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80" r:id="rId5"/>
    <p:sldId id="281" r:id="rId6"/>
    <p:sldId id="283" r:id="rId7"/>
    <p:sldId id="282" r:id="rId8"/>
    <p:sldId id="284" r:id="rId9"/>
    <p:sldId id="285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67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CEA7A-E771-42DD-B598-A986D99DEE9E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B94B91-79EE-458C-BF9C-379024584F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76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B94B91-79EE-458C-BF9C-379024584F5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5249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864BF6-4B9B-43EB-AD51-6C4C821C79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C84CB47-6F19-473D-B001-F72042A7DC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D13683-3737-4822-BA2B-240909CAD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3D9C387-A50F-4B14-94AA-F7DBE05F8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774ABD-1559-4FFC-876E-E40BEA97C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47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7EBC85-3967-4A9C-A68E-B1197B7E6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8BD1818-F875-4F16-BAAD-B058F7010B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D399FE7-6AAA-4E10-9C51-B4F8CC02D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9DEFE54-3485-4FB6-A05C-98D1A2313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887385D-4F53-4FD1-8877-6E8196B35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52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C7205B5-099A-4E98-9C4D-ABEC929C7B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2A6C6EC-A5E3-43BB-9198-6AA75195D9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3E18A17-BC43-4FC3-8AB8-2AF11750A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AEA299-89D5-4DA1-82C2-1D0E7EE60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BEC71F-34E0-49FF-BC12-0E1D9547F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321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22E004-D117-4151-B7F4-CF9334A78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6D0622-9E41-461C-AAB8-055416E329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10DE1DA-8ED9-4639-8023-0B6A3D765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2C73D77-D7AD-4963-B0C2-DBBFA46F1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551FA0F-9F90-4C77-8C98-C4559981F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959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27066F-AC11-4FF7-8BC5-7231613CC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35E3883-B2C6-46DB-A34C-74BBE14EB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70315DF-5B16-48ED-8D07-4D8AC723E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E5B4E72-B6B2-4E9C-80CE-FCE0FD786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45FBA59-E595-476B-BC93-D4811919D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963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3F19C4-D461-4F1D-B8EB-ABA21C266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7BCFD74-E550-4F78-8E43-E953BA7B69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F08D2D-BC6F-4F83-B1C8-2A2988EA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B46B2F1-263E-4CDA-9243-D893ABE29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4F171BC-AF60-47FE-877C-E0041BBE7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5345530-8406-46F7-BCF4-22BFD75C1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371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24AFFE-A2E0-4980-B261-34E3F74FB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CE9C6D0-44B3-43D4-96D9-C0B69BED72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B224559-4E75-4717-AB62-0DA39A1991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892F037-6349-497F-A2B1-A170C47A2A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8FA727A-44A0-4A22-AE48-ABDB42D49C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F45441F-DF95-4383-903D-1230C0A67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72FF9A5-6F8B-4DAA-9975-4DB856531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EB8DEB5-F6DF-42D2-B35C-ED1C71C33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34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9EF858-10F4-4F67-88DF-88A993729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CD41BE0-2B47-44C9-BD51-9D13EDA39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DD0667B-B4A6-4D96-A4F7-CDEF2E67A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E814A7B-CD47-4E88-B8B6-FC29F5FDD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684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770319C-E742-411D-937A-F0906E960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C36EB2B-3965-479D-A684-8CC163C73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17385B4-9CD2-4BDE-9673-5138FA244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535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28A471-596E-4DEB-8988-9C224505B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FB49762-4217-4BF2-9C66-26B4E1819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543B91A-5543-45A1-BB94-7D1251EA7E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7418D3F-6E02-4C4D-8AC1-2F9F24C94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CFA0390-FD77-4E72-B7D7-7A37406A9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E58717E-32ED-4B84-9E41-93B071AF2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3957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BE9102-20AA-47B5-9809-C2CE8829C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FBD0348-4418-4188-BB46-7A9A10FF1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8C516D0-6638-4A72-898F-CEB4058389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F77264C-0C96-4065-973C-7C3CB1F4C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42AD313-45B6-45FA-9883-3CA946156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7CCE52A-4C2F-47FD-993E-4DED16FF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950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1180458-5BD7-4195-BD09-4A6AEAA39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1631B0A-C857-4AEE-845F-C28DBC29AB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3ABD2F3-45EA-4152-A609-9280DDE0EE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5DD09-4ABA-4231-8E87-B2DAAF31708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B44FBF-3007-4AFE-9A13-78940AE143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787C33-3F6A-4991-9557-8139A5B22B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C0CF1-E8D5-4F3B-BD44-163DF2CB8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593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3EE1A5-2B62-4E92-87C5-DE17D4E3D3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22363"/>
            <a:ext cx="11826240" cy="2387600"/>
          </a:xfrm>
        </p:spPr>
        <p:txBody>
          <a:bodyPr>
            <a:normAutofit fontScale="90000"/>
          </a:bodyPr>
          <a:lstStyle/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Thermal Propogation Task Force(TP-TF) Report for 24</a:t>
            </a:r>
            <a:r>
              <a:rPr lang="en-US" altLang="zh-CN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 IWG Meeting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CC1492E-BAF8-4938-ADD5-B6C3ACEA9C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97718"/>
            <a:ext cx="9144000" cy="1655762"/>
          </a:xfrm>
        </p:spPr>
        <p:txBody>
          <a:bodyPr/>
          <a:lstStyle/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2022.6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937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C4401F-1CFC-45CC-800D-634D5D4D2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6240"/>
            <a:ext cx="10515600" cy="89820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Background and main activities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56D47C7-23A2-47FA-BDE4-CBC37C01B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86440" cy="435133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TP test was discussed in the 23</a:t>
            </a:r>
            <a:r>
              <a:rPr lang="en-US" altLang="zh-CN" baseline="30000"/>
              <a:t>rd</a:t>
            </a:r>
            <a:r>
              <a:rPr lang="en-US" altLang="zh-CN"/>
              <a:t> IWG meeting</a:t>
            </a:r>
          </a:p>
          <a:p>
            <a:pPr lvl="1">
              <a:lnSpc>
                <a:spcPct val="150000"/>
              </a:lnSpc>
            </a:pPr>
            <a:r>
              <a:rPr lang="en-US" altLang="zh-CN"/>
              <a:t>Several issues still need to be discussed(parking,</a:t>
            </a:r>
            <a:r>
              <a:rPr lang="zh-CN" altLang="en-US"/>
              <a:t> </a:t>
            </a:r>
            <a:r>
              <a:rPr lang="en-US" altLang="zh-CN"/>
              <a:t>scope,</a:t>
            </a:r>
            <a:r>
              <a:rPr lang="zh-CN" altLang="en-US"/>
              <a:t> </a:t>
            </a:r>
            <a:r>
              <a:rPr lang="en-US" altLang="zh-CN"/>
              <a:t>safety</a:t>
            </a:r>
            <a:r>
              <a:rPr lang="zh-CN" altLang="en-US"/>
              <a:t> </a:t>
            </a:r>
            <a:r>
              <a:rPr lang="en-US" altLang="zh-CN"/>
              <a:t>requirements,</a:t>
            </a:r>
            <a:r>
              <a:rPr lang="zh-CN" altLang="en-US"/>
              <a:t> </a:t>
            </a:r>
            <a:r>
              <a:rPr lang="en-US" altLang="zh-CN"/>
              <a:t>pass/fail</a:t>
            </a:r>
            <a:r>
              <a:rPr lang="zh-CN" altLang="en-US"/>
              <a:t> </a:t>
            </a:r>
            <a:r>
              <a:rPr lang="en-US" altLang="zh-CN"/>
              <a:t>criteria,</a:t>
            </a:r>
            <a:r>
              <a:rPr lang="en-US" altLang="zh-CN" i="1"/>
              <a:t>etc</a:t>
            </a:r>
            <a:r>
              <a:rPr lang="en-US" altLang="zh-CN"/>
              <a:t>)</a:t>
            </a:r>
          </a:p>
          <a:p>
            <a:pPr lvl="1">
              <a:lnSpc>
                <a:spcPct val="150000"/>
              </a:lnSpc>
            </a:pPr>
            <a:r>
              <a:rPr lang="en-US" altLang="zh-CN"/>
              <a:t>Discussion in logical order was suggested to avoid repeating unnecessary discussions</a:t>
            </a:r>
          </a:p>
          <a:p>
            <a:pPr>
              <a:lnSpc>
                <a:spcPct val="150000"/>
              </a:lnSpc>
            </a:pPr>
            <a:r>
              <a:rPr lang="en-US" altLang="zh-CN"/>
              <a:t>Several meeting was held to facilitate the discussion for TP test</a:t>
            </a:r>
          </a:p>
          <a:p>
            <a:pPr lvl="1">
              <a:lnSpc>
                <a:spcPct val="150000"/>
              </a:lnSpc>
            </a:pPr>
            <a:r>
              <a:rPr lang="en-US" altLang="zh-CN"/>
              <a:t>Apr 6</a:t>
            </a:r>
            <a:r>
              <a:rPr lang="en-US" altLang="zh-CN" baseline="30000"/>
              <a:t>th</a:t>
            </a:r>
            <a:r>
              <a:rPr lang="en-US" altLang="zh-CN"/>
              <a:t> -TP-TF documentation sub-group meeting</a:t>
            </a:r>
            <a:r>
              <a:rPr lang="zh-CN" altLang="en-US"/>
              <a:t>（</a:t>
            </a:r>
            <a:r>
              <a:rPr lang="en-US" altLang="zh-CN"/>
              <a:t>details in documentation sub-group report</a:t>
            </a:r>
            <a:r>
              <a:rPr lang="zh-CN" altLang="en-US"/>
              <a:t>）</a:t>
            </a:r>
            <a:endParaRPr lang="en-US" altLang="zh-CN"/>
          </a:p>
          <a:p>
            <a:pPr lvl="1">
              <a:lnSpc>
                <a:spcPct val="150000"/>
              </a:lnSpc>
            </a:pPr>
            <a:r>
              <a:rPr lang="en-US" altLang="zh-CN"/>
              <a:t>Apr 26</a:t>
            </a:r>
            <a:r>
              <a:rPr lang="en-US" altLang="zh-CN" baseline="30000"/>
              <a:t>th</a:t>
            </a:r>
            <a:r>
              <a:rPr lang="en-US" altLang="zh-CN"/>
              <a:t> TP-TF meeting</a:t>
            </a:r>
          </a:p>
        </p:txBody>
      </p:sp>
    </p:spTree>
    <p:extLst>
      <p:ext uri="{BB962C8B-B14F-4D97-AF65-F5344CB8AC3E}">
        <p14:creationId xmlns:p14="http://schemas.microsoft.com/office/powerpoint/2010/main" val="1473397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56D47C7-23A2-47FA-BDE4-CBC37C01B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437" y="1537432"/>
            <a:ext cx="11692402" cy="4351338"/>
          </a:xfrm>
        </p:spPr>
        <p:txBody>
          <a:bodyPr>
            <a:normAutofit/>
          </a:bodyPr>
          <a:lstStyle/>
          <a:p>
            <a:r>
              <a:rPr lang="en-US" altLang="zh-CN"/>
              <a:t>In order to avoid repeating discussions, focus on the main issues and improve efficiency, China suggest discussing the following 5 questions in order.</a:t>
            </a:r>
          </a:p>
          <a:p>
            <a:pPr lvl="1"/>
            <a:endParaRPr lang="en-US" altLang="zh-CN"/>
          </a:p>
          <a:p>
            <a:pPr lvl="1"/>
            <a:endParaRPr lang="en-US" altLang="zh-CN"/>
          </a:p>
          <a:p>
            <a:pPr lvl="1"/>
            <a:endParaRPr lang="en-US" altLang="zh-CN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D4E14AC0-813B-E41B-990C-6403A8D7AB4B}"/>
              </a:ext>
            </a:extLst>
          </p:cNvPr>
          <p:cNvSpPr txBox="1">
            <a:spLocks/>
          </p:cNvSpPr>
          <p:nvPr/>
        </p:nvSpPr>
        <p:spPr>
          <a:xfrm>
            <a:off x="0" y="314960"/>
            <a:ext cx="10515600" cy="89820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Overview of TP-TF meeting in Apr 26th 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ACF2189-4856-6486-F374-0CAEB4208B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20038" r="18699" b="13164"/>
          <a:stretch/>
        </p:blipFill>
        <p:spPr>
          <a:xfrm>
            <a:off x="335360" y="2708920"/>
            <a:ext cx="11705483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617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1"/>
          <p:cNvSpPr>
            <a:spLocks noGrp="1"/>
          </p:cNvSpPr>
          <p:nvPr>
            <p:ph type="title"/>
          </p:nvPr>
        </p:nvSpPr>
        <p:spPr>
          <a:xfrm>
            <a:off x="-6350" y="188595"/>
            <a:ext cx="12198350" cy="871855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 anchorCtr="0"/>
          <a:lstStyle/>
          <a:p>
            <a:pPr algn="l"/>
            <a: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</a:rPr>
              <a:t>Question 1: Does Parking mode need to be involved</a:t>
            </a:r>
            <a:r>
              <a:rPr lang="zh-CN" altLang="en-US" sz="2800" b="1">
                <a:latin typeface="Arial" panose="020B0604020202020204" pitchFamily="34" charset="0"/>
                <a:cs typeface="Arial" panose="020B0604020202020204" pitchFamily="34" charset="0"/>
              </a:rPr>
              <a:t>？</a:t>
            </a:r>
            <a: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zh-CN" altLang="en-US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6" name="文本框 2"/>
          <p:cNvSpPr txBox="1"/>
          <p:nvPr/>
        </p:nvSpPr>
        <p:spPr>
          <a:xfrm>
            <a:off x="233760" y="1906488"/>
            <a:ext cx="1082294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400"/>
              <a:t>All co-sponsors agreed that parking mode needed to be addressed (Japan abstain due to no TR/TP events) in previous TP-TF meeting . Japan agreed on this issue before the TP-TF meeting in Apr 26th.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F79F619-F3F9-E947-FDF2-9D9D7F3617BC}"/>
              </a:ext>
            </a:extLst>
          </p:cNvPr>
          <p:cNvSpPr txBox="1"/>
          <p:nvPr/>
        </p:nvSpPr>
        <p:spPr>
          <a:xfrm>
            <a:off x="233760" y="4023975"/>
            <a:ext cx="1082294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400"/>
              <a:t>Consensus was achieved for this question in the meeting. All CPs agreed that parking mode need to be involved. 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3C0C64A-4327-229E-2E19-A8F9EC226AE4}"/>
              </a:ext>
            </a:extLst>
          </p:cNvPr>
          <p:cNvSpPr txBox="1"/>
          <p:nvPr/>
        </p:nvSpPr>
        <p:spPr>
          <a:xfrm>
            <a:off x="233760" y="1444823"/>
            <a:ext cx="1869440" cy="46166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569E7D1-E371-EF7B-5195-31E98B29C723}"/>
              </a:ext>
            </a:extLst>
          </p:cNvPr>
          <p:cNvSpPr txBox="1"/>
          <p:nvPr/>
        </p:nvSpPr>
        <p:spPr>
          <a:xfrm>
            <a:off x="233760" y="3491190"/>
            <a:ext cx="2509440" cy="46166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meeting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1"/>
          <p:cNvSpPr>
            <a:spLocks noGrp="1"/>
          </p:cNvSpPr>
          <p:nvPr>
            <p:ph type="title"/>
          </p:nvPr>
        </p:nvSpPr>
        <p:spPr>
          <a:xfrm>
            <a:off x="-6350" y="188595"/>
            <a:ext cx="12198350" cy="871855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 anchorCtr="0"/>
          <a:lstStyle/>
          <a:p>
            <a:pPr algn="l"/>
            <a: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</a:rPr>
              <a:t>Question 2: Do We need to expand the scope of protection</a:t>
            </a:r>
            <a:r>
              <a:rPr lang="zh-CN" altLang="en-US" sz="2800" b="1">
                <a:latin typeface="Arial" panose="020B0604020202020204" pitchFamily="34" charset="0"/>
                <a:cs typeface="Arial" panose="020B0604020202020204" pitchFamily="34" charset="0"/>
              </a:rPr>
              <a:t>？</a:t>
            </a:r>
          </a:p>
        </p:txBody>
      </p:sp>
      <p:sp>
        <p:nvSpPr>
          <p:cNvPr id="4" name="文本框 2">
            <a:extLst>
              <a:ext uri="{FF2B5EF4-FFF2-40B4-BE49-F238E27FC236}">
                <a16:creationId xmlns:a16="http://schemas.microsoft.com/office/drawing/2014/main" id="{11F5A93A-5EBE-194F-19AA-6423E3F4EBB5}"/>
              </a:ext>
            </a:extLst>
          </p:cNvPr>
          <p:cNvSpPr txBox="1"/>
          <p:nvPr/>
        </p:nvSpPr>
        <p:spPr>
          <a:xfrm>
            <a:off x="233760" y="1906488"/>
            <a:ext cx="11003200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/>
              <a:t>If the scope of protection limited to occupants, the framework of test method is basically consistent with the firtst stage, except for the operation mode(considering parking mode).</a:t>
            </a:r>
          </a:p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/>
              <a:t>If bystander and infrastructure outside the vehicle should be considered, discussion on field data and limitation needs to be conducted: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166FC0D-6E4C-A383-3357-960FD3C4A273}"/>
              </a:ext>
            </a:extLst>
          </p:cNvPr>
          <p:cNvSpPr txBox="1"/>
          <p:nvPr/>
        </p:nvSpPr>
        <p:spPr>
          <a:xfrm>
            <a:off x="233760" y="4023975"/>
            <a:ext cx="10822940" cy="1631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 b="1"/>
              <a:t>China, Japan and OICA</a:t>
            </a:r>
            <a:r>
              <a:rPr lang="en-US" altLang="zh-CN" sz="2000"/>
              <a:t>: suggested limit the protection scope to occupants in phase 2</a:t>
            </a:r>
          </a:p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 b="1"/>
              <a:t>US, Canada and Korea </a:t>
            </a:r>
            <a:r>
              <a:rPr lang="en-US" altLang="zh-CN" sz="2000"/>
              <a:t>suggested to continue discussion in expanding the scope of protection to fully address the risks</a:t>
            </a:r>
          </a:p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 b="1"/>
              <a:t>EU</a:t>
            </a:r>
            <a:r>
              <a:rPr lang="en-US" altLang="zh-CN" sz="2000"/>
              <a:t> suggested that bystander should be considered but infrastructure shouldn’t be involved in the scope of protection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B31AA01-05D5-6E36-C010-7A740C82365D}"/>
              </a:ext>
            </a:extLst>
          </p:cNvPr>
          <p:cNvSpPr txBox="1"/>
          <p:nvPr/>
        </p:nvSpPr>
        <p:spPr>
          <a:xfrm>
            <a:off x="233760" y="1444823"/>
            <a:ext cx="1869440" cy="46166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0BE175-521E-133B-C5B4-19B78C2FD3B1}"/>
              </a:ext>
            </a:extLst>
          </p:cNvPr>
          <p:cNvSpPr txBox="1"/>
          <p:nvPr/>
        </p:nvSpPr>
        <p:spPr>
          <a:xfrm>
            <a:off x="233760" y="3491190"/>
            <a:ext cx="2509440" cy="46166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meeting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639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1"/>
          <p:cNvSpPr>
            <a:spLocks noGrp="1"/>
          </p:cNvSpPr>
          <p:nvPr>
            <p:ph type="title"/>
          </p:nvPr>
        </p:nvSpPr>
        <p:spPr>
          <a:xfrm>
            <a:off x="-6350" y="188595"/>
            <a:ext cx="12198350" cy="871855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 anchorCtr="0"/>
          <a:lstStyle/>
          <a:p>
            <a:pPr algn="l"/>
            <a: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</a:rPr>
              <a:t>Question 3: How to define the hazardous situation?</a:t>
            </a:r>
            <a:endParaRPr lang="zh-CN" altLang="en-US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2">
            <a:extLst>
              <a:ext uri="{FF2B5EF4-FFF2-40B4-BE49-F238E27FC236}">
                <a16:creationId xmlns:a16="http://schemas.microsoft.com/office/drawing/2014/main" id="{11F5A93A-5EBE-194F-19AA-6423E3F4EBB5}"/>
              </a:ext>
            </a:extLst>
          </p:cNvPr>
          <p:cNvSpPr txBox="1"/>
          <p:nvPr/>
        </p:nvSpPr>
        <p:spPr>
          <a:xfrm>
            <a:off x="233760" y="1906488"/>
            <a:ext cx="11663600" cy="1938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/>
              <a:t>If hazardous situation is defined as external fire or explosion by visual inspection, the pass/fail criteria is same between vehicle level and component level.</a:t>
            </a:r>
          </a:p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/>
              <a:t>If hazardous situation is defined as external fire or explosion and no smoke enters the passenger cabin by visual inspection. Is “no smoke enters the passenger cabin” criteria too stringent?</a:t>
            </a:r>
          </a:p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/>
              <a:t>If hazardous situation is defined as external fire or explosion and smoke concentration limit, some followed-up work related to smoke need to be conducted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166FC0D-6E4C-A383-3357-960FD3C4A273}"/>
              </a:ext>
            </a:extLst>
          </p:cNvPr>
          <p:cNvSpPr txBox="1"/>
          <p:nvPr/>
        </p:nvSpPr>
        <p:spPr>
          <a:xfrm>
            <a:off x="233760" y="4511655"/>
            <a:ext cx="11663600" cy="19389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 b="1"/>
              <a:t>China and OICA</a:t>
            </a:r>
            <a:r>
              <a:rPr lang="en-US" altLang="zh-CN" sz="2000"/>
              <a:t>: considering there isn’t mature method and requirements on smoke, they suggested to continue discussing smoke-related issues in the phase 3. </a:t>
            </a:r>
          </a:p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 b="1"/>
              <a:t>US and Canada </a:t>
            </a:r>
            <a:r>
              <a:rPr lang="en-US" altLang="zh-CN" sz="2000"/>
              <a:t>suggested no smoke in the passenger cabin is acceptable, </a:t>
            </a:r>
            <a:r>
              <a:rPr lang="en-US" altLang="zh-CN" sz="2000" b="1"/>
              <a:t>China and Japan</a:t>
            </a:r>
            <a:r>
              <a:rPr lang="en-US" altLang="zh-CN" sz="2000"/>
              <a:t> noted that this criteria is too strigent. </a:t>
            </a:r>
            <a:r>
              <a:rPr lang="en-US" altLang="zh-CN" sz="2000" b="1"/>
              <a:t>EU</a:t>
            </a:r>
            <a:r>
              <a:rPr lang="en-US" altLang="zh-CN" sz="2000"/>
              <a:t> suggested that visual inspection is a acceptable way.</a:t>
            </a:r>
          </a:p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 b="1"/>
              <a:t>China,</a:t>
            </a:r>
            <a:r>
              <a:rPr lang="zh-CN" altLang="en-US" sz="2000" b="1"/>
              <a:t> </a:t>
            </a:r>
            <a:r>
              <a:rPr lang="en-US" altLang="zh-CN" sz="2000" b="1"/>
              <a:t>Japan and OICA </a:t>
            </a:r>
            <a:r>
              <a:rPr lang="en-US" altLang="zh-CN" sz="2000"/>
              <a:t>agreed that discussion on gas component, concentration limit and detection method should be done in phase 3, </a:t>
            </a:r>
            <a:r>
              <a:rPr lang="en-US" altLang="zh-CN" sz="2000" b="1"/>
              <a:t>the US and Canada</a:t>
            </a:r>
            <a:r>
              <a:rPr lang="en-US" altLang="zh-CN" sz="2000"/>
              <a:t> also suggested to be cautious on this topics.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B31AA01-05D5-6E36-C010-7A740C82365D}"/>
              </a:ext>
            </a:extLst>
          </p:cNvPr>
          <p:cNvSpPr txBox="1"/>
          <p:nvPr/>
        </p:nvSpPr>
        <p:spPr>
          <a:xfrm>
            <a:off x="233760" y="1444823"/>
            <a:ext cx="1869440" cy="46166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0BE175-521E-133B-C5B4-19B78C2FD3B1}"/>
              </a:ext>
            </a:extLst>
          </p:cNvPr>
          <p:cNvSpPr txBox="1"/>
          <p:nvPr/>
        </p:nvSpPr>
        <p:spPr>
          <a:xfrm>
            <a:off x="233760" y="3978870"/>
            <a:ext cx="2174160" cy="46166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meeting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275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1"/>
          <p:cNvSpPr>
            <a:spLocks noGrp="1"/>
          </p:cNvSpPr>
          <p:nvPr>
            <p:ph type="title"/>
          </p:nvPr>
        </p:nvSpPr>
        <p:spPr>
          <a:xfrm>
            <a:off x="-6350" y="188595"/>
            <a:ext cx="12198350" cy="871855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 anchorCtr="0"/>
          <a:lstStyle/>
          <a:p>
            <a:pPr algn="l"/>
            <a: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</a:rPr>
              <a:t>Question 4: Do we need to modify the safety requirements?</a:t>
            </a:r>
            <a:endParaRPr lang="zh-CN" altLang="en-US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2">
            <a:extLst>
              <a:ext uri="{FF2B5EF4-FFF2-40B4-BE49-F238E27FC236}">
                <a16:creationId xmlns:a16="http://schemas.microsoft.com/office/drawing/2014/main" id="{159B0CAE-CA18-BC67-28B2-2BD2FCDDEC1D}"/>
              </a:ext>
            </a:extLst>
          </p:cNvPr>
          <p:cNvSpPr txBox="1"/>
          <p:nvPr/>
        </p:nvSpPr>
        <p:spPr>
          <a:xfrm>
            <a:off x="233760" y="1906488"/>
            <a:ext cx="11663600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/>
              <a:t>If the safety requirements need to be modified, following work should be carried out:</a:t>
            </a:r>
          </a:p>
          <a:p>
            <a:pPr marL="742950" lvl="1" indent="-285750">
              <a:buFont typeface="Wingdings" panose="05000000000000000000" charset="0"/>
              <a:buChar char="n"/>
            </a:pPr>
            <a:r>
              <a:rPr lang="en-US" altLang="zh-CN" sz="2000"/>
              <a:t>clarify the strigent scenario</a:t>
            </a:r>
          </a:p>
          <a:p>
            <a:pPr marL="742950" lvl="1" indent="-285750">
              <a:buFont typeface="Wingdings" panose="05000000000000000000" charset="0"/>
              <a:buChar char="n"/>
            </a:pPr>
            <a:r>
              <a:rPr lang="en-US" altLang="zh-CN" sz="2000"/>
              <a:t>collect the egress time</a:t>
            </a:r>
          </a:p>
          <a:p>
            <a:pPr marL="742950" lvl="1" indent="-285750">
              <a:buFont typeface="Wingdings" panose="05000000000000000000" charset="0"/>
              <a:buChar char="n"/>
            </a:pPr>
            <a:r>
              <a:rPr lang="en-US" altLang="zh-CN" sz="2000"/>
              <a:t>evaluate supporting data and modify the safety requirements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53DD110-6083-F83A-0ED2-91FD50A2ACAA}"/>
              </a:ext>
            </a:extLst>
          </p:cNvPr>
          <p:cNvSpPr txBox="1"/>
          <p:nvPr/>
        </p:nvSpPr>
        <p:spPr>
          <a:xfrm>
            <a:off x="233760" y="4224377"/>
            <a:ext cx="11663600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/>
              <a:t>Current requirement is applicable and sufficient for the original scope and mode.</a:t>
            </a:r>
          </a:p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/>
              <a:t>If the scope or mode will be modified, the safety requirements need to be modified or add additional ones</a:t>
            </a:r>
          </a:p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/>
              <a:t>Several CPs such as US, Canada and EU, suggested to discuss external warning requirements.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CF38B01-86E3-17F8-7EE9-FF3BB4D10D18}"/>
              </a:ext>
            </a:extLst>
          </p:cNvPr>
          <p:cNvSpPr txBox="1"/>
          <p:nvPr/>
        </p:nvSpPr>
        <p:spPr>
          <a:xfrm>
            <a:off x="233760" y="1444823"/>
            <a:ext cx="1869440" cy="46166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56375D8-9D86-EA49-3506-5F2494C0F84B}"/>
              </a:ext>
            </a:extLst>
          </p:cNvPr>
          <p:cNvSpPr txBox="1"/>
          <p:nvPr/>
        </p:nvSpPr>
        <p:spPr>
          <a:xfrm>
            <a:off x="233760" y="3691592"/>
            <a:ext cx="2174160" cy="46166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meeting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810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1"/>
          <p:cNvSpPr>
            <a:spLocks noGrp="1"/>
          </p:cNvSpPr>
          <p:nvPr>
            <p:ph type="title"/>
          </p:nvPr>
        </p:nvSpPr>
        <p:spPr>
          <a:xfrm>
            <a:off x="-6350" y="188595"/>
            <a:ext cx="12198350" cy="871855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 anchorCtr="0"/>
          <a:lstStyle/>
          <a:p>
            <a:pPr algn="l"/>
            <a: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</a:rPr>
              <a:t>Question 5: Is there any comments on initiation method?</a:t>
            </a:r>
            <a:endParaRPr lang="zh-CN" altLang="en-US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CF38B01-86E3-17F8-7EE9-FF3BB4D10D18}"/>
              </a:ext>
            </a:extLst>
          </p:cNvPr>
          <p:cNvSpPr txBox="1"/>
          <p:nvPr/>
        </p:nvSpPr>
        <p:spPr>
          <a:xfrm>
            <a:off x="747286" y="1322903"/>
            <a:ext cx="1391840" cy="83099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JP-CN proposal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图片 1">
            <a:extLst>
              <a:ext uri="{FF2B5EF4-FFF2-40B4-BE49-F238E27FC236}">
                <a16:creationId xmlns:a16="http://schemas.microsoft.com/office/drawing/2014/main" id="{BFD1291B-6AD3-5A39-A241-889ABAB41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0586" y="1536308"/>
            <a:ext cx="3385374" cy="37853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145BA6C2-C641-59E5-2933-ED7EF61FA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1485" y="1619737"/>
            <a:ext cx="4966561" cy="4004647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CA659C49-1A3B-5D4B-AD74-0FD51FE7EF8D}"/>
              </a:ext>
            </a:extLst>
          </p:cNvPr>
          <p:cNvSpPr txBox="1"/>
          <p:nvPr/>
        </p:nvSpPr>
        <p:spPr>
          <a:xfrm>
            <a:off x="6092825" y="1322903"/>
            <a:ext cx="1391840" cy="83099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 proposal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9FF5FA5-8CB6-08B5-C30D-AC40FFC66F66}"/>
              </a:ext>
            </a:extLst>
          </p:cNvPr>
          <p:cNvSpPr txBox="1"/>
          <p:nvPr/>
        </p:nvSpPr>
        <p:spPr>
          <a:xfrm>
            <a:off x="301665" y="5606217"/>
            <a:ext cx="11663600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/>
              <a:t>Initiaion method should be discussed after other important issues.</a:t>
            </a:r>
            <a:r>
              <a:rPr lang="zh-CN" altLang="en-US" sz="2000"/>
              <a:t> </a:t>
            </a:r>
            <a:endParaRPr lang="en-US" altLang="zh-CN" sz="2000"/>
          </a:p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000"/>
              <a:t>China suggest to set a limit to the alternative initiation method such as ISO 6469-1 AMD, but the US don’t think it is necessary at this time.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332B096-406F-00F1-5BB5-FC879213BA82}"/>
              </a:ext>
            </a:extLst>
          </p:cNvPr>
          <p:cNvSpPr txBox="1"/>
          <p:nvPr/>
        </p:nvSpPr>
        <p:spPr>
          <a:xfrm>
            <a:off x="301665" y="5073432"/>
            <a:ext cx="2174160" cy="46166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meeting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56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56D47C7-23A2-47FA-BDE4-CBC37C01B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437" y="1537432"/>
            <a:ext cx="11692402" cy="4351338"/>
          </a:xfrm>
        </p:spPr>
        <p:txBody>
          <a:bodyPr>
            <a:normAutofit/>
          </a:bodyPr>
          <a:lstStyle/>
          <a:p>
            <a:pPr lvl="1"/>
            <a:endParaRPr lang="en-US" altLang="zh-CN"/>
          </a:p>
          <a:p>
            <a:pPr lvl="1"/>
            <a:endParaRPr lang="en-US" altLang="zh-CN"/>
          </a:p>
          <a:p>
            <a:pPr lvl="1"/>
            <a:endParaRPr lang="en-US" altLang="zh-CN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D4E14AC0-813B-E41B-990C-6403A8D7AB4B}"/>
              </a:ext>
            </a:extLst>
          </p:cNvPr>
          <p:cNvSpPr txBox="1">
            <a:spLocks/>
          </p:cNvSpPr>
          <p:nvPr/>
        </p:nvSpPr>
        <p:spPr>
          <a:xfrm>
            <a:off x="0" y="314960"/>
            <a:ext cx="10515600" cy="89820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Summary and next-step work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C93F681-D9C0-0FA8-9EA9-76205D69E690}"/>
              </a:ext>
            </a:extLst>
          </p:cNvPr>
          <p:cNvSpPr txBox="1"/>
          <p:nvPr/>
        </p:nvSpPr>
        <p:spPr>
          <a:xfrm>
            <a:off x="264200" y="1816457"/>
            <a:ext cx="11663600" cy="37856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400" b="1"/>
              <a:t>Parking mode</a:t>
            </a:r>
            <a:r>
              <a:rPr lang="en-US" altLang="zh-CN" sz="2400"/>
              <a:t>-Consensus was achieved for this question in the meeting. All CPs agreed that parking mode need to be involved. </a:t>
            </a:r>
          </a:p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400" b="1"/>
              <a:t>Scope</a:t>
            </a:r>
            <a:r>
              <a:rPr lang="en-US" altLang="zh-CN" sz="2400"/>
              <a:t>-Different opinion on whether expanding the scope, which need further discussion and information input.</a:t>
            </a:r>
          </a:p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400" b="1"/>
              <a:t>Hazard definition</a:t>
            </a:r>
            <a:r>
              <a:rPr lang="en-US" altLang="zh-CN" sz="2400"/>
              <a:t>-Considering timetable, more simple but beneficial ways should be considered.</a:t>
            </a:r>
          </a:p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400" b="1"/>
              <a:t>Safety requirements</a:t>
            </a:r>
            <a:r>
              <a:rPr lang="en-US" altLang="zh-CN" sz="2400"/>
              <a:t>-If the scope or test mode will be modified, the safety requirements need to be modified.</a:t>
            </a:r>
          </a:p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400" b="1"/>
              <a:t>Initiation method</a:t>
            </a:r>
            <a:r>
              <a:rPr lang="en-US" altLang="zh-CN" sz="2400"/>
              <a:t>-Need more discussion(after other issues)</a:t>
            </a:r>
          </a:p>
          <a:p>
            <a:pPr marL="285750" indent="-285750">
              <a:buFont typeface="Wingdings" panose="05000000000000000000" charset="0"/>
              <a:buChar char="n"/>
            </a:pPr>
            <a:r>
              <a:rPr lang="en-US" altLang="zh-CN" sz="2400" b="1"/>
              <a:t>Next meeting</a:t>
            </a:r>
            <a:r>
              <a:rPr lang="en-US" altLang="zh-CN" sz="2400"/>
              <a:t>: Scheduled after 24</a:t>
            </a:r>
            <a:r>
              <a:rPr lang="en-US" altLang="zh-CN" sz="2400" baseline="30000"/>
              <a:t>th</a:t>
            </a:r>
            <a:r>
              <a:rPr lang="en-US" altLang="zh-CN" sz="2400"/>
              <a:t> IWG meeting</a:t>
            </a:r>
          </a:p>
        </p:txBody>
      </p:sp>
    </p:spTree>
    <p:extLst>
      <p:ext uri="{BB962C8B-B14F-4D97-AF65-F5344CB8AC3E}">
        <p14:creationId xmlns:p14="http://schemas.microsoft.com/office/powerpoint/2010/main" val="3786583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2661</TotalTime>
  <Words>765</Words>
  <Application>Microsoft Office PowerPoint</Application>
  <PresentationFormat>宽屏</PresentationFormat>
  <Paragraphs>59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等线</vt:lpstr>
      <vt:lpstr>等线 Light</vt:lpstr>
      <vt:lpstr>Arial</vt:lpstr>
      <vt:lpstr>Wingdings</vt:lpstr>
      <vt:lpstr>Office 主题​​</vt:lpstr>
      <vt:lpstr>Thermal Propogation Task Force(TP-TF) Report for 24th IWG Meeting</vt:lpstr>
      <vt:lpstr>Background and main activities</vt:lpstr>
      <vt:lpstr>PowerPoint 演示文稿</vt:lpstr>
      <vt:lpstr>Question 1: Does Parking mode need to be involved？  </vt:lpstr>
      <vt:lpstr>Question 2: Do We need to expand the scope of protection？</vt:lpstr>
      <vt:lpstr>Question 3: How to define the hazardous situation?</vt:lpstr>
      <vt:lpstr>Question 4: Do we need to modify the safety requirements?</vt:lpstr>
      <vt:lpstr>Question 5: Is there any comments on initiation method?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Thermal Propogation Task Force（TP-TF） Report</dc:title>
  <dc:creator>郝维健</dc:creator>
  <cp:lastModifiedBy>郝维健</cp:lastModifiedBy>
  <cp:revision>8</cp:revision>
  <dcterms:created xsi:type="dcterms:W3CDTF">2022-03-06T05:48:46Z</dcterms:created>
  <dcterms:modified xsi:type="dcterms:W3CDTF">2022-05-27T04:40:41Z</dcterms:modified>
</cp:coreProperties>
</file>