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80" r:id="rId7"/>
    <p:sldId id="281" r:id="rId8"/>
    <p:sldId id="283" r:id="rId9"/>
    <p:sldId id="282" r:id="rId10"/>
    <p:sldId id="287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80" y="48"/>
      </p:cViewPr>
      <p:guideLst>
        <p:guide orient="horz" pos="2169"/>
        <p:guide pos="38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2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CEA7A-E771-42DD-B598-A986D99DEE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94B91-79EE-458C-BF9C-379024584F5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B94B91-79EE-458C-BF9C-379024584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5DD09-4ABA-4231-8E87-B2DAAF3170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0CF1-E8D5-4F3B-BD44-163DF2CB85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1826240" cy="2387600"/>
          </a:xfrm>
        </p:spPr>
        <p:txBody>
          <a:bodyPr>
            <a:norm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Opinion on main issues of TP test</a:t>
            </a:r>
            <a:br>
              <a:rPr lang="en-US" altLang="zh-CN" b="1" kern="1200" baseline="0">
                <a:latin typeface="+mj-lt"/>
                <a:ea typeface="+mj-ea"/>
                <a:cs typeface="+mj-cs"/>
              </a:rPr>
            </a:b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597718"/>
            <a:ext cx="9144000" cy="1655762"/>
          </a:xfrm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China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2022.6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96240"/>
            <a:ext cx="10515600" cy="89820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Outline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886440" cy="4351338"/>
          </a:xfrm>
        </p:spPr>
        <p:txBody>
          <a:bodyPr>
            <a:normAutofit fontScale="50000"/>
          </a:bodyPr>
          <a:lstStyle/>
          <a:p>
            <a:pPr>
              <a:lnSpc>
                <a:spcPct val="150000"/>
              </a:lnSpc>
            </a:pPr>
            <a:r>
              <a:rPr lang="zh-CN" altLang="en-US" sz="4800">
                <a:sym typeface="+mn-ea"/>
              </a:rPr>
              <a:t>In order to focus more on the test methods and ensure the completion of relevant work before the deadline, we put forward suggestions for </a:t>
            </a:r>
            <a:r>
              <a:rPr lang="en-US" altLang="zh-CN" sz="4800">
                <a:sym typeface="+mn-ea"/>
              </a:rPr>
              <a:t>focusing on </a:t>
            </a:r>
            <a:r>
              <a:rPr lang="zh-CN" altLang="en-US" sz="4800">
                <a:sym typeface="+mn-ea"/>
              </a:rPr>
              <a:t>the main problems</a:t>
            </a:r>
            <a:r>
              <a:rPr lang="en-US" altLang="zh-CN" sz="4800">
                <a:sym typeface="+mn-ea"/>
              </a:rPr>
              <a:t> and sovle them one by one.</a:t>
            </a:r>
            <a:endParaRPr lang="en-US" altLang="zh-CN" sz="3600"/>
          </a:p>
          <a:p>
            <a:pPr lvl="1">
              <a:lnSpc>
                <a:spcPct val="150000"/>
              </a:lnSpc>
            </a:pPr>
            <a:r>
              <a:rPr lang="zh-CN" altLang="en-US" sz="3600">
                <a:sym typeface="+mn-ea"/>
              </a:rPr>
              <a:t>Question 1: Does Parking mode need to be involved?</a:t>
            </a:r>
            <a:endParaRPr lang="zh-CN" altLang="en-US" sz="3600">
              <a:sym typeface="+mn-ea"/>
            </a:endParaRPr>
          </a:p>
          <a:p>
            <a:pPr lvl="1">
              <a:lnSpc>
                <a:spcPct val="150000"/>
              </a:lnSpc>
            </a:pPr>
            <a:r>
              <a:rPr lang="zh-CN" altLang="en-US" sz="3600">
                <a:sym typeface="+mn-ea"/>
              </a:rPr>
              <a:t>Question 2: Do we need to expand the scope of protection?</a:t>
            </a:r>
            <a:endParaRPr lang="zh-CN" altLang="en-US" sz="3600">
              <a:sym typeface="+mn-ea"/>
            </a:endParaRPr>
          </a:p>
          <a:p>
            <a:pPr lvl="1">
              <a:lnSpc>
                <a:spcPct val="150000"/>
              </a:lnSpc>
            </a:pPr>
            <a:r>
              <a:rPr lang="zh-CN" altLang="en-US" sz="3600">
                <a:sym typeface="+mn-ea"/>
              </a:rPr>
              <a:t>Question 3: Do we need to modify the safety requirements?</a:t>
            </a:r>
            <a:endParaRPr lang="zh-CN" altLang="en-US" sz="3600">
              <a:sym typeface="+mn-ea"/>
            </a:endParaRPr>
          </a:p>
          <a:p>
            <a:pPr lvl="1">
              <a:lnSpc>
                <a:spcPct val="150000"/>
              </a:lnSpc>
            </a:pPr>
            <a:r>
              <a:rPr lang="zh-CN" altLang="en-US" sz="3600">
                <a:sym typeface="+mn-ea"/>
              </a:rPr>
              <a:t>Question 4: How to define the hazardous situation? </a:t>
            </a:r>
            <a:endParaRPr lang="zh-CN" altLang="en-US" sz="3600"/>
          </a:p>
          <a:p>
            <a:pPr lvl="1">
              <a:lnSpc>
                <a:spcPct val="150000"/>
              </a:lnSpc>
            </a:pPr>
            <a:r>
              <a:rPr lang="zh-CN" altLang="en-US" sz="3600">
                <a:sym typeface="+mn-ea"/>
              </a:rPr>
              <a:t>Question 5: Initiation method?</a:t>
            </a:r>
            <a:endParaRPr lang="zh-CN" altLang="en-US" sz="3600"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0" y="314960"/>
            <a:ext cx="10515600" cy="898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8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Question : Does Parking mode need to be involved？</a:t>
            </a:r>
            <a:b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Question : Do we need to expand the scope of protection?</a:t>
            </a: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2115" y="2886075"/>
            <a:ext cx="162496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en-US" altLang="zh-CN" b="1" i="1">
                <a:solidFill>
                  <a:schemeClr val="tx1"/>
                </a:solidFill>
              </a:rPr>
              <a:t>Parking</a:t>
            </a:r>
            <a:endParaRPr lang="en-US" altLang="zh-CN" b="1" i="1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52115" y="4075430"/>
            <a:ext cx="162496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en-US" altLang="zh-CN" b="1" i="1">
                <a:solidFill>
                  <a:schemeClr val="tx1"/>
                </a:solidFill>
              </a:rPr>
              <a:t>Driving</a:t>
            </a:r>
            <a:endParaRPr lang="en-US" altLang="zh-CN" b="1" i="1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4780" y="2131060"/>
            <a:ext cx="162496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en-US" altLang="zh-CN" b="1" i="1">
                <a:solidFill>
                  <a:schemeClr val="tx1"/>
                </a:solidFill>
              </a:rPr>
              <a:t>out of cabin</a:t>
            </a:r>
            <a:endParaRPr lang="en-US" altLang="zh-CN" b="1" i="1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24780" y="3460115"/>
            <a:ext cx="162496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en-US" altLang="zh-CN" b="1" i="1">
                <a:solidFill>
                  <a:schemeClr val="tx1"/>
                </a:solidFill>
              </a:rPr>
              <a:t>in cabin</a:t>
            </a:r>
            <a:endParaRPr lang="en-US" altLang="zh-CN" b="1" i="1">
              <a:solidFill>
                <a:schemeClr val="tx1"/>
              </a:solidFill>
            </a:endParaRPr>
          </a:p>
        </p:txBody>
      </p:sp>
      <p:cxnSp>
        <p:nvCxnSpPr>
          <p:cNvPr id="10" name="直接箭头连接符 9"/>
          <p:cNvCxnSpPr>
            <a:stCxn id="6" idx="3"/>
            <a:endCxn id="8" idx="1"/>
          </p:cNvCxnSpPr>
          <p:nvPr/>
        </p:nvCxnSpPr>
        <p:spPr>
          <a:xfrm flipV="1">
            <a:off x="4577080" y="2315210"/>
            <a:ext cx="647700" cy="7550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endCxn id="9" idx="1"/>
          </p:cNvCxnSpPr>
          <p:nvPr/>
        </p:nvCxnSpPr>
        <p:spPr>
          <a:xfrm>
            <a:off x="4577080" y="3067050"/>
            <a:ext cx="647700" cy="5772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7" idx="3"/>
          </p:cNvCxnSpPr>
          <p:nvPr/>
        </p:nvCxnSpPr>
        <p:spPr>
          <a:xfrm flipV="1">
            <a:off x="4577080" y="3642995"/>
            <a:ext cx="647700" cy="61658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9" idx="3"/>
          </p:cNvCxnSpPr>
          <p:nvPr/>
        </p:nvCxnSpPr>
        <p:spPr>
          <a:xfrm flipV="1">
            <a:off x="6849745" y="3642995"/>
            <a:ext cx="1615440" cy="127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6849745" y="2315210"/>
            <a:ext cx="1615440" cy="127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404100" y="3259455"/>
            <a:ext cx="690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b="1" i="1">
                <a:solidFill>
                  <a:schemeClr val="tx1"/>
                </a:solidFill>
              </a:rPr>
              <a:t>easy</a:t>
            </a:r>
            <a:endParaRPr lang="en-US" altLang="zh-CN" b="1" i="1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04100" y="1915160"/>
            <a:ext cx="100393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b="1" i="1">
                <a:solidFill>
                  <a:schemeClr val="tx1"/>
                </a:solidFill>
              </a:rPr>
              <a:t>difficult</a:t>
            </a:r>
            <a:endParaRPr lang="en-US" altLang="zh-CN" b="1" i="1">
              <a:solidFill>
                <a:schemeClr val="tx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1180" y="4939030"/>
            <a:ext cx="107041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algn="just">
              <a:lnSpc>
                <a:spcPct val="150000"/>
              </a:lnSpc>
              <a:buClrTx/>
              <a:buSzTx/>
              <a:buFont typeface="Wingdings" panose="05000000000000000000" charset="0"/>
              <a:buChar char="n"/>
            </a:pPr>
            <a:r>
              <a:rPr lang="en-US" altLang="zh-CN" sz="2400" b="1" i="1">
                <a:solidFill>
                  <a:schemeClr val="tx1"/>
                </a:solidFill>
              </a:rPr>
              <a:t>Option1</a:t>
            </a:r>
            <a:r>
              <a:rPr lang="zh-CN" altLang="en-US" sz="2400" b="1" i="1">
                <a:solidFill>
                  <a:schemeClr val="tx1"/>
                </a:solidFill>
              </a:rPr>
              <a:t>：</a:t>
            </a:r>
            <a:r>
              <a:rPr lang="en-US" altLang="zh-CN" sz="2400" i="1">
                <a:solidFill>
                  <a:schemeClr val="tx1"/>
                </a:solidFill>
              </a:rPr>
              <a:t>keep all parking and driving mode and scenarios in phase 2</a:t>
            </a:r>
            <a:endParaRPr lang="en-US" altLang="zh-CN" sz="2400" i="1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ClrTx/>
              <a:buSzTx/>
              <a:buFont typeface="Wingdings" panose="05000000000000000000" charset="0"/>
              <a:buChar char="ü"/>
            </a:pPr>
            <a:r>
              <a:rPr lang="en-US" altLang="zh-CN" sz="2400" b="1" i="1">
                <a:solidFill>
                  <a:srgbClr val="FF0000"/>
                </a:solidFill>
                <a:sym typeface="+mn-ea"/>
              </a:rPr>
              <a:t>Option2</a:t>
            </a:r>
            <a:r>
              <a:rPr lang="zh-CN" altLang="en-US" sz="2400" b="1" i="1">
                <a:solidFill>
                  <a:srgbClr val="FF0000"/>
                </a:solidFill>
                <a:sym typeface="+mn-ea"/>
              </a:rPr>
              <a:t>：</a:t>
            </a:r>
            <a:r>
              <a:rPr lang="en-US" altLang="zh-CN" sz="2400" i="1">
                <a:solidFill>
                  <a:srgbClr val="FF0000"/>
                </a:solidFill>
              </a:rPr>
              <a:t>leave out of </a:t>
            </a:r>
            <a:r>
              <a:rPr lang="en-US" altLang="zh-CN" sz="2400" i="1">
                <a:solidFill>
                  <a:srgbClr val="FF0000"/>
                </a:solidFill>
                <a:sym typeface="+mn-ea"/>
              </a:rPr>
              <a:t>cabin to phase 3 but keep parking mode in phase 2</a:t>
            </a:r>
            <a:endParaRPr lang="en-US" altLang="zh-CN" sz="2400" i="1">
              <a:solidFill>
                <a:srgbClr val="FF0000"/>
              </a:solidFill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en-US" altLang="zh-CN" sz="2400" b="1" i="1">
                <a:solidFill>
                  <a:schemeClr val="tx1"/>
                </a:solidFill>
                <a:sym typeface="+mn-ea"/>
              </a:rPr>
              <a:t>Option3</a:t>
            </a:r>
            <a:r>
              <a:rPr lang="zh-CN" altLang="en-US" sz="2400" b="1" i="1"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2400" i="1">
                <a:solidFill>
                  <a:schemeClr val="tx1"/>
                </a:solidFill>
                <a:sym typeface="+mn-ea"/>
              </a:rPr>
              <a:t>leave parking mode to phase 3</a:t>
            </a:r>
            <a:endParaRPr lang="en-US" altLang="zh-CN" sz="2400" i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1180" y="3351530"/>
            <a:ext cx="2540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3200" b="1" i="1">
                <a:solidFill>
                  <a:schemeClr val="tx1"/>
                </a:solidFill>
              </a:rPr>
              <a:t>scenarios</a:t>
            </a:r>
            <a:endParaRPr sz="3200" b="1" i="1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13990" y="2708910"/>
            <a:ext cx="6405880" cy="194437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: How to define the hazardous situation?</a:t>
            </a:r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zh-CN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233760" y="1906488"/>
            <a:ext cx="11003200" cy="28613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Hazardous situation is defined as external fire or explosion by visual inspection, the pass/fail criteria is same between vehicle level and component level.</a:t>
            </a:r>
            <a:endParaRPr lang="en-US" altLang="zh-CN" sz="2000"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Smoke and gas concentration are important issues. </a:t>
            </a:r>
            <a:r>
              <a:rPr lang="zh-CN" altLang="en-US" sz="2000">
                <a:sym typeface="+mn-ea"/>
              </a:rPr>
              <a:t>We think the problems （</a:t>
            </a:r>
            <a:r>
              <a:rPr lang="en-US" altLang="zh-CN" sz="2000">
                <a:sym typeface="+mn-ea"/>
              </a:rPr>
              <a:t>such as Which gas component? why? How to set the concentration limit and why? Detection location and test method</a:t>
            </a:r>
            <a:r>
              <a:rPr lang="zh-CN" altLang="en-US" sz="2000">
                <a:sym typeface="+mn-ea"/>
              </a:rPr>
              <a:t>）can be studied as a </a:t>
            </a:r>
            <a:r>
              <a:rPr lang="en-US" altLang="zh-CN" sz="2000">
                <a:sym typeface="+mn-ea"/>
              </a:rPr>
              <a:t>independent</a:t>
            </a:r>
            <a:r>
              <a:rPr lang="zh-CN" altLang="en-US" sz="2000">
                <a:sym typeface="+mn-ea"/>
              </a:rPr>
              <a:t> topic </a:t>
            </a:r>
            <a:r>
              <a:rPr lang="en-US" altLang="zh-CN" sz="2000">
                <a:sym typeface="+mn-ea"/>
              </a:rPr>
              <a:t>in a new group, </a:t>
            </a:r>
            <a:r>
              <a:rPr lang="zh-CN" altLang="en-US" sz="2000">
                <a:sym typeface="+mn-ea"/>
              </a:rPr>
              <a:t>and can be directly cited in TP when the research is mature. </a:t>
            </a:r>
            <a:endParaRPr lang="en-US" altLang="zh-CN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Question: </a:t>
            </a:r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Do we need to modify the safety requirements?</a:t>
            </a:r>
            <a:endParaRPr lang="en-US" altLang="zh-CN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33760" y="1906488"/>
            <a:ext cx="11003200" cy="10147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342900" indent="-342900"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I</a:t>
            </a:r>
            <a:r>
              <a:rPr lang="zh-CN" sz="2000">
                <a:sym typeface="+mn-ea"/>
              </a:rPr>
              <a:t>t is not recommended to extend safety requirements to the outside of the cabin.</a:t>
            </a:r>
            <a:endParaRPr lang="zh-CN" sz="2000">
              <a:sym typeface="+mn-ea"/>
            </a:endParaRPr>
          </a:p>
          <a:p>
            <a:pPr marL="342900" indent="-342900">
              <a:buFont typeface="Wingdings" panose="05000000000000000000" charset="0"/>
              <a:buChar char="n"/>
            </a:pPr>
            <a:r>
              <a:rPr lang="zh-CN" sz="2000">
                <a:sym typeface="+mn-ea"/>
              </a:rPr>
              <a:t>We believe that it is feasible to adopt safe time as the requirement</a:t>
            </a:r>
            <a:r>
              <a:rPr lang="en-US" altLang="zh-CN" sz="2000">
                <a:sym typeface="+mn-ea"/>
              </a:rPr>
              <a:t>.</a:t>
            </a:r>
            <a:endParaRPr lang="en-US" altLang="zh-CN" sz="2000">
              <a:sym typeface="+mn-ea"/>
            </a:endParaRPr>
          </a:p>
          <a:p>
            <a:pPr marL="342900" indent="-342900"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We are open to </a:t>
            </a:r>
            <a:r>
              <a:rPr lang="zh-CN" sz="2000">
                <a:sym typeface="+mn-ea"/>
              </a:rPr>
              <a:t>Whether the 5min safe escape time needs to be adjusted</a:t>
            </a:r>
            <a:r>
              <a:rPr lang="en-US" altLang="zh-CN" sz="2000">
                <a:sym typeface="+mn-ea"/>
              </a:rPr>
              <a:t>.</a:t>
            </a:r>
            <a:endParaRPr lang="en-US" altLang="zh-CN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/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</a:rPr>
              <a:t>Question: </a:t>
            </a:r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initiation method?</a:t>
            </a:r>
            <a:endParaRPr lang="en-US" altLang="zh-CN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9425" y="1844675"/>
            <a:ext cx="4256405" cy="255333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rtlCol="0" anchor="t" anchorCtr="0">
            <a:spAutoFit/>
          </a:bodyPr>
          <a:lstStyle/>
          <a:p>
            <a:pPr marL="342900" lvl="0" indent="-342900" algn="l">
              <a:buClrTx/>
              <a:buSzTx/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It is recommended to directly </a:t>
            </a:r>
            <a:r>
              <a:rPr lang="en-US" altLang="zh-CN" sz="2000">
                <a:sym typeface="+mn-ea"/>
              </a:rPr>
              <a:t>refer to the methods in</a:t>
            </a:r>
            <a:r>
              <a:rPr lang="en-US" altLang="zh-CN" sz="2000">
                <a:sym typeface="+mn-ea"/>
              </a:rPr>
              <a:t> </a:t>
            </a:r>
            <a:r>
              <a:rPr lang="en-US" altLang="zh-CN" sz="2000">
                <a:sym typeface="+mn-ea"/>
              </a:rPr>
              <a:t>ISO </a:t>
            </a:r>
            <a:r>
              <a:rPr lang="en-US" altLang="zh-CN" sz="2000">
                <a:sym typeface="+mn-ea"/>
              </a:rPr>
              <a:t>6469-1</a:t>
            </a:r>
            <a:r>
              <a:rPr lang="en-US" altLang="zh-CN" sz="2000">
                <a:sym typeface="+mn-ea"/>
              </a:rPr>
              <a:t>AMD.</a:t>
            </a:r>
            <a:endParaRPr lang="en-US" altLang="zh-CN" sz="2000">
              <a:sym typeface="+mn-ea"/>
            </a:endParaRPr>
          </a:p>
          <a:p>
            <a:pPr marL="342900" lvl="0" indent="-342900" algn="l">
              <a:buClrTx/>
              <a:buSzTx/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We suggest that if one method cannot </a:t>
            </a:r>
            <a:r>
              <a:rPr lang="en-US" altLang="zh-CN" sz="2000">
                <a:sym typeface="+mn-ea"/>
              </a:rPr>
              <a:t>trigger thermal runaway</a:t>
            </a:r>
            <a:r>
              <a:rPr lang="en-US" altLang="zh-CN" sz="2000">
                <a:sym typeface="+mn-ea"/>
              </a:rPr>
              <a:t>, other methods </a:t>
            </a:r>
            <a:r>
              <a:rPr lang="en-US" altLang="zh-CN" sz="2000">
                <a:sym typeface="+mn-ea"/>
              </a:rPr>
              <a:t>in </a:t>
            </a:r>
            <a:r>
              <a:rPr lang="en-US" altLang="zh-CN" sz="2000">
                <a:sym typeface="+mn-ea"/>
              </a:rPr>
              <a:t>ISO </a:t>
            </a:r>
            <a:r>
              <a:rPr lang="en-US" altLang="zh-CN" sz="2000">
                <a:sym typeface="+mn-ea"/>
              </a:rPr>
              <a:t>6469-1</a:t>
            </a:r>
            <a:r>
              <a:rPr lang="en-US" altLang="zh-CN" sz="2000">
                <a:sym typeface="+mn-ea"/>
              </a:rPr>
              <a:t>AMD </a:t>
            </a:r>
            <a:r>
              <a:rPr lang="en-US" altLang="zh-CN" sz="2000">
                <a:sym typeface="+mn-ea"/>
              </a:rPr>
              <a:t>should be tried </a:t>
            </a:r>
            <a:r>
              <a:rPr lang="en-US" altLang="zh-CN" sz="2000">
                <a:sym typeface="+mn-ea"/>
              </a:rPr>
              <a:t>until </a:t>
            </a:r>
            <a:r>
              <a:rPr lang="en-US" altLang="zh-CN" sz="2000">
                <a:sym typeface="+mn-ea"/>
              </a:rPr>
              <a:t>TR</a:t>
            </a:r>
            <a:r>
              <a:rPr lang="en-US" altLang="zh-CN" sz="2000">
                <a:sym typeface="+mn-ea"/>
              </a:rPr>
              <a:t> successfully </a:t>
            </a:r>
            <a:r>
              <a:rPr lang="en-US" altLang="zh-CN" sz="2000">
                <a:sym typeface="+mn-ea"/>
              </a:rPr>
              <a:t>triggered</a:t>
            </a:r>
            <a:r>
              <a:rPr lang="en-US" altLang="zh-CN" sz="2000">
                <a:sym typeface="+mn-ea"/>
              </a:rPr>
              <a:t>.</a:t>
            </a:r>
            <a:endParaRPr lang="en-US" altLang="zh-CN" sz="2000">
              <a:sym typeface="+mn-ea"/>
            </a:endParaRPr>
          </a:p>
        </p:txBody>
      </p:sp>
      <p:pic>
        <p:nvPicPr>
          <p:cNvPr id="2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160010" y="1268730"/>
            <a:ext cx="6876415" cy="55448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552305" y="4293235"/>
            <a:ext cx="115379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900"/>
              <a:t>Have all methods been tried</a:t>
            </a:r>
            <a:r>
              <a:rPr lang="zh-CN" altLang="en-US" sz="900"/>
              <a:t>？</a:t>
            </a:r>
            <a:endParaRPr lang="zh-CN" altLang="en-US" sz="900"/>
          </a:p>
        </p:txBody>
      </p:sp>
      <p:sp>
        <p:nvSpPr>
          <p:cNvPr id="9" name="文本框 8"/>
          <p:cNvSpPr txBox="1"/>
          <p:nvPr/>
        </p:nvSpPr>
        <p:spPr>
          <a:xfrm>
            <a:off x="6071870" y="4076700"/>
            <a:ext cx="2240915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endParaRPr lang="en-US" altLang="zh-CN" sz="900"/>
          </a:p>
          <a:p>
            <a:pPr algn="ctr"/>
            <a:endParaRPr lang="en-US" altLang="zh-CN" sz="900"/>
          </a:p>
          <a:p>
            <a:pPr algn="ctr"/>
            <a:r>
              <a:rPr lang="en-US" altLang="zh-CN" sz="900"/>
              <a:t>Did TR occur</a:t>
            </a:r>
            <a:r>
              <a:rPr lang="zh-CN" altLang="en-US" sz="900"/>
              <a:t>？</a:t>
            </a:r>
            <a:endParaRPr lang="zh-CN" altLang="en-US" sz="900"/>
          </a:p>
          <a:p>
            <a:pPr algn="ctr"/>
            <a:endParaRPr lang="zh-CN" altLang="en-US" sz="900"/>
          </a:p>
        </p:txBody>
      </p:sp>
      <p:grpSp>
        <p:nvGrpSpPr>
          <p:cNvPr id="12" name="组合 11"/>
          <p:cNvGrpSpPr/>
          <p:nvPr/>
        </p:nvGrpSpPr>
        <p:grpSpPr>
          <a:xfrm>
            <a:off x="5244465" y="3855720"/>
            <a:ext cx="3803650" cy="1111250"/>
            <a:chOff x="1322" y="6779"/>
            <a:chExt cx="5783" cy="1750"/>
          </a:xfrm>
        </p:grpSpPr>
        <p:sp>
          <p:nvSpPr>
            <p:cNvPr id="10" name="菱形 9"/>
            <p:cNvSpPr/>
            <p:nvPr/>
          </p:nvSpPr>
          <p:spPr>
            <a:xfrm>
              <a:off x="1322" y="6779"/>
              <a:ext cx="5783" cy="175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43" y="7341"/>
              <a:ext cx="2741" cy="48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1400">
                  <a:sym typeface="+mn-ea"/>
                </a:rPr>
                <a:t>Did TR occur</a:t>
              </a:r>
              <a:r>
                <a:rPr lang="zh-CN" altLang="en-US" sz="1400">
                  <a:sym typeface="+mn-ea"/>
                </a:rPr>
                <a:t>？</a:t>
              </a:r>
              <a:endParaRPr lang="zh-CN" altLang="en-US" sz="1400">
                <a:sym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120505" y="4149090"/>
            <a:ext cx="2147570" cy="584200"/>
            <a:chOff x="1322" y="6761"/>
            <a:chExt cx="5783" cy="1768"/>
          </a:xfrm>
        </p:grpSpPr>
        <p:sp>
          <p:nvSpPr>
            <p:cNvPr id="14" name="菱形 13"/>
            <p:cNvSpPr/>
            <p:nvPr/>
          </p:nvSpPr>
          <p:spPr>
            <a:xfrm>
              <a:off x="1322" y="6761"/>
              <a:ext cx="5783" cy="1768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843" y="6980"/>
              <a:ext cx="2741" cy="15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900">
                  <a:sym typeface="+mn-ea"/>
                </a:rPr>
                <a:t>Have all methods been tried</a:t>
              </a:r>
              <a:r>
                <a:rPr lang="zh-CN" altLang="en-US" sz="900">
                  <a:sym typeface="+mn-ea"/>
                </a:rPr>
                <a:t>？</a:t>
              </a:r>
              <a:endParaRPr lang="zh-CN" altLang="en-US" sz="900"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xfrm>
            <a:off x="-6350" y="188595"/>
            <a:ext cx="12198350" cy="871855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 anchorCtr="0">
            <a:normAutofit fontScale="90000"/>
          </a:bodyPr>
          <a:lstStyle/>
          <a:p>
            <a:pPr algn="l"/>
            <a:r>
              <a:rPr lang="en-US" altLang="zh-CN" sz="28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Make decisions on major issues to avoid repeating inefficient discussions</a:t>
            </a:r>
            <a:endParaRPr lang="en-US" altLang="zh-CN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180" y="1844675"/>
            <a:ext cx="11025505" cy="22453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rtlCol="0" anchor="t" anchorCtr="0">
            <a:spAutoFit/>
          </a:bodyPr>
          <a:lstStyle/>
          <a:p>
            <a:pPr marL="342900" lvl="0" indent="-342900" algn="l">
              <a:buClrTx/>
              <a:buSzTx/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Since the answers to these three questions affect the content of follow-up work, it is hoped that consensus can be reached on the three core issues </a:t>
            </a:r>
            <a:r>
              <a:rPr lang="en-US" altLang="zh-CN" sz="2000">
                <a:sym typeface="+mn-ea"/>
              </a:rPr>
              <a:t>before next meeting</a:t>
            </a:r>
            <a:r>
              <a:rPr lang="en-US" altLang="zh-CN" sz="2000">
                <a:sym typeface="+mn-ea"/>
              </a:rPr>
              <a:t>.</a:t>
            </a:r>
            <a:endParaRPr lang="en-US" altLang="zh-CN" sz="2000">
              <a:sym typeface="+mn-ea"/>
            </a:endParaRPr>
          </a:p>
          <a:p>
            <a:pPr marL="457200" lvl="0" indent="-457200" algn="l">
              <a:buClrTx/>
              <a:buSzTx/>
              <a:buFont typeface="+mj-ea"/>
              <a:buAutoNum type="circleNumDbPlain"/>
            </a:pPr>
            <a:r>
              <a:rPr lang="en-US" altLang="zh-CN" sz="2000">
                <a:sym typeface="+mn-ea"/>
              </a:rPr>
              <a:t>Is safety outside the vehicle considered?</a:t>
            </a:r>
            <a:endParaRPr lang="en-US" altLang="zh-CN" sz="2000">
              <a:sym typeface="+mn-ea"/>
            </a:endParaRPr>
          </a:p>
          <a:p>
            <a:pPr marL="457200" lvl="0" indent="-457200" algn="l">
              <a:buClrTx/>
              <a:buSzTx/>
              <a:buFont typeface="+mj-ea"/>
              <a:buAutoNum type="circleNumDbPlain"/>
            </a:pPr>
            <a:r>
              <a:rPr lang="en-US" altLang="zh-CN" sz="2000">
                <a:sym typeface="+mn-ea"/>
              </a:rPr>
              <a:t>Can the trigger method refer to </a:t>
            </a:r>
            <a:r>
              <a:rPr lang="en-US" altLang="zh-CN" sz="2000">
                <a:sym typeface="+mn-ea"/>
              </a:rPr>
              <a:t>ISO </a:t>
            </a:r>
            <a:r>
              <a:rPr lang="en-US" altLang="zh-CN" sz="2000">
                <a:sym typeface="+mn-ea"/>
              </a:rPr>
              <a:t>6469-1</a:t>
            </a:r>
            <a:r>
              <a:rPr lang="en-US" altLang="zh-CN" sz="2000">
                <a:sym typeface="+mn-ea"/>
              </a:rPr>
              <a:t>AMD</a:t>
            </a:r>
            <a:r>
              <a:rPr lang="en-US" altLang="zh-CN" sz="2000">
                <a:sym typeface="+mn-ea"/>
              </a:rPr>
              <a:t>?</a:t>
            </a:r>
            <a:endParaRPr lang="en-US" altLang="zh-CN" sz="2000">
              <a:sym typeface="+mn-ea"/>
            </a:endParaRPr>
          </a:p>
          <a:p>
            <a:pPr marL="457200" lvl="0" indent="-457200" algn="l">
              <a:buClrTx/>
              <a:buSzTx/>
              <a:buFont typeface="+mj-ea"/>
              <a:buAutoNum type="circleNumDbPlain"/>
            </a:pPr>
            <a:r>
              <a:rPr lang="en-US" altLang="zh-CN" sz="2000">
                <a:sym typeface="+mn-ea"/>
              </a:rPr>
              <a:t>Whether the flue gas should be reflected in the standard?</a:t>
            </a:r>
            <a:endParaRPr lang="en-US" altLang="zh-CN" sz="2000">
              <a:sym typeface="+mn-ea"/>
            </a:endParaRPr>
          </a:p>
          <a:p>
            <a:pPr marL="457200" lvl="0" indent="-457200" algn="l">
              <a:buClrTx/>
              <a:buSzTx/>
              <a:buFont typeface="Wingdings" panose="05000000000000000000" charset="0"/>
              <a:buChar char="n"/>
            </a:pPr>
            <a:endParaRPr lang="en-US" altLang="zh-CN" sz="2000">
              <a:sym typeface="+mn-ea"/>
            </a:endParaRPr>
          </a:p>
          <a:p>
            <a:pPr marL="342900" lvl="0" indent="-342900" algn="l">
              <a:buClrTx/>
              <a:buSzTx/>
              <a:buFont typeface="Wingdings" panose="05000000000000000000" charset="0"/>
              <a:buChar char="n"/>
            </a:pPr>
            <a:r>
              <a:rPr lang="en-US" altLang="zh-CN" sz="2000">
                <a:sym typeface="+mn-ea"/>
              </a:rPr>
              <a:t>Can </a:t>
            </a:r>
            <a:r>
              <a:rPr lang="en-US" altLang="zh-CN" sz="2000">
                <a:sym typeface="+mn-ea"/>
              </a:rPr>
              <a:t>everyone</a:t>
            </a:r>
            <a:r>
              <a:rPr lang="en-US" altLang="zh-CN" sz="2000">
                <a:sym typeface="+mn-ea"/>
              </a:rPr>
              <a:t> make a statement</a:t>
            </a:r>
            <a:r>
              <a:rPr lang="en-US" altLang="zh-CN" sz="2000">
                <a:sym typeface="+mn-ea"/>
              </a:rPr>
              <a:t> today</a:t>
            </a:r>
            <a:r>
              <a:rPr lang="en-US" altLang="zh-CN" sz="2000">
                <a:sym typeface="+mn-ea"/>
              </a:rPr>
              <a:t>？</a:t>
            </a:r>
            <a:r>
              <a:rPr lang="en-US" altLang="zh-CN" sz="2000">
                <a:sym typeface="+mn-ea"/>
              </a:rPr>
              <a:t>Or after the meeting by email</a:t>
            </a:r>
            <a:r>
              <a:rPr lang="en-US" altLang="zh-CN" sz="2000">
                <a:sym typeface="+mn-ea"/>
              </a:rPr>
              <a:t>？</a:t>
            </a:r>
            <a:endParaRPr lang="en-US" altLang="zh-CN" sz="2000"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3073"/>
          <p:cNvSpPr>
            <a:spLocks noGrp="1"/>
          </p:cNvSpPr>
          <p:nvPr>
            <p:ph type="ctrTitle"/>
          </p:nvPr>
        </p:nvSpPr>
        <p:spPr>
          <a:xfrm>
            <a:off x="2209800" y="2130425"/>
            <a:ext cx="7772400" cy="1470025"/>
          </a:xfrm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4400" b="1" kern="1200" baseline="0">
                <a:latin typeface="+mj-lt"/>
                <a:ea typeface="+mj-ea"/>
                <a:cs typeface="+mj-cs"/>
              </a:rPr>
              <a:t>Thanks</a:t>
            </a:r>
            <a:endParaRPr lang="en-US" altLang="zh-CN" sz="4400" b="1" kern="1200" baseline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9033,&quot;width&quot;:11201}"/>
</p:tagLst>
</file>

<file path=ppt/tags/tag2.xml><?xml version="1.0" encoding="utf-8"?>
<p:tagLst xmlns:p="http://schemas.openxmlformats.org/presentationml/2006/main">
  <p:tag name="COMMONDATA" val="eyJoZGlkIjoiNTQ1NDNlZTg5Y2NiNjI1ZjJlOWI0ZDAyZmQ3MTU3Zm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2385</Words>
  <Application>WPS 演示</Application>
  <PresentationFormat>宽屏</PresentationFormat>
  <Paragraphs>71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Arial Unicode MS</vt:lpstr>
      <vt:lpstr>等线 Light</vt:lpstr>
      <vt:lpstr>等线</vt:lpstr>
      <vt:lpstr>Office 主题​​</vt:lpstr>
      <vt:lpstr>Thermal Propogation Task Force(TP-TF) Report for 24th IWG Meeting</vt:lpstr>
      <vt:lpstr>Background and main activities</vt:lpstr>
      <vt:lpstr>PowerPoint 演示文稿</vt:lpstr>
      <vt:lpstr>Question 1: Does Parking mode need to be involved？  </vt:lpstr>
      <vt:lpstr>Question 2: Do We need to expand the scope of protection？</vt:lpstr>
      <vt:lpstr>Question 3: How to define the hazardous situation?</vt:lpstr>
      <vt:lpstr>Question 4: Do we need to modify the safety requirements?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Propogation Task Force（TP-TF） Report</dc:title>
  <dc:creator>郝维健</dc:creator>
  <cp:lastModifiedBy>ll</cp:lastModifiedBy>
  <cp:revision>12</cp:revision>
  <dcterms:created xsi:type="dcterms:W3CDTF">2022-03-06T05:48:00Z</dcterms:created>
  <dcterms:modified xsi:type="dcterms:W3CDTF">2022-05-24T15:14:22Z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C6F85FAA6F694DCEB235DD10ED7AE0DD</vt:lpwstr>
  </property>
  <property fmtid="{D5CDD505-2E9C-101B-9397-08002B2CF9AE}" pid="3" name="KSOProductBuildVer">
    <vt:lpwstr>2052-11.1.0.11744</vt:lpwstr>
  </property>
</Properties>
</file>