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A0DFD25-2479-4751-A0DA-09568AF9112A}" type="datetimeFigureOut">
              <a:rPr lang="en-GB" smtClean="0"/>
              <a:t>14/04/2022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3881318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0DFD25-2479-4751-A0DA-09568AF9112A}" type="datetimeFigureOut">
              <a:rPr lang="en-GB" smtClean="0"/>
              <a:t>14/04/2022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2102582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0DFD25-2479-4751-A0DA-09568AF9112A}" type="datetimeFigureOut">
              <a:rPr lang="en-GB" smtClean="0"/>
              <a:t>14/04/2022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1696186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0DFD25-2479-4751-A0DA-09568AF9112A}" type="datetimeFigureOut">
              <a:rPr lang="en-GB" smtClean="0"/>
              <a:t>14/04/2022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3583329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A0DFD25-2479-4751-A0DA-09568AF9112A}" type="datetimeFigureOut">
              <a:rPr lang="en-GB" smtClean="0"/>
              <a:t>14/04/2022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1012781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A0DFD25-2479-4751-A0DA-09568AF9112A}" type="datetimeFigureOut">
              <a:rPr lang="en-GB" smtClean="0"/>
              <a:t>14/04/2022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2879494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A0DFD25-2479-4751-A0DA-09568AF9112A}" type="datetimeFigureOut">
              <a:rPr lang="en-GB" smtClean="0"/>
              <a:t>14/04/2022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1909871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A0DFD25-2479-4751-A0DA-09568AF9112A}" type="datetimeFigureOut">
              <a:rPr lang="en-GB" smtClean="0"/>
              <a:t>14/04/2022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3763533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0DFD25-2479-4751-A0DA-09568AF9112A}" type="datetimeFigureOut">
              <a:rPr lang="en-GB" smtClean="0"/>
              <a:t>14/04/2022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3027052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A0DFD25-2479-4751-A0DA-09568AF9112A}" type="datetimeFigureOut">
              <a:rPr lang="en-GB" smtClean="0"/>
              <a:t>14/04/2022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1082967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A0DFD25-2479-4751-A0DA-09568AF9112A}" type="datetimeFigureOut">
              <a:rPr lang="en-GB" smtClean="0"/>
              <a:t>14/04/2022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9725A4B-FAD0-4011-A77C-8FFB72A640E5}" type="slidenum">
              <a:rPr lang="en-GB" smtClean="0"/>
              <a:t>‹#›</a:t>
            </a:fld>
            <a:endParaRPr lang="en-GB"/>
          </a:p>
        </p:txBody>
      </p:sp>
    </p:spTree>
    <p:extLst>
      <p:ext uri="{BB962C8B-B14F-4D97-AF65-F5344CB8AC3E}">
        <p14:creationId xmlns:p14="http://schemas.microsoft.com/office/powerpoint/2010/main" val="3743867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DFD25-2479-4751-A0DA-09568AF9112A}" type="datetimeFigureOut">
              <a:rPr lang="en-GB" smtClean="0"/>
              <a:t>14/04/2022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25A4B-FAD0-4011-A77C-8FFB72A640E5}" type="slidenum">
              <a:rPr lang="en-GB" smtClean="0"/>
              <a:t>‹#›</a:t>
            </a:fld>
            <a:endParaRPr lang="en-GB"/>
          </a:p>
        </p:txBody>
      </p:sp>
    </p:spTree>
    <p:extLst>
      <p:ext uri="{BB962C8B-B14F-4D97-AF65-F5344CB8AC3E}">
        <p14:creationId xmlns:p14="http://schemas.microsoft.com/office/powerpoint/2010/main" val="1706144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AEBS-HDV IWG</a:t>
            </a:r>
            <a:br>
              <a:rPr lang="en-GB" dirty="0" smtClean="0"/>
            </a:br>
            <a:r>
              <a:rPr lang="en-GB" dirty="0" smtClean="0"/>
              <a:t>Industry input</a:t>
            </a:r>
            <a:endParaRPr lang="en-GB" dirty="0"/>
          </a:p>
        </p:txBody>
      </p:sp>
      <p:sp>
        <p:nvSpPr>
          <p:cNvPr id="3" name="Subtitle 2"/>
          <p:cNvSpPr>
            <a:spLocks noGrp="1"/>
          </p:cNvSpPr>
          <p:nvPr>
            <p:ph type="subTitle" idx="1"/>
          </p:nvPr>
        </p:nvSpPr>
        <p:spPr>
          <a:xfrm>
            <a:off x="1524000" y="4355184"/>
            <a:ext cx="9144000" cy="902616"/>
          </a:xfrm>
        </p:spPr>
        <p:txBody>
          <a:bodyPr/>
          <a:lstStyle/>
          <a:p>
            <a:r>
              <a:rPr lang="en-GB" dirty="0" smtClean="0"/>
              <a:t>AEBS-HDV-10</a:t>
            </a:r>
          </a:p>
          <a:p>
            <a:r>
              <a:rPr lang="en-GB" dirty="0" smtClean="0"/>
              <a:t>April 26-28</a:t>
            </a:r>
            <a:endParaRPr lang="en-GB" dirty="0"/>
          </a:p>
        </p:txBody>
      </p:sp>
    </p:spTree>
    <p:extLst>
      <p:ext uri="{BB962C8B-B14F-4D97-AF65-F5344CB8AC3E}">
        <p14:creationId xmlns:p14="http://schemas.microsoft.com/office/powerpoint/2010/main" val="1360872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2944"/>
            <a:ext cx="10515600" cy="876300"/>
          </a:xfrm>
        </p:spPr>
        <p:txBody>
          <a:bodyPr>
            <a:normAutofit/>
          </a:bodyPr>
          <a:lstStyle/>
          <a:p>
            <a:r>
              <a:rPr lang="en-GB" sz="3600" b="1" dirty="0" smtClean="0"/>
              <a:t>Content</a:t>
            </a:r>
            <a:endParaRPr lang="en-GB" sz="3600" b="1" dirty="0"/>
          </a:p>
        </p:txBody>
      </p:sp>
      <p:sp>
        <p:nvSpPr>
          <p:cNvPr id="3" name="Content Placeholder 2"/>
          <p:cNvSpPr>
            <a:spLocks noGrp="1"/>
          </p:cNvSpPr>
          <p:nvPr>
            <p:ph idx="1"/>
          </p:nvPr>
        </p:nvSpPr>
        <p:spPr>
          <a:xfrm>
            <a:off x="838200" y="1533525"/>
            <a:ext cx="10515600" cy="4643438"/>
          </a:xfrm>
        </p:spPr>
        <p:txBody>
          <a:bodyPr>
            <a:normAutofit/>
          </a:bodyPr>
          <a:lstStyle/>
          <a:p>
            <a:pPr>
              <a:lnSpc>
                <a:spcPct val="100000"/>
              </a:lnSpc>
              <a:spcBef>
                <a:spcPts val="1200"/>
              </a:spcBef>
            </a:pPr>
            <a:r>
              <a:rPr lang="en-GB" sz="2400" dirty="0" smtClean="0"/>
              <a:t>Proposed improvements to series 02	(GRVA-12-50/Rev.1)</a:t>
            </a:r>
          </a:p>
          <a:p>
            <a:pPr lvl="1">
              <a:lnSpc>
                <a:spcPct val="100000"/>
              </a:lnSpc>
              <a:spcBef>
                <a:spcPts val="1200"/>
              </a:spcBef>
            </a:pPr>
            <a:r>
              <a:rPr lang="en-US" dirty="0" smtClean="0"/>
              <a:t>Automatic reactivation</a:t>
            </a:r>
          </a:p>
          <a:p>
            <a:pPr lvl="1">
              <a:lnSpc>
                <a:spcPct val="100000"/>
              </a:lnSpc>
              <a:spcBef>
                <a:spcPts val="1200"/>
              </a:spcBef>
            </a:pPr>
            <a:r>
              <a:rPr lang="en-US" dirty="0" smtClean="0"/>
              <a:t>System robustness</a:t>
            </a:r>
          </a:p>
          <a:p>
            <a:pPr marL="457200" lvl="1" indent="0">
              <a:lnSpc>
                <a:spcPct val="100000"/>
              </a:lnSpc>
              <a:spcBef>
                <a:spcPts val="1200"/>
              </a:spcBef>
              <a:buNone/>
            </a:pPr>
            <a:endParaRPr lang="en-GB" dirty="0"/>
          </a:p>
          <a:p>
            <a:pPr>
              <a:lnSpc>
                <a:spcPct val="100000"/>
              </a:lnSpc>
              <a:spcBef>
                <a:spcPts val="1200"/>
              </a:spcBef>
            </a:pPr>
            <a:r>
              <a:rPr lang="en-GB" sz="2400" dirty="0" smtClean="0"/>
              <a:t>Proposed improvement to series 01</a:t>
            </a:r>
            <a:endParaRPr lang="en-GB" sz="2400" dirty="0"/>
          </a:p>
        </p:txBody>
      </p:sp>
    </p:spTree>
    <p:extLst>
      <p:ext uri="{BB962C8B-B14F-4D97-AF65-F5344CB8AC3E}">
        <p14:creationId xmlns:p14="http://schemas.microsoft.com/office/powerpoint/2010/main" val="2172391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2549"/>
            <a:ext cx="10515600" cy="876694"/>
          </a:xfrm>
        </p:spPr>
        <p:txBody>
          <a:bodyPr>
            <a:normAutofit/>
          </a:bodyPr>
          <a:lstStyle/>
          <a:p>
            <a:r>
              <a:rPr lang="en-US" sz="3600" b="1" dirty="0" smtClean="0"/>
              <a:t>Automatic reactivation (series 02)</a:t>
            </a:r>
            <a:endParaRPr lang="en-GB" sz="3600" b="1" dirty="0"/>
          </a:p>
        </p:txBody>
      </p:sp>
      <p:sp>
        <p:nvSpPr>
          <p:cNvPr id="3" name="Content Placeholder 2"/>
          <p:cNvSpPr>
            <a:spLocks noGrp="1"/>
          </p:cNvSpPr>
          <p:nvPr>
            <p:ph idx="1"/>
          </p:nvPr>
        </p:nvSpPr>
        <p:spPr/>
        <p:txBody>
          <a:bodyPr>
            <a:normAutofit/>
          </a:bodyPr>
          <a:lstStyle/>
          <a:p>
            <a:pPr marL="0" indent="0">
              <a:buNone/>
            </a:pPr>
            <a:r>
              <a:rPr lang="en-US" sz="2400" b="1" dirty="0" smtClean="0"/>
              <a:t>Proposal</a:t>
            </a:r>
            <a:r>
              <a:rPr lang="fr-FR" sz="2400" dirty="0" smtClean="0"/>
              <a:t>:</a:t>
            </a:r>
            <a:endParaRPr lang="en-US" sz="2400" dirty="0" smtClean="0"/>
          </a:p>
          <a:p>
            <a:pPr marL="1074738" indent="-1074738">
              <a:buNone/>
            </a:pPr>
            <a:r>
              <a:rPr lang="en-US" sz="2400" dirty="0" smtClean="0"/>
              <a:t>5.4.1.1.	The </a:t>
            </a:r>
            <a:r>
              <a:rPr lang="en-US" sz="2400" dirty="0"/>
              <a:t>AEBS function shall be automatically reinstated at the initiation of each new </a:t>
            </a:r>
            <a:r>
              <a:rPr lang="en-GB" sz="2400" strike="sngStrike" dirty="0">
                <a:solidFill>
                  <a:srgbClr val="0070C0"/>
                </a:solidFill>
              </a:rPr>
              <a:t>ignition</a:t>
            </a:r>
            <a:r>
              <a:rPr lang="en-GB" sz="2400" dirty="0"/>
              <a:t> </a:t>
            </a:r>
            <a:r>
              <a:rPr lang="en-US" sz="2400" b="1" dirty="0">
                <a:solidFill>
                  <a:srgbClr val="0070C0"/>
                </a:solidFill>
              </a:rPr>
              <a:t>engine start/run </a:t>
            </a:r>
            <a:r>
              <a:rPr lang="en-US" sz="2400" dirty="0"/>
              <a:t>cycle. </a:t>
            </a:r>
            <a:r>
              <a:rPr lang="en-US" sz="2400" b="1" dirty="0">
                <a:solidFill>
                  <a:srgbClr val="0070C0"/>
                </a:solidFill>
              </a:rPr>
              <a:t>This requirement does not apply when a new engine start/run cycle is performed automatically, e.g. the operation of a stop/start system.</a:t>
            </a:r>
          </a:p>
          <a:p>
            <a:pPr marL="0" indent="0">
              <a:buNone/>
            </a:pPr>
            <a:endParaRPr lang="en-GB" sz="2400" dirty="0" smtClean="0"/>
          </a:p>
          <a:p>
            <a:pPr marL="0" indent="0">
              <a:buNone/>
            </a:pPr>
            <a:r>
              <a:rPr lang="en-GB" sz="2400" b="1" dirty="0" smtClean="0"/>
              <a:t>Justification:</a:t>
            </a:r>
          </a:p>
          <a:p>
            <a:pPr marL="0" indent="0">
              <a:buNone/>
            </a:pPr>
            <a:r>
              <a:rPr lang="en-US" sz="2400" dirty="0"/>
              <a:t>A</a:t>
            </a:r>
            <a:r>
              <a:rPr lang="en-US" sz="2400" dirty="0" smtClean="0"/>
              <a:t>lignment of R131 on supplement 1 to 02 series of R152.</a:t>
            </a:r>
            <a:endParaRPr lang="en-GB" sz="2400" dirty="0"/>
          </a:p>
        </p:txBody>
      </p:sp>
    </p:spTree>
    <p:extLst>
      <p:ext uri="{BB962C8B-B14F-4D97-AF65-F5344CB8AC3E}">
        <p14:creationId xmlns:p14="http://schemas.microsoft.com/office/powerpoint/2010/main" val="1574692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22549"/>
            <a:ext cx="6410325" cy="876693"/>
          </a:xfrm>
        </p:spPr>
        <p:txBody>
          <a:bodyPr>
            <a:normAutofit/>
          </a:bodyPr>
          <a:lstStyle/>
          <a:p>
            <a:r>
              <a:rPr lang="en-GB" sz="3600" b="1" dirty="0" smtClean="0"/>
              <a:t>System robustness</a:t>
            </a:r>
            <a:r>
              <a:rPr lang="en-US" sz="3600" b="1" dirty="0" smtClean="0"/>
              <a:t> (series 02)</a:t>
            </a:r>
            <a:endParaRPr lang="en-GB" sz="3600" b="1" dirty="0"/>
          </a:p>
        </p:txBody>
      </p:sp>
      <p:sp>
        <p:nvSpPr>
          <p:cNvPr id="3" name="Content Placeholder 2"/>
          <p:cNvSpPr>
            <a:spLocks noGrp="1"/>
          </p:cNvSpPr>
          <p:nvPr>
            <p:ph sz="half" idx="1"/>
          </p:nvPr>
        </p:nvSpPr>
        <p:spPr>
          <a:xfrm>
            <a:off x="838200" y="1068864"/>
            <a:ext cx="5695950" cy="5789136"/>
          </a:xfrm>
        </p:spPr>
        <p:txBody>
          <a:bodyPr>
            <a:noAutofit/>
          </a:bodyPr>
          <a:lstStyle/>
          <a:p>
            <a:pPr marL="0" indent="0">
              <a:lnSpc>
                <a:spcPct val="100000"/>
              </a:lnSpc>
              <a:spcBef>
                <a:spcPts val="600"/>
              </a:spcBef>
              <a:buNone/>
            </a:pPr>
            <a:r>
              <a:rPr lang="en-GB" sz="1800" b="1" dirty="0" smtClean="0"/>
              <a:t>Proposal</a:t>
            </a:r>
          </a:p>
          <a:p>
            <a:pPr marL="631825" indent="-631825">
              <a:lnSpc>
                <a:spcPct val="100000"/>
              </a:lnSpc>
              <a:spcBef>
                <a:spcPts val="600"/>
              </a:spcBef>
              <a:buNone/>
            </a:pPr>
            <a:r>
              <a:rPr lang="en-US" sz="1400" dirty="0" smtClean="0"/>
              <a:t>6.9. 	Robustness of the system</a:t>
            </a:r>
          </a:p>
          <a:p>
            <a:pPr marL="631825" indent="-631825">
              <a:lnSpc>
                <a:spcPct val="100000"/>
              </a:lnSpc>
              <a:spcBef>
                <a:spcPts val="600"/>
              </a:spcBef>
              <a:buNone/>
            </a:pPr>
            <a:r>
              <a:rPr lang="en-US" sz="1400" dirty="0" smtClean="0"/>
              <a:t>6.9.1.</a:t>
            </a:r>
            <a:r>
              <a:rPr lang="en-US" sz="1400" dirty="0"/>
              <a:t>	</a:t>
            </a:r>
            <a:r>
              <a:rPr lang="en-US" sz="1400" dirty="0" smtClean="0"/>
              <a:t>Any of the above test scenarios, where a scenario describes one test setup at one subject vehicle speed at one load condition of one category (Vehicle to Vehicle, Vehicle to Pedestrian), shall be performed two times. If one of the two test runs fails to meet the required performance, the test may be repeated once. A test scenario shall be accounted as passed if the required performance is met in two test runs. The number of failed tests runs within one category shall not exceed:</a:t>
            </a:r>
          </a:p>
          <a:p>
            <a:pPr marL="1527175" indent="-368300">
              <a:lnSpc>
                <a:spcPct val="100000"/>
              </a:lnSpc>
              <a:spcBef>
                <a:spcPts val="300"/>
              </a:spcBef>
              <a:buNone/>
            </a:pPr>
            <a:r>
              <a:rPr lang="en-US" sz="1400" dirty="0" smtClean="0"/>
              <a:t>(a)	10.0 per cent of the performed test runs for the Vehicle to Vehicle tests; and</a:t>
            </a:r>
          </a:p>
          <a:p>
            <a:pPr marL="1527175" indent="-368300">
              <a:lnSpc>
                <a:spcPct val="100000"/>
              </a:lnSpc>
              <a:spcBef>
                <a:spcPts val="300"/>
              </a:spcBef>
              <a:buNone/>
            </a:pPr>
            <a:r>
              <a:rPr lang="en-US" sz="1400" dirty="0" smtClean="0"/>
              <a:t>(b)	</a:t>
            </a:r>
            <a:r>
              <a:rPr lang="en-US" sz="1800" strike="sngStrike" dirty="0" smtClean="0">
                <a:solidFill>
                  <a:srgbClr val="0070C0"/>
                </a:solidFill>
              </a:rPr>
              <a:t>10.0 </a:t>
            </a:r>
            <a:r>
              <a:rPr lang="en-US" sz="1800" b="1" dirty="0" smtClean="0">
                <a:solidFill>
                  <a:srgbClr val="0070C0"/>
                </a:solidFill>
              </a:rPr>
              <a:t>20.0</a:t>
            </a:r>
            <a:r>
              <a:rPr lang="en-US" sz="1800" dirty="0" smtClean="0">
                <a:solidFill>
                  <a:srgbClr val="0070C0"/>
                </a:solidFill>
              </a:rPr>
              <a:t> </a:t>
            </a:r>
            <a:r>
              <a:rPr lang="en-US" sz="1400" dirty="0" smtClean="0"/>
              <a:t>per cent of the performed test runs for the Vehicle to Pedestrian tests.</a:t>
            </a:r>
          </a:p>
          <a:p>
            <a:pPr marL="631825" indent="-631825">
              <a:lnSpc>
                <a:spcPct val="100000"/>
              </a:lnSpc>
              <a:spcBef>
                <a:spcPts val="600"/>
              </a:spcBef>
              <a:buNone/>
            </a:pPr>
            <a:r>
              <a:rPr lang="en-US" sz="1400" dirty="0" smtClean="0"/>
              <a:t>6.9.2.	The root cause of any failed test run shall be analyzed together with the Technical Service and annexed to the test report. If the root cause cannot be linked to a deviation in the test setup, the technical service may test any other speeds within the speed range as defined in paragraphs 5.2.1.3., 5.2.1.4., 5.2.2.3. or 5.2.2.4. as relevant.</a:t>
            </a:r>
          </a:p>
          <a:p>
            <a:pPr marL="631825" indent="-631825">
              <a:lnSpc>
                <a:spcPct val="100000"/>
              </a:lnSpc>
              <a:spcBef>
                <a:spcPts val="600"/>
              </a:spcBef>
              <a:buNone/>
            </a:pPr>
            <a:r>
              <a:rPr lang="en-US" sz="1400" dirty="0" smtClean="0"/>
              <a:t>6.9.3. 	During the assessment as per Annex 3, the manufacturer shall demonstrate, via appropriate documentation, that the system is capable of reliably delivering the required performances.</a:t>
            </a:r>
          </a:p>
        </p:txBody>
      </p:sp>
      <p:sp>
        <p:nvSpPr>
          <p:cNvPr id="4" name="Content Placeholder 3"/>
          <p:cNvSpPr>
            <a:spLocks noGrp="1"/>
          </p:cNvSpPr>
          <p:nvPr>
            <p:ph sz="half" idx="2"/>
          </p:nvPr>
        </p:nvSpPr>
        <p:spPr>
          <a:xfrm>
            <a:off x="7138938" y="400050"/>
            <a:ext cx="4854803" cy="6255273"/>
          </a:xfrm>
          <a:solidFill>
            <a:schemeClr val="bg1">
              <a:lumMod val="95000"/>
            </a:schemeClr>
          </a:solidFill>
        </p:spPr>
        <p:txBody>
          <a:bodyPr>
            <a:noAutofit/>
          </a:bodyPr>
          <a:lstStyle/>
          <a:p>
            <a:pPr marL="0" indent="0">
              <a:buNone/>
            </a:pPr>
            <a:r>
              <a:rPr lang="en-GB" sz="1600" b="1" dirty="0" smtClean="0"/>
              <a:t>Justification:</a:t>
            </a:r>
          </a:p>
          <a:p>
            <a:r>
              <a:rPr lang="en-GB" sz="1400" dirty="0" smtClean="0"/>
              <a:t>In case of V2P, the clause 6.9.1.(b) is </a:t>
            </a:r>
            <a:r>
              <a:rPr lang="en-GB" sz="1400" b="1" dirty="0" smtClean="0"/>
              <a:t>not applicable</a:t>
            </a:r>
            <a:r>
              <a:rPr lang="en-GB" sz="1400" dirty="0" smtClean="0"/>
              <a:t>.</a:t>
            </a:r>
          </a:p>
          <a:p>
            <a:r>
              <a:rPr lang="en-GB" sz="1400" dirty="0" smtClean="0"/>
              <a:t>The reason is that in most cases, less than 10 tests are specified in the regulation (down to 4 test cases), which makes one failed test run a fail for the approval, without giving a chance to the manufacturer to repeat the failed test.</a:t>
            </a:r>
          </a:p>
          <a:p>
            <a:r>
              <a:rPr lang="en-GB" sz="1400" dirty="0" smtClean="0"/>
              <a:t>For example: in case of pneumatic braking, it is required to test at the following speed:</a:t>
            </a:r>
          </a:p>
          <a:p>
            <a:pPr marL="714375" lvl="1" indent="-257175">
              <a:buFont typeface="+mj-lt"/>
              <a:buAutoNum type="arabicPeriod"/>
            </a:pPr>
            <a:r>
              <a:rPr lang="en-GB" sz="1400" dirty="0" smtClean="0"/>
              <a:t>20 km/h</a:t>
            </a:r>
          </a:p>
          <a:p>
            <a:pPr marL="714375" lvl="1" indent="-257175">
              <a:buFont typeface="+mj-lt"/>
              <a:buAutoNum type="arabicPeriod"/>
            </a:pPr>
            <a:r>
              <a:rPr lang="en-GB" sz="1400" dirty="0" smtClean="0"/>
              <a:t>Max avoidance speed</a:t>
            </a:r>
            <a:br>
              <a:rPr lang="en-GB" sz="1400" dirty="0" smtClean="0"/>
            </a:br>
            <a:r>
              <a:rPr lang="en-GB" sz="1400" dirty="0" smtClean="0"/>
              <a:t>(i.e. 20km/h, same as 1.)</a:t>
            </a:r>
          </a:p>
          <a:p>
            <a:pPr marL="714375" lvl="1" indent="-257175">
              <a:buFont typeface="+mj-lt"/>
              <a:buAutoNum type="arabicPeriod"/>
            </a:pPr>
            <a:r>
              <a:rPr lang="en-GB" sz="1400" dirty="0" smtClean="0"/>
              <a:t>Max avoidance speed+8km/h</a:t>
            </a:r>
            <a:br>
              <a:rPr lang="en-GB" sz="1400" dirty="0" smtClean="0"/>
            </a:br>
            <a:r>
              <a:rPr lang="en-GB" sz="1400" dirty="0" smtClean="0"/>
              <a:t>(i.e. 28km/h)</a:t>
            </a:r>
          </a:p>
          <a:p>
            <a:endParaRPr lang="en-GB" sz="1400" dirty="0" smtClean="0"/>
          </a:p>
          <a:p>
            <a:endParaRPr lang="en-GB" sz="1400" dirty="0"/>
          </a:p>
          <a:p>
            <a:endParaRPr lang="en-GB" sz="1400" dirty="0" smtClean="0"/>
          </a:p>
          <a:p>
            <a:endParaRPr lang="en-GB" sz="1400" dirty="0"/>
          </a:p>
          <a:p>
            <a:endParaRPr lang="en-GB" sz="1400" dirty="0" smtClean="0"/>
          </a:p>
          <a:p>
            <a:endParaRPr lang="en-GB" sz="1400" dirty="0" smtClean="0"/>
          </a:p>
          <a:p>
            <a:r>
              <a:rPr lang="en-GB" sz="1400" dirty="0" smtClean="0"/>
              <a:t>The proposal is to align the percentage on the value used for V2B in R152, i.e. 20%.</a:t>
            </a:r>
          </a:p>
          <a:p>
            <a:r>
              <a:rPr lang="en-GB" sz="1400" dirty="0" smtClean="0"/>
              <a:t>The same way as V2B is new for passenger cars, V2P is new for HDVs</a:t>
            </a:r>
            <a:r>
              <a:rPr lang="en-GB" sz="1400" dirty="0" smtClean="0"/>
              <a:t>.</a:t>
            </a:r>
            <a:endParaRPr lang="en-GB" sz="1400" dirty="0" smtClean="0"/>
          </a:p>
        </p:txBody>
      </p:sp>
      <p:sp>
        <p:nvSpPr>
          <p:cNvPr id="6" name="Right Brace 5"/>
          <p:cNvSpPr/>
          <p:nvPr/>
        </p:nvSpPr>
        <p:spPr>
          <a:xfrm>
            <a:off x="10155515" y="2425339"/>
            <a:ext cx="116113" cy="1084082"/>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Rectangle 6"/>
          <p:cNvSpPr/>
          <p:nvPr/>
        </p:nvSpPr>
        <p:spPr>
          <a:xfrm>
            <a:off x="10516726" y="2667394"/>
            <a:ext cx="1477015" cy="738664"/>
          </a:xfrm>
          <a:prstGeom prst="rect">
            <a:avLst/>
          </a:prstGeom>
          <a:solidFill>
            <a:srgbClr val="FFFF00"/>
          </a:solidFill>
        </p:spPr>
        <p:txBody>
          <a:bodyPr wrap="square">
            <a:spAutoFit/>
          </a:bodyPr>
          <a:lstStyle/>
          <a:p>
            <a:r>
              <a:rPr lang="en-GB" sz="1400" dirty="0"/>
              <a:t>2 test </a:t>
            </a:r>
            <a:r>
              <a:rPr lang="en-GB" sz="1400" dirty="0" smtClean="0"/>
              <a:t>cases</a:t>
            </a:r>
          </a:p>
          <a:p>
            <a:r>
              <a:rPr lang="en-GB" sz="1400" dirty="0" smtClean="0"/>
              <a:t>=</a:t>
            </a:r>
          </a:p>
          <a:p>
            <a:r>
              <a:rPr lang="en-GB" sz="1400" b="1" dirty="0" smtClean="0"/>
              <a:t>4 </a:t>
            </a:r>
            <a:r>
              <a:rPr lang="en-GB" sz="1400" b="1" dirty="0"/>
              <a:t>test runs</a:t>
            </a:r>
          </a:p>
        </p:txBody>
      </p:sp>
      <p:sp>
        <p:nvSpPr>
          <p:cNvPr id="8" name="Rectangle 7"/>
          <p:cNvSpPr/>
          <p:nvPr/>
        </p:nvSpPr>
        <p:spPr>
          <a:xfrm>
            <a:off x="7943850" y="3925773"/>
            <a:ext cx="3814221" cy="307777"/>
          </a:xfrm>
          <a:prstGeom prst="rect">
            <a:avLst/>
          </a:prstGeom>
          <a:solidFill>
            <a:srgbClr val="FFFF00"/>
          </a:solidFill>
        </p:spPr>
        <p:txBody>
          <a:bodyPr wrap="square">
            <a:spAutoFit/>
          </a:bodyPr>
          <a:lstStyle/>
          <a:p>
            <a:r>
              <a:rPr lang="en-GB" sz="1400" b="1" dirty="0" smtClean="0"/>
              <a:t>1 fail among 4 test runs is already 25%...</a:t>
            </a:r>
            <a:endParaRPr lang="en-GB" sz="1400" b="1" dirty="0"/>
          </a:p>
        </p:txBody>
      </p:sp>
      <p:sp>
        <p:nvSpPr>
          <p:cNvPr id="9" name="Rectangle 8"/>
          <p:cNvSpPr/>
          <p:nvPr/>
        </p:nvSpPr>
        <p:spPr>
          <a:xfrm>
            <a:off x="7943850" y="4763172"/>
            <a:ext cx="3814221" cy="523220"/>
          </a:xfrm>
          <a:prstGeom prst="rect">
            <a:avLst/>
          </a:prstGeom>
          <a:solidFill>
            <a:srgbClr val="FFFF00"/>
          </a:solidFill>
        </p:spPr>
        <p:txBody>
          <a:bodyPr wrap="square">
            <a:spAutoFit/>
          </a:bodyPr>
          <a:lstStyle/>
          <a:p>
            <a:r>
              <a:rPr lang="en-GB" sz="1400" b="1" dirty="0" smtClean="0"/>
              <a:t>Repeating the failed test would mean 5 test runs in total: 1 fail among 5 test runs is </a:t>
            </a:r>
            <a:r>
              <a:rPr lang="en-GB" sz="1400" b="1" u="sng" dirty="0" smtClean="0"/>
              <a:t>20%</a:t>
            </a:r>
            <a:endParaRPr lang="en-GB" sz="1400" b="1" u="sng" dirty="0"/>
          </a:p>
        </p:txBody>
      </p:sp>
      <p:sp>
        <p:nvSpPr>
          <p:cNvPr id="10" name="Down Arrow 9"/>
          <p:cNvSpPr/>
          <p:nvPr/>
        </p:nvSpPr>
        <p:spPr>
          <a:xfrm>
            <a:off x="10648699" y="4302354"/>
            <a:ext cx="519363" cy="3220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Down Arrow 10"/>
          <p:cNvSpPr/>
          <p:nvPr/>
        </p:nvSpPr>
        <p:spPr>
          <a:xfrm>
            <a:off x="10648699" y="3527686"/>
            <a:ext cx="519363" cy="3220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p:cNvCxnSpPr>
            <a:stCxn id="9" idx="1"/>
          </p:cNvCxnSpPr>
          <p:nvPr/>
        </p:nvCxnSpPr>
        <p:spPr>
          <a:xfrm flipH="1" flipV="1">
            <a:off x="6200775" y="4371975"/>
            <a:ext cx="1743075" cy="652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3778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199" y="139335"/>
            <a:ext cx="10515600" cy="859909"/>
          </a:xfrm>
        </p:spPr>
        <p:txBody>
          <a:bodyPr>
            <a:normAutofit/>
          </a:bodyPr>
          <a:lstStyle/>
          <a:p>
            <a:r>
              <a:rPr lang="en-GB" sz="3600" b="1" dirty="0"/>
              <a:t>Proposed improvement to series 01</a:t>
            </a:r>
          </a:p>
        </p:txBody>
      </p:sp>
      <p:sp>
        <p:nvSpPr>
          <p:cNvPr id="6" name="Rectangle 5"/>
          <p:cNvSpPr/>
          <p:nvPr/>
        </p:nvSpPr>
        <p:spPr>
          <a:xfrm>
            <a:off x="446532" y="1017224"/>
            <a:ext cx="4944618" cy="5047536"/>
          </a:xfrm>
          <a:prstGeom prst="rect">
            <a:avLst/>
          </a:prstGeom>
        </p:spPr>
        <p:txBody>
          <a:bodyPr wrap="square">
            <a:spAutoFit/>
          </a:bodyPr>
          <a:lstStyle/>
          <a:p>
            <a:pPr marL="804863" indent="-804863" algn="just">
              <a:spcBef>
                <a:spcPts val="600"/>
              </a:spcBef>
            </a:pPr>
            <a:r>
              <a:rPr lang="en-GB" sz="1600" b="1" dirty="0" smtClean="0">
                <a:ea typeface="Times New Roman" panose="02020603050405020304" pitchFamily="18" charset="0"/>
              </a:rPr>
              <a:t>Proposal:</a:t>
            </a:r>
          </a:p>
          <a:p>
            <a:pPr marL="804863" indent="-804863" algn="just">
              <a:spcBef>
                <a:spcPts val="600"/>
              </a:spcBef>
            </a:pPr>
            <a:r>
              <a:rPr lang="en-GB" sz="1400" dirty="0" smtClean="0">
                <a:ea typeface="Times New Roman" panose="02020603050405020304" pitchFamily="18" charset="0"/>
              </a:rPr>
              <a:t>6.4</a:t>
            </a:r>
            <a:r>
              <a:rPr lang="en-GB" sz="1400" dirty="0">
                <a:ea typeface="Times New Roman" panose="02020603050405020304" pitchFamily="18" charset="0"/>
              </a:rPr>
              <a:t>.	Warning and activation test with a stationary </a:t>
            </a:r>
            <a:r>
              <a:rPr lang="en-GB" sz="1400" dirty="0" smtClean="0">
                <a:ea typeface="Times New Roman" panose="02020603050405020304" pitchFamily="18" charset="0"/>
              </a:rPr>
              <a:t>target</a:t>
            </a:r>
          </a:p>
          <a:p>
            <a:pPr marL="804863" indent="-804863" algn="just">
              <a:spcBef>
                <a:spcPts val="600"/>
              </a:spcBef>
            </a:pPr>
            <a:r>
              <a:rPr lang="en-GB" sz="1400" dirty="0">
                <a:ea typeface="Times New Roman" panose="02020603050405020304" pitchFamily="18" charset="0"/>
              </a:rPr>
              <a:t>6.4.2.	The timing for the collision warning modes referred to in paragraph 5.5.1. above shall comply with the following:</a:t>
            </a:r>
            <a:endParaRPr lang="en-US" sz="1400" dirty="0">
              <a:ea typeface="Times New Roman" panose="02020603050405020304" pitchFamily="18" charset="0"/>
            </a:endParaRPr>
          </a:p>
          <a:p>
            <a:pPr marL="804863" indent="-804863" algn="just">
              <a:spcBef>
                <a:spcPts val="600"/>
              </a:spcBef>
            </a:pPr>
            <a:r>
              <a:rPr lang="en-GB" sz="1400" dirty="0">
                <a:ea typeface="Times New Roman" panose="02020603050405020304" pitchFamily="18" charset="0"/>
              </a:rPr>
              <a:t>6.4.2.1.</a:t>
            </a:r>
            <a:r>
              <a:rPr lang="en-US" sz="1400" dirty="0">
                <a:ea typeface="Times New Roman" panose="02020603050405020304" pitchFamily="18" charset="0"/>
              </a:rPr>
              <a:t>	</a:t>
            </a:r>
            <a:r>
              <a:rPr lang="en-GB" sz="1400" dirty="0">
                <a:ea typeface="Times New Roman" panose="02020603050405020304" pitchFamily="18" charset="0"/>
              </a:rPr>
              <a:t>At least one warning mode shall be provided no later than specified in Table I, Column B, of Annex 3</a:t>
            </a:r>
            <a:r>
              <a:rPr lang="en-GB" sz="1400" dirty="0" smtClean="0">
                <a:ea typeface="Times New Roman" panose="02020603050405020304" pitchFamily="18" charset="0"/>
              </a:rPr>
              <a:t>.  [</a:t>
            </a:r>
            <a:r>
              <a:rPr lang="fr-FR" sz="1400" dirty="0" smtClean="0">
                <a:ea typeface="Times New Roman" panose="02020603050405020304" pitchFamily="18" charset="0"/>
              </a:rPr>
              <a:t>…]</a:t>
            </a:r>
            <a:endParaRPr lang="en-US" sz="1400" dirty="0">
              <a:ea typeface="Times New Roman" panose="02020603050405020304" pitchFamily="18" charset="0"/>
            </a:endParaRPr>
          </a:p>
          <a:p>
            <a:pPr marL="804863" indent="-804863" algn="just">
              <a:spcBef>
                <a:spcPts val="600"/>
              </a:spcBef>
            </a:pPr>
            <a:r>
              <a:rPr lang="en-GB" sz="1400" dirty="0">
                <a:ea typeface="Times New Roman" panose="02020603050405020304" pitchFamily="18" charset="0"/>
              </a:rPr>
              <a:t>6.4.2.2.	</a:t>
            </a:r>
            <a:r>
              <a:rPr lang="en-GB" sz="1400" dirty="0" smtClean="0">
                <a:ea typeface="Times New Roman" panose="02020603050405020304" pitchFamily="18" charset="0"/>
              </a:rPr>
              <a:t>At </a:t>
            </a:r>
            <a:r>
              <a:rPr lang="en-GB" sz="1400" dirty="0">
                <a:ea typeface="Times New Roman" panose="02020603050405020304" pitchFamily="18" charset="0"/>
              </a:rPr>
              <a:t>least two warning modes shall be provided no later than specified in Table I, Column C, of Annex 3.</a:t>
            </a:r>
            <a:endParaRPr lang="en-US" sz="1400" dirty="0">
              <a:ea typeface="Times New Roman" panose="02020603050405020304" pitchFamily="18" charset="0"/>
            </a:endParaRPr>
          </a:p>
          <a:p>
            <a:pPr marL="804863" indent="-804863" algn="just">
              <a:spcBef>
                <a:spcPts val="600"/>
              </a:spcBef>
            </a:pPr>
            <a:r>
              <a:rPr lang="en-GB" sz="1400" strike="sngStrike" dirty="0" smtClean="0">
                <a:solidFill>
                  <a:srgbClr val="0070C0"/>
                </a:solidFill>
                <a:ea typeface="Times New Roman" panose="02020603050405020304" pitchFamily="18" charset="0"/>
              </a:rPr>
              <a:t>6.4.2.3</a:t>
            </a:r>
            <a:r>
              <a:rPr lang="en-GB" sz="1400" strike="sngStrike" dirty="0">
                <a:solidFill>
                  <a:srgbClr val="0070C0"/>
                </a:solidFill>
                <a:ea typeface="Times New Roman" panose="02020603050405020304" pitchFamily="18" charset="0"/>
              </a:rPr>
              <a:t>.	Any speed reduction during the warning phase, shall not exceed either 15 km/h or 30 per cent of the total subject vehicle speed reduction, whichever is higher</a:t>
            </a:r>
            <a:r>
              <a:rPr lang="en-GB" sz="1400" strike="sngStrike" dirty="0" smtClean="0">
                <a:solidFill>
                  <a:srgbClr val="0070C0"/>
                </a:solidFill>
                <a:ea typeface="Times New Roman" panose="02020603050405020304" pitchFamily="18" charset="0"/>
              </a:rPr>
              <a:t>.</a:t>
            </a:r>
          </a:p>
          <a:p>
            <a:pPr marL="804863" indent="-804863" algn="just">
              <a:spcBef>
                <a:spcPts val="600"/>
              </a:spcBef>
            </a:pPr>
            <a:r>
              <a:rPr lang="en-US" sz="1400" dirty="0" smtClean="0">
                <a:ea typeface="Times New Roman" panose="02020603050405020304" pitchFamily="18" charset="0"/>
              </a:rPr>
              <a:t>6.4.3.	The collision warning phase shall be followed by the emergency braking phase.</a:t>
            </a:r>
          </a:p>
          <a:p>
            <a:pPr marL="804863" indent="-804863" algn="just">
              <a:spcBef>
                <a:spcPts val="600"/>
              </a:spcBef>
            </a:pPr>
            <a:r>
              <a:rPr lang="en-US" sz="1400" dirty="0" smtClean="0">
                <a:ea typeface="Times New Roman" panose="02020603050405020304" pitchFamily="18" charset="0"/>
              </a:rPr>
              <a:t>6.4.4.	The total speed reduction of the subject vehicle at the time of the impact with the stationary target shall be not less than the value specified in Table I, column D of Annex 3.</a:t>
            </a:r>
          </a:p>
          <a:p>
            <a:pPr marL="804863" indent="-804863" algn="just">
              <a:spcBef>
                <a:spcPts val="600"/>
              </a:spcBef>
            </a:pPr>
            <a:r>
              <a:rPr lang="en-US" sz="1400" dirty="0" smtClean="0">
                <a:ea typeface="Times New Roman" panose="02020603050405020304" pitchFamily="18" charset="0"/>
              </a:rPr>
              <a:t>6.4.5.	The emergency braking phase shall not start before a TTC equal to </a:t>
            </a:r>
            <a:r>
              <a:rPr lang="en-US" sz="1400" strike="sngStrike" dirty="0" smtClean="0">
                <a:solidFill>
                  <a:srgbClr val="0070C0"/>
                </a:solidFill>
                <a:ea typeface="Times New Roman" panose="02020603050405020304" pitchFamily="18" charset="0"/>
              </a:rPr>
              <a:t>or less than </a:t>
            </a:r>
            <a:r>
              <a:rPr lang="en-US" sz="1400" dirty="0" smtClean="0">
                <a:ea typeface="Times New Roman" panose="02020603050405020304" pitchFamily="18" charset="0"/>
              </a:rPr>
              <a:t>3.0 seconds.	</a:t>
            </a:r>
            <a:r>
              <a:rPr lang="en-GB" sz="1400" dirty="0" smtClean="0">
                <a:ea typeface="Times New Roman" panose="02020603050405020304" pitchFamily="18" charset="0"/>
              </a:rPr>
              <a:t> [</a:t>
            </a:r>
            <a:r>
              <a:rPr lang="fr-FR" sz="1400" dirty="0" smtClean="0">
                <a:ea typeface="Times New Roman" panose="02020603050405020304" pitchFamily="18" charset="0"/>
              </a:rPr>
              <a:t>…]</a:t>
            </a:r>
            <a:endParaRPr lang="en-US" sz="1400" strike="sngStrike" dirty="0">
              <a:ea typeface="Times New Roman" panose="02020603050405020304" pitchFamily="18" charset="0"/>
            </a:endParaRPr>
          </a:p>
        </p:txBody>
      </p:sp>
      <p:sp>
        <p:nvSpPr>
          <p:cNvPr id="7" name="Rectangle 6"/>
          <p:cNvSpPr/>
          <p:nvPr/>
        </p:nvSpPr>
        <p:spPr>
          <a:xfrm>
            <a:off x="6346169" y="927262"/>
            <a:ext cx="5007630" cy="4001095"/>
          </a:xfrm>
          <a:prstGeom prst="rect">
            <a:avLst/>
          </a:prstGeom>
        </p:spPr>
        <p:txBody>
          <a:bodyPr wrap="square">
            <a:spAutoFit/>
          </a:bodyPr>
          <a:lstStyle/>
          <a:p>
            <a:pPr marL="804863" indent="-804863" algn="just">
              <a:spcBef>
                <a:spcPts val="600"/>
              </a:spcBef>
            </a:pPr>
            <a:r>
              <a:rPr lang="en-US" sz="1400" dirty="0" smtClean="0">
                <a:ea typeface="Times New Roman" panose="02020603050405020304" pitchFamily="18" charset="0"/>
              </a:rPr>
              <a:t>6.5.	Warning and activation test with a moving target</a:t>
            </a:r>
          </a:p>
          <a:p>
            <a:pPr marL="804863" indent="-804863" algn="just">
              <a:spcBef>
                <a:spcPts val="600"/>
              </a:spcBef>
            </a:pPr>
            <a:r>
              <a:rPr lang="en-US" sz="1400" dirty="0" smtClean="0">
                <a:ea typeface="Times New Roman" panose="02020603050405020304" pitchFamily="18" charset="0"/>
              </a:rPr>
              <a:t>6.5.2.	The timing for the collision warning modes referred to in paragraph 5.5.1. above shall comply with the following:</a:t>
            </a:r>
          </a:p>
          <a:p>
            <a:pPr marL="804863" indent="-804863" algn="just">
              <a:spcBef>
                <a:spcPts val="600"/>
              </a:spcBef>
            </a:pPr>
            <a:r>
              <a:rPr lang="en-US" sz="1400" dirty="0" smtClean="0">
                <a:ea typeface="Times New Roman" panose="02020603050405020304" pitchFamily="18" charset="0"/>
              </a:rPr>
              <a:t>6.5.2.1.	At least one haptic or acoustic warning mode shall be provided no later than specified in Table I Column E of Annex 3.</a:t>
            </a:r>
          </a:p>
          <a:p>
            <a:pPr marL="804863" indent="-804863" algn="just">
              <a:spcBef>
                <a:spcPts val="600"/>
              </a:spcBef>
            </a:pPr>
            <a:r>
              <a:rPr lang="en-US" sz="1400" dirty="0" smtClean="0">
                <a:ea typeface="Times New Roman" panose="02020603050405020304" pitchFamily="18" charset="0"/>
              </a:rPr>
              <a:t>6.5.2.2.	At least two warning modes shall be provided no later than specified in Table I Column F of Annex 3.</a:t>
            </a:r>
          </a:p>
          <a:p>
            <a:pPr marL="804863" indent="-804863" algn="just">
              <a:spcBef>
                <a:spcPts val="600"/>
              </a:spcBef>
            </a:pPr>
            <a:r>
              <a:rPr lang="en-US" sz="1400" strike="sngStrike" dirty="0" smtClean="0">
                <a:solidFill>
                  <a:srgbClr val="0070C0"/>
                </a:solidFill>
                <a:ea typeface="Times New Roman" panose="02020603050405020304" pitchFamily="18" charset="0"/>
              </a:rPr>
              <a:t>6.5.2.3.	Any speed reduction during the warning phase shall not exceed either 15 km/h or 30 per cent of the total subject vehicle speed reduction, whichever is higher.</a:t>
            </a:r>
          </a:p>
          <a:p>
            <a:pPr marL="804863" indent="-804863" algn="just">
              <a:spcBef>
                <a:spcPts val="600"/>
              </a:spcBef>
            </a:pPr>
            <a:r>
              <a:rPr lang="en-US" sz="1400" dirty="0" smtClean="0">
                <a:ea typeface="Times New Roman" panose="02020603050405020304" pitchFamily="18" charset="0"/>
              </a:rPr>
              <a:t>6.5.3.	The emergency braking phase shall result in the subject vehicle not impacting the moving target.</a:t>
            </a:r>
          </a:p>
          <a:p>
            <a:pPr marL="804863" indent="-804863" algn="just">
              <a:spcBef>
                <a:spcPts val="600"/>
              </a:spcBef>
            </a:pPr>
            <a:r>
              <a:rPr lang="en-US" sz="1400" dirty="0" smtClean="0">
                <a:ea typeface="Times New Roman" panose="02020603050405020304" pitchFamily="18" charset="0"/>
              </a:rPr>
              <a:t>6.5.4.	The emergency braking phase shall not start before a TTC equal to </a:t>
            </a:r>
            <a:r>
              <a:rPr lang="en-US" sz="1400" strike="sngStrike" dirty="0" smtClean="0">
                <a:solidFill>
                  <a:srgbClr val="0070C0"/>
                </a:solidFill>
                <a:ea typeface="Times New Roman" panose="02020603050405020304" pitchFamily="18" charset="0"/>
              </a:rPr>
              <a:t>or less than </a:t>
            </a:r>
            <a:r>
              <a:rPr lang="en-US" sz="1400" dirty="0" smtClean="0">
                <a:ea typeface="Times New Roman" panose="02020603050405020304" pitchFamily="18" charset="0"/>
              </a:rPr>
              <a:t>3.0 seconds.	</a:t>
            </a:r>
            <a:r>
              <a:rPr lang="en-GB" sz="1400" dirty="0" smtClean="0">
                <a:ea typeface="Times New Roman" panose="02020603050405020304" pitchFamily="18" charset="0"/>
              </a:rPr>
              <a:t> [</a:t>
            </a:r>
            <a:r>
              <a:rPr lang="fr-FR" sz="1400" dirty="0" smtClean="0">
                <a:ea typeface="Times New Roman" panose="02020603050405020304" pitchFamily="18" charset="0"/>
              </a:rPr>
              <a:t>…]</a:t>
            </a:r>
          </a:p>
        </p:txBody>
      </p:sp>
      <p:sp>
        <p:nvSpPr>
          <p:cNvPr id="10" name="Rectangle 9"/>
          <p:cNvSpPr/>
          <p:nvPr/>
        </p:nvSpPr>
        <p:spPr>
          <a:xfrm>
            <a:off x="6206796" y="4928357"/>
            <a:ext cx="5895976" cy="1862048"/>
          </a:xfrm>
          <a:prstGeom prst="rect">
            <a:avLst/>
          </a:prstGeom>
          <a:solidFill>
            <a:schemeClr val="bg1">
              <a:lumMod val="95000"/>
            </a:schemeClr>
          </a:solidFill>
        </p:spPr>
        <p:txBody>
          <a:bodyPr wrap="square">
            <a:spAutoFit/>
          </a:bodyPr>
          <a:lstStyle/>
          <a:p>
            <a:pPr marL="804863" indent="-804863" algn="just">
              <a:spcBef>
                <a:spcPts val="600"/>
              </a:spcBef>
            </a:pPr>
            <a:r>
              <a:rPr lang="en-US" sz="1600" b="1" dirty="0" smtClean="0">
                <a:ea typeface="Times New Roman" panose="02020603050405020304" pitchFamily="18" charset="0"/>
              </a:rPr>
              <a:t>Justification</a:t>
            </a:r>
          </a:p>
          <a:p>
            <a:pPr marL="285750" indent="-285750" algn="just">
              <a:spcBef>
                <a:spcPts val="600"/>
              </a:spcBef>
              <a:buFont typeface="Arial" panose="020B0604020202020204" pitchFamily="34" charset="0"/>
              <a:buChar char="•"/>
            </a:pPr>
            <a:r>
              <a:rPr lang="en-US" sz="1400" dirty="0" smtClean="0">
                <a:ea typeface="Times New Roman" panose="02020603050405020304" pitchFamily="18" charset="0"/>
              </a:rPr>
              <a:t>Deleting 6.4.2.3. and </a:t>
            </a:r>
            <a:r>
              <a:rPr lang="en-US" sz="1400" dirty="0" smtClean="0">
                <a:ea typeface="Times New Roman" panose="02020603050405020304" pitchFamily="18" charset="0"/>
              </a:rPr>
              <a:t>6.5.2.3 </a:t>
            </a:r>
            <a:r>
              <a:rPr lang="en-US" sz="1400" dirty="0" smtClean="0">
                <a:ea typeface="Times New Roman" panose="02020603050405020304" pitchFamily="18" charset="0"/>
              </a:rPr>
              <a:t>is the simplest way to relax the requirements, while avoiding side </a:t>
            </a:r>
            <a:r>
              <a:rPr lang="en-US" sz="1400" dirty="0" smtClean="0">
                <a:ea typeface="Times New Roman" panose="02020603050405020304" pitchFamily="18" charset="0"/>
              </a:rPr>
              <a:t>effects which may impact the </a:t>
            </a:r>
            <a:r>
              <a:rPr lang="en-US" sz="1400" dirty="0" smtClean="0">
                <a:ea typeface="Times New Roman" panose="02020603050405020304" pitchFamily="18" charset="0"/>
              </a:rPr>
              <a:t>concept of the </a:t>
            </a:r>
            <a:r>
              <a:rPr lang="en-US" sz="1400" dirty="0" smtClean="0">
                <a:ea typeface="Times New Roman" panose="02020603050405020304" pitchFamily="18" charset="0"/>
              </a:rPr>
              <a:t>regulation (e.g. the warning and braking strategy).</a:t>
            </a:r>
            <a:endParaRPr lang="en-US" sz="1400" dirty="0" smtClean="0">
              <a:ea typeface="Times New Roman" panose="02020603050405020304" pitchFamily="18" charset="0"/>
            </a:endParaRPr>
          </a:p>
          <a:p>
            <a:pPr marL="285750" indent="-285750" algn="just">
              <a:spcBef>
                <a:spcPts val="600"/>
              </a:spcBef>
              <a:buFont typeface="Arial" panose="020B0604020202020204" pitchFamily="34" charset="0"/>
              <a:buChar char="•"/>
            </a:pPr>
            <a:r>
              <a:rPr lang="en-US" sz="1400" dirty="0" smtClean="0">
                <a:ea typeface="Times New Roman" panose="02020603050405020304" pitchFamily="18" charset="0"/>
              </a:rPr>
              <a:t>The effect of this deletion is that the speed reduction during the warning phase can be increased, with a positive effect on the performance.</a:t>
            </a:r>
          </a:p>
          <a:p>
            <a:pPr marL="285750" indent="-285750" algn="just">
              <a:spcBef>
                <a:spcPts val="600"/>
              </a:spcBef>
              <a:buFont typeface="Arial" panose="020B0604020202020204" pitchFamily="34" charset="0"/>
              <a:buChar char="•"/>
            </a:pPr>
            <a:r>
              <a:rPr lang="en-US" sz="1400" dirty="0" smtClean="0">
                <a:ea typeface="Times New Roman" panose="02020603050405020304" pitchFamily="18" charset="0"/>
              </a:rPr>
              <a:t>The modification of 6.4.5 and 6.5.4 is editorial.</a:t>
            </a:r>
            <a:endParaRPr lang="en-US" sz="1400" dirty="0">
              <a:ea typeface="Times New Roman" panose="02020603050405020304" pitchFamily="18" charset="0"/>
            </a:endParaRPr>
          </a:p>
        </p:txBody>
      </p:sp>
    </p:spTree>
    <p:extLst>
      <p:ext uri="{BB962C8B-B14F-4D97-AF65-F5344CB8AC3E}">
        <p14:creationId xmlns:p14="http://schemas.microsoft.com/office/powerpoint/2010/main" val="8293264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978</Words>
  <Application>Microsoft Office PowerPoint</Application>
  <PresentationFormat>Widescreen</PresentationFormat>
  <Paragraphs>64</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Times New Roman</vt:lpstr>
      <vt:lpstr>Office Theme</vt:lpstr>
      <vt:lpstr>AEBS-HDV IWG Industry input</vt:lpstr>
      <vt:lpstr>Content</vt:lpstr>
      <vt:lpstr>Automatic reactivation (series 02)</vt:lpstr>
      <vt:lpstr>System robustness (series 02)</vt:lpstr>
      <vt:lpstr>Proposed improvement to series 01</vt:lpstr>
    </vt:vector>
  </TitlesOfParts>
  <Company>VolvoIT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AEBS-HDV IWG Industry input</dc:title>
  <dc:creator>Teyssier Pierre</dc:creator>
  <cp:lastModifiedBy>Teyssier Pierre</cp:lastModifiedBy>
  <cp:revision>10</cp:revision>
  <dcterms:created xsi:type="dcterms:W3CDTF">2022-04-13T13:55:01Z</dcterms:created>
  <dcterms:modified xsi:type="dcterms:W3CDTF">2022-04-14T07:56:14Z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9540963-e559-4020-8a90-fe8a502c2801_Enabled">
    <vt:lpwstr>true</vt:lpwstr>
  </property>
  <property fmtid="{D5CDD505-2E9C-101B-9397-08002B2CF9AE}" pid="3" name="MSIP_Label_19540963-e559-4020-8a90-fe8a502c2801_SetDate">
    <vt:lpwstr>2022-04-13T13:55:02Z</vt:lpwstr>
  </property>
  <property fmtid="{D5CDD505-2E9C-101B-9397-08002B2CF9AE}" pid="4" name="MSIP_Label_19540963-e559-4020-8a90-fe8a502c2801_Method">
    <vt:lpwstr>Standard</vt:lpwstr>
  </property>
  <property fmtid="{D5CDD505-2E9C-101B-9397-08002B2CF9AE}" pid="5" name="MSIP_Label_19540963-e559-4020-8a90-fe8a502c2801_Name">
    <vt:lpwstr>19540963-e559-4020-8a90-fe8a502c2801</vt:lpwstr>
  </property>
  <property fmtid="{D5CDD505-2E9C-101B-9397-08002B2CF9AE}" pid="6" name="MSIP_Label_19540963-e559-4020-8a90-fe8a502c2801_SiteId">
    <vt:lpwstr>f25493ae-1c98-41d7-8a33-0be75f5fe603</vt:lpwstr>
  </property>
  <property fmtid="{D5CDD505-2E9C-101B-9397-08002B2CF9AE}" pid="7" name="MSIP_Label_19540963-e559-4020-8a90-fe8a502c2801_ActionId">
    <vt:lpwstr>1d9b53a7-32e7-4b03-87aa-1a981d26474c</vt:lpwstr>
  </property>
  <property fmtid="{D5CDD505-2E9C-101B-9397-08002B2CF9AE}" pid="8" name="MSIP_Label_19540963-e559-4020-8a90-fe8a502c2801_ContentBits">
    <vt:lpwstr>0</vt:lpwstr>
  </property>
</Properties>
</file>