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37" r:id="rId5"/>
    <p:sldId id="329" r:id="rId6"/>
    <p:sldId id="318" r:id="rId7"/>
    <p:sldId id="338" r:id="rId8"/>
    <p:sldId id="339" r:id="rId9"/>
    <p:sldId id="341" r:id="rId10"/>
    <p:sldId id="342" r:id="rId11"/>
    <p:sldId id="340" r:id="rId12"/>
    <p:sldId id="30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B84934-E202-F539-CDA8-83D49C4C091B}" name="DL 2022-03-30" initials="DL" userId="DL 2022-03-30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B87"/>
    <a:srgbClr val="227DC1"/>
    <a:srgbClr val="195989"/>
    <a:srgbClr val="1D679F"/>
    <a:srgbClr val="FFC000"/>
    <a:srgbClr val="1F6DA6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0278" autoAdjust="0"/>
  </p:normalViewPr>
  <p:slideViewPr>
    <p:cSldViewPr snapToGrid="0">
      <p:cViewPr varScale="1">
        <p:scale>
          <a:sx n="104" d="100"/>
          <a:sy n="104" d="100"/>
        </p:scale>
        <p:origin x="150" y="138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24/05/2022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24/05/2022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Supersedes</a:t>
            </a:r>
            <a:r>
              <a:rPr lang="de-DE" dirty="0"/>
              <a:t> EPPR-51-02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816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UN R40 </a:t>
            </a:r>
            <a:r>
              <a:rPr lang="de-DE" dirty="0" err="1"/>
              <a:t>currently</a:t>
            </a:r>
            <a:r>
              <a:rPr lang="de-DE" dirty="0"/>
              <a:t> 01 </a:t>
            </a:r>
            <a:r>
              <a:rPr lang="de-DE" dirty="0" err="1"/>
              <a:t>series</a:t>
            </a:r>
            <a:r>
              <a:rPr lang="de-DE" dirty="0"/>
              <a:t>; </a:t>
            </a:r>
            <a:r>
              <a:rPr lang="de-DE" dirty="0" err="1"/>
              <a:t>pre</a:t>
            </a:r>
            <a:r>
              <a:rPr lang="de-DE" dirty="0"/>
              <a:t>-Euro </a:t>
            </a:r>
            <a:r>
              <a:rPr lang="de-DE" dirty="0" err="1"/>
              <a:t>level</a:t>
            </a:r>
            <a:endParaRPr lang="de-DE" dirty="0"/>
          </a:p>
          <a:p>
            <a:r>
              <a:rPr lang="de-DE" dirty="0"/>
              <a:t>UN R85 title </a:t>
            </a:r>
            <a:r>
              <a:rPr lang="de-DE" dirty="0" err="1"/>
              <a:t>is</a:t>
            </a:r>
            <a:r>
              <a:rPr lang="de-DE" dirty="0"/>
              <a:t> on </a:t>
            </a:r>
            <a:r>
              <a:rPr lang="de-DE" b="1" dirty="0" err="1"/>
              <a:t>net</a:t>
            </a:r>
            <a:r>
              <a:rPr lang="de-DE" dirty="0"/>
              <a:t> power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 title: Determination of the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maximum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torque and maximum power of L-category vehicles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479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UN R40 </a:t>
            </a:r>
            <a:r>
              <a:rPr lang="de-DE" dirty="0" err="1"/>
              <a:t>currently</a:t>
            </a:r>
            <a:r>
              <a:rPr lang="de-DE" dirty="0"/>
              <a:t> 01 </a:t>
            </a:r>
            <a:r>
              <a:rPr lang="de-DE" dirty="0" err="1"/>
              <a:t>series</a:t>
            </a:r>
            <a:r>
              <a:rPr lang="de-DE" dirty="0"/>
              <a:t>; </a:t>
            </a:r>
            <a:r>
              <a:rPr lang="de-DE" dirty="0" err="1"/>
              <a:t>pre</a:t>
            </a:r>
            <a:r>
              <a:rPr lang="de-DE" dirty="0"/>
              <a:t>-Euro </a:t>
            </a:r>
            <a:r>
              <a:rPr lang="de-DE" dirty="0" err="1"/>
              <a:t>level</a:t>
            </a:r>
            <a:endParaRPr lang="de-DE" dirty="0"/>
          </a:p>
          <a:p>
            <a:r>
              <a:rPr lang="de-DE" dirty="0"/>
              <a:t>UN R85 title </a:t>
            </a:r>
            <a:r>
              <a:rPr lang="de-DE" dirty="0" err="1"/>
              <a:t>is</a:t>
            </a:r>
            <a:r>
              <a:rPr lang="de-DE" dirty="0"/>
              <a:t> on </a:t>
            </a:r>
            <a:r>
              <a:rPr lang="de-DE" b="1" dirty="0" err="1"/>
              <a:t>net</a:t>
            </a:r>
            <a:r>
              <a:rPr lang="de-DE" dirty="0"/>
              <a:t> power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 title: Determination of the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maximum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torque and maximum power of L-category vehicles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Option: </a:t>
            </a:r>
            <a:r>
              <a:rPr lang="en-GB" sz="1200" dirty="0">
                <a:solidFill>
                  <a:srgbClr val="FF0000"/>
                </a:solidFill>
              </a:rPr>
              <a:t>Order to priority to be discussed by EPPR IWG as from September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00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183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EPPR+Main+activiti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01987" y="1523649"/>
            <a:ext cx="10592136" cy="2954566"/>
          </a:xfrm>
          <a:prstGeom prst="rect">
            <a:avLst/>
          </a:prstGeom>
        </p:spPr>
        <p:txBody>
          <a:bodyPr/>
          <a:lstStyle/>
          <a:p>
            <a:r>
              <a:rPr lang="en-IE" sz="4800" dirty="0"/>
              <a:t>UNECE GRPE Informal Group on </a:t>
            </a:r>
            <a:br>
              <a:rPr lang="en-IE" sz="4800" dirty="0"/>
            </a:br>
            <a:r>
              <a:rPr lang="en-IE" sz="4800" dirty="0"/>
              <a:t>Environmental and Propulsion </a:t>
            </a:r>
            <a:br>
              <a:rPr lang="en-IE" sz="4800" dirty="0"/>
            </a:br>
            <a:r>
              <a:rPr lang="en-IE" sz="4800" dirty="0"/>
              <a:t>Performance Requirements </a:t>
            </a:r>
            <a:br>
              <a:rPr lang="en-IE" sz="4800" dirty="0"/>
            </a:br>
            <a:r>
              <a:rPr lang="en-IE" sz="4800" dirty="0"/>
              <a:t>of L-cat Vehicles (EPPR IWG)</a:t>
            </a:r>
            <a:br>
              <a:rPr lang="en-IE" sz="4800" dirty="0"/>
            </a:br>
            <a:endParaRPr lang="en-IE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01987" y="4599479"/>
            <a:ext cx="10290265" cy="897754"/>
          </a:xfrm>
          <a:prstGeom prst="rect">
            <a:avLst/>
          </a:prstGeom>
        </p:spPr>
        <p:txBody>
          <a:bodyPr/>
          <a:lstStyle/>
          <a:p>
            <a:r>
              <a:rPr lang="nl-NL" sz="3200" dirty="0"/>
              <a:t>Status Report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595608" y="5391726"/>
            <a:ext cx="7766008" cy="1179555"/>
          </a:xfrm>
          <a:prstGeom prst="rect">
            <a:avLst/>
          </a:prstGeom>
        </p:spPr>
        <p:txBody>
          <a:bodyPr/>
          <a:lstStyle/>
          <a:p>
            <a:r>
              <a:rPr lang="en-IE" dirty="0"/>
              <a:t>Niels den Ouden, Joseph Mashele, Daniela Leveratto</a:t>
            </a:r>
          </a:p>
          <a:p>
            <a:pPr marL="0" indent="0">
              <a:buNone/>
            </a:pPr>
            <a:r>
              <a:rPr lang="en-IE" dirty="0"/>
              <a:t>  (EPPR IWG Co-Chairs and Secretary)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16ACE5-CFF2-8544-8BA3-2EAA92613604}"/>
              </a:ext>
            </a:extLst>
          </p:cNvPr>
          <p:cNvSpPr txBox="1"/>
          <p:nvPr/>
        </p:nvSpPr>
        <p:spPr>
          <a:xfrm>
            <a:off x="6547104" y="163173"/>
            <a:ext cx="5400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chemeClr val="accent5"/>
              </a:buClr>
            </a:pPr>
            <a:r>
              <a:rPr lang="it-IT" sz="1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EPPR-52-03 = draft </a:t>
            </a:r>
            <a:r>
              <a:rPr lang="it-IT" sz="14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Informal</a:t>
            </a:r>
            <a:r>
              <a:rPr lang="it-IT" sz="1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</a:t>
            </a:r>
            <a:r>
              <a:rPr lang="it-IT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ment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GRPE-86-xx</a:t>
            </a:r>
          </a:p>
          <a:p>
            <a:pPr algn="r">
              <a:buClr>
                <a:schemeClr val="accent5"/>
              </a:buClr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86th GRPE, June</a:t>
            </a:r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C6E4AA-5BC1-1C46-80B1-66CA383B1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66" y="227982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6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F42F49-4F28-4FD1-9872-9BC34069B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36257"/>
            <a:ext cx="10257817" cy="4392211"/>
          </a:xfrm>
        </p:spPr>
        <p:txBody>
          <a:bodyPr anchor="t">
            <a:no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cs typeface="Arial"/>
              </a:rPr>
              <a:t>EPPR IWG:</a:t>
            </a:r>
          </a:p>
          <a:p>
            <a:pPr lvl="1">
              <a:spcAft>
                <a:spcPts val="1200"/>
              </a:spcAft>
            </a:pPr>
            <a:r>
              <a:rPr lang="en-GB" dirty="0">
                <a:cs typeface="Arial"/>
              </a:rPr>
              <a:t>Meetings in 2022</a:t>
            </a:r>
          </a:p>
          <a:p>
            <a:pPr lvl="1">
              <a:spcAft>
                <a:spcPts val="1200"/>
              </a:spcAft>
            </a:pPr>
            <a:r>
              <a:rPr lang="en-GB" dirty="0">
                <a:cs typeface="Arial"/>
              </a:rPr>
              <a:t>Ad-interim Leadership Team</a:t>
            </a:r>
          </a:p>
          <a:p>
            <a:pPr lvl="1">
              <a:spcAft>
                <a:spcPts val="1200"/>
              </a:spcAft>
            </a:pPr>
            <a:r>
              <a:rPr lang="en-GB" dirty="0">
                <a:ea typeface="+mn-lt"/>
                <a:cs typeface="Arial"/>
              </a:rPr>
              <a:t>Work Progress</a:t>
            </a:r>
            <a:endParaRPr lang="en-US" dirty="0">
              <a:ea typeface="+mn-lt"/>
              <a:cs typeface="+mn-lt"/>
            </a:endParaRPr>
          </a:p>
          <a:p>
            <a:pPr lvl="1">
              <a:spcAft>
                <a:spcPts val="1200"/>
              </a:spcAft>
            </a:pPr>
            <a:r>
              <a:rPr lang="en-GB" dirty="0">
                <a:cs typeface="Arial"/>
              </a:rPr>
              <a:t>On-going and Future Activities</a:t>
            </a:r>
          </a:p>
          <a:p>
            <a:pPr lvl="1">
              <a:spcAft>
                <a:spcPts val="1200"/>
              </a:spcAft>
            </a:pPr>
            <a:r>
              <a:rPr lang="it-IT" dirty="0">
                <a:ea typeface="+mj-lt"/>
                <a:cs typeface="+mj-lt"/>
              </a:rPr>
              <a:t>Timeline after June 2022</a:t>
            </a:r>
            <a:endParaRPr lang="en-GB" dirty="0">
              <a:cs typeface="Arial"/>
            </a:endParaRPr>
          </a:p>
          <a:p>
            <a:endParaRPr lang="en-GB" b="1" dirty="0">
              <a:cs typeface="Arial"/>
            </a:endParaRPr>
          </a:p>
          <a:p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pic>
        <p:nvPicPr>
          <p:cNvPr id="5" name="Picture 4" descr="A picture containing building, window&#10;&#10;Description generated with very high confidence">
            <a:extLst>
              <a:ext uri="{FF2B5EF4-FFF2-40B4-BE49-F238E27FC236}">
                <a16:creationId xmlns:a16="http://schemas.microsoft.com/office/drawing/2014/main" id="{F6C7F9D7-9D5C-4A90-A96E-82C01E95B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CAB93AAB-D208-57AF-FDCA-1695CD1EFEF1}"/>
              </a:ext>
            </a:extLst>
          </p:cNvPr>
          <p:cNvSpPr txBox="1">
            <a:spLocks/>
          </p:cNvSpPr>
          <p:nvPr/>
        </p:nvSpPr>
        <p:spPr>
          <a:xfrm>
            <a:off x="970722" y="188361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/>
            </a:br>
            <a:r>
              <a:rPr lang="it-IT">
                <a:ea typeface="+mj-lt"/>
                <a:cs typeface="+mj-lt"/>
              </a:rPr>
              <a:t>Content</a:t>
            </a:r>
            <a:endParaRPr lang="it-IT" dirty="0"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895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107" y="981567"/>
            <a:ext cx="10267462" cy="5360619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en-GB" b="1" dirty="0"/>
          </a:p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Face-to-face meetings:</a:t>
            </a:r>
          </a:p>
          <a:p>
            <a:pPr marL="342900" lvl="1" indent="0">
              <a:spcAft>
                <a:spcPts val="600"/>
              </a:spcAft>
              <a:buNone/>
            </a:pPr>
            <a:r>
              <a:rPr lang="en-GB" dirty="0"/>
              <a:t>Due to COVID 19 no face to face meetings were held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Web conferences:</a:t>
            </a:r>
            <a:endParaRPr lang="en-GB" dirty="0"/>
          </a:p>
          <a:p>
            <a:pPr>
              <a:spcAft>
                <a:spcPts val="300"/>
              </a:spcAft>
            </a:pPr>
            <a:r>
              <a:rPr lang="en-GB" sz="2000" dirty="0"/>
              <a:t>16 Feb. 2022	EPPR 49</a:t>
            </a:r>
            <a:r>
              <a:rPr lang="en-GB" sz="2000" baseline="30000" dirty="0"/>
              <a:t>th</a:t>
            </a:r>
            <a:r>
              <a:rPr lang="en-GB" sz="2000" dirty="0"/>
              <a:t>  (GTR 2 Amd5, Durability) 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15 March 2022	EPPR 50</a:t>
            </a:r>
            <a:r>
              <a:rPr lang="en-GB" sz="2000" baseline="30000" dirty="0"/>
              <a:t>th</a:t>
            </a:r>
            <a:r>
              <a:rPr lang="en-GB" sz="2000" dirty="0"/>
              <a:t>  (GTR 2 Amd5, Durability) 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26 April 2022		EPPR 51</a:t>
            </a:r>
            <a:r>
              <a:rPr lang="en-GB" sz="2000" baseline="30000" dirty="0"/>
              <a:t>st</a:t>
            </a:r>
            <a:r>
              <a:rPr lang="en-GB" sz="2000" dirty="0"/>
              <a:t>  (</a:t>
            </a:r>
            <a:r>
              <a:rPr lang="en-GB" sz="2000" dirty="0" err="1"/>
              <a:t>ToR</a:t>
            </a:r>
            <a:r>
              <a:rPr lang="en-GB" sz="2000" dirty="0"/>
              <a:t>, On-going and Future Activities)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25 May 2022 	EPPR 52</a:t>
            </a:r>
            <a:r>
              <a:rPr lang="en-GB" sz="2000" baseline="30000" dirty="0"/>
              <a:t>nd</a:t>
            </a:r>
            <a:r>
              <a:rPr lang="en-GB" sz="2000" dirty="0"/>
              <a:t> (</a:t>
            </a:r>
            <a:r>
              <a:rPr lang="en-GB" sz="2000" dirty="0" err="1"/>
              <a:t>ToR</a:t>
            </a:r>
            <a:r>
              <a:rPr lang="en-GB" sz="2000" dirty="0"/>
              <a:t>, Future Activities)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b="1" dirty="0"/>
          </a:p>
          <a:p>
            <a:pPr marL="0" indent="0">
              <a:spcAft>
                <a:spcPts val="600"/>
              </a:spcAft>
              <a:buNone/>
            </a:pPr>
            <a:r>
              <a:rPr lang="en-GB" sz="2000" b="1" dirty="0"/>
              <a:t>Next meetings planned:</a:t>
            </a:r>
            <a:endParaRPr lang="en-GB" sz="2000" dirty="0"/>
          </a:p>
          <a:p>
            <a:pPr>
              <a:spcAft>
                <a:spcPts val="300"/>
              </a:spcAft>
            </a:pPr>
            <a:r>
              <a:rPr lang="en-GB" sz="2000" dirty="0"/>
              <a:t>20 or 28 Sept. 	EPPR 53</a:t>
            </a:r>
            <a:r>
              <a:rPr lang="en-GB" sz="2000" baseline="30000" dirty="0"/>
              <a:t>rd</a:t>
            </a:r>
            <a:r>
              <a:rPr lang="en-GB" sz="2000" dirty="0"/>
              <a:t> 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18-19 Oct. 2022 	EPPR 54</a:t>
            </a:r>
            <a:r>
              <a:rPr lang="en-GB" sz="2000" baseline="30000" dirty="0"/>
              <a:t>th</a:t>
            </a:r>
            <a:r>
              <a:rPr lang="en-GB" sz="2000" dirty="0"/>
              <a:t> hybrid? NL?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10 Nov 2022 	EPPR 55</a:t>
            </a:r>
            <a:r>
              <a:rPr lang="en-GB" sz="2000" baseline="30000" dirty="0"/>
              <a:t>th</a:t>
            </a:r>
            <a:r>
              <a:rPr lang="en-GB" sz="2000" dirty="0"/>
              <a:t> </a:t>
            </a:r>
            <a:endParaRPr lang="en-GB" sz="2000" baseline="30000" dirty="0"/>
          </a:p>
          <a:p>
            <a:pPr>
              <a:spcAft>
                <a:spcPts val="300"/>
              </a:spcAft>
            </a:pPr>
            <a:r>
              <a:rPr lang="en-GB" sz="2000" dirty="0"/>
              <a:t>15 Dec 2022 	EPPR 56</a:t>
            </a:r>
            <a:r>
              <a:rPr lang="en-GB" sz="2000" baseline="30000" dirty="0"/>
              <a:t>th</a:t>
            </a:r>
            <a:r>
              <a:rPr lang="en-GB" sz="2000" dirty="0"/>
              <a:t> </a:t>
            </a:r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>
                <a:ea typeface="+mj-lt"/>
                <a:cs typeface="+mj-lt"/>
              </a:rPr>
              <a:t>EPPR meetings in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7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107" y="981567"/>
            <a:ext cx="10267462" cy="5360619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en-GB" b="1" dirty="0"/>
          </a:p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Temporary Leadership Team appointed</a:t>
            </a:r>
            <a:br>
              <a:rPr lang="en-GB" b="1" dirty="0"/>
            </a:br>
            <a:endParaRPr lang="en-GB" dirty="0"/>
          </a:p>
          <a:p>
            <a:pPr>
              <a:spcAft>
                <a:spcPts val="300"/>
              </a:spcAft>
            </a:pPr>
            <a:r>
              <a:rPr lang="en-US" sz="2000" dirty="0"/>
              <a:t>A temporary solution for the leadership team supporting continuation of the EPPR activities was found in November 2021 </a:t>
            </a:r>
            <a:r>
              <a:rPr lang="en-US" sz="2000" b="1" dirty="0"/>
              <a:t>until June 2022</a:t>
            </a:r>
            <a:r>
              <a:rPr lang="en-US" sz="2000" dirty="0"/>
              <a:t>.</a:t>
            </a:r>
          </a:p>
          <a:p>
            <a:pPr>
              <a:spcAft>
                <a:spcPts val="300"/>
              </a:spcAft>
            </a:pPr>
            <a:endParaRPr lang="en-US" sz="2000" dirty="0"/>
          </a:p>
          <a:p>
            <a:pPr>
              <a:spcAft>
                <a:spcPts val="300"/>
              </a:spcAft>
            </a:pPr>
            <a:r>
              <a:rPr lang="en-US" sz="2000" dirty="0"/>
              <a:t>GRPE designated the representative of </a:t>
            </a:r>
            <a:r>
              <a:rPr lang="en-US" sz="2000" b="1" dirty="0"/>
              <a:t>the Netherlands</a:t>
            </a:r>
            <a:r>
              <a:rPr lang="en-US" sz="2000" dirty="0"/>
              <a:t>, Niels den Ouden, and the representative of </a:t>
            </a:r>
            <a:r>
              <a:rPr lang="en-US" sz="2000" b="1" dirty="0"/>
              <a:t>South Africa</a:t>
            </a:r>
            <a:r>
              <a:rPr lang="en-US" sz="2000" dirty="0"/>
              <a:t>, Joseph Mashele, to be </a:t>
            </a:r>
            <a:r>
              <a:rPr lang="en-US" sz="2000" b="1" dirty="0"/>
              <a:t>ad-interim Co-Chairs</a:t>
            </a:r>
            <a:r>
              <a:rPr lang="en-US" sz="2000" dirty="0"/>
              <a:t> of the IWG on EPPR until June 2022.</a:t>
            </a:r>
          </a:p>
          <a:p>
            <a:pPr>
              <a:spcAft>
                <a:spcPts val="300"/>
              </a:spcAft>
            </a:pPr>
            <a:r>
              <a:rPr lang="en-US" sz="2000" dirty="0"/>
              <a:t>This would help bridging towards a new leadership team and to support South Africa in learning about the IWG-activities, involved resources and responsibilities, and potentially taking over a leadership role at a later stage.</a:t>
            </a:r>
          </a:p>
          <a:p>
            <a:pPr marL="0" indent="0">
              <a:spcAft>
                <a:spcPts val="300"/>
              </a:spcAft>
              <a:buNone/>
            </a:pPr>
            <a:endParaRPr lang="en-US" sz="2000" dirty="0"/>
          </a:p>
          <a:p>
            <a:pPr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FF0000"/>
                </a:solidFill>
              </a:rPr>
              <a:t>Call for candidates for the next IWG Chairmanship term.</a:t>
            </a:r>
          </a:p>
          <a:p>
            <a:pPr marL="0" indent="0">
              <a:spcAft>
                <a:spcPts val="300"/>
              </a:spcAft>
              <a:buNone/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>
                <a:ea typeface="+mj-lt"/>
                <a:cs typeface="+mj-lt"/>
              </a:rPr>
              <a:t>EPPR ad-interim Leadership Team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885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107" y="981567"/>
            <a:ext cx="10565462" cy="5360619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br>
              <a:rPr lang="en-GB" b="1" dirty="0"/>
            </a:br>
            <a:r>
              <a:rPr lang="en-GB" b="1" dirty="0"/>
              <a:t>Do</a:t>
            </a:r>
            <a:r>
              <a:rPr lang="en-GB" sz="2400" b="1" dirty="0">
                <a:solidFill>
                  <a:schemeClr val="tx1">
                    <a:lumMod val="50000"/>
                  </a:schemeClr>
                </a:solidFill>
              </a:rPr>
              <a:t>cuments submitted to June 2022 WP29</a:t>
            </a:r>
          </a:p>
          <a:p>
            <a:pPr marL="0" indent="0">
              <a:spcAft>
                <a:spcPts val="600"/>
              </a:spcAft>
              <a:buNone/>
            </a:pPr>
            <a:endParaRPr lang="en-GB" b="1" dirty="0"/>
          </a:p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Draft GTR2 Amd.5</a:t>
            </a:r>
            <a:endParaRPr lang="en-GB" dirty="0"/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Working document : WP.29/2022/108</a:t>
            </a:r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Technical Report : WP.29/2022/109</a:t>
            </a:r>
          </a:p>
          <a:p>
            <a:pPr marL="0" indent="0">
              <a:spcAft>
                <a:spcPts val="300"/>
              </a:spcAft>
              <a:buNone/>
            </a:pP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GB" sz="2400" b="1" dirty="0">
                <a:solidFill>
                  <a:schemeClr val="tx1">
                    <a:lumMod val="50000"/>
                  </a:schemeClr>
                </a:solidFill>
              </a:rPr>
              <a:t>Draft DUR GTR</a:t>
            </a: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Working document : WP.29/2022/106</a:t>
            </a:r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Technical Report : WP.29/2022/107</a:t>
            </a:r>
          </a:p>
          <a:p>
            <a:pPr>
              <a:spcAft>
                <a:spcPts val="300"/>
              </a:spcAft>
            </a:pP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spcAft>
                <a:spcPts val="300"/>
              </a:spcAft>
              <a:buNone/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>
                <a:ea typeface="+mj-lt"/>
                <a:cs typeface="+mj-lt"/>
              </a:rPr>
              <a:t>EPPR Work Progress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179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5219" y="981567"/>
            <a:ext cx="10804124" cy="5360619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br>
              <a:rPr lang="en-GB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June 2022 GRPE</a:t>
            </a:r>
          </a:p>
          <a:p>
            <a:pPr marL="0" indent="0">
              <a:spcAft>
                <a:spcPts val="600"/>
              </a:spcAft>
              <a:buNone/>
            </a:pPr>
            <a:endParaRPr lang="en-GB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To seek confirmation of GTR2 </a:t>
            </a:r>
            <a:r>
              <a:rPr lang="en-GB" sz="2400" dirty="0" err="1">
                <a:solidFill>
                  <a:schemeClr val="tx1">
                    <a:lumMod val="50000"/>
                  </a:schemeClr>
                </a:solidFill>
              </a:rPr>
              <a:t>Amd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. 5 and DUR GTR proposals submitted as working documents for June 2022 WP29; see previous slide.</a:t>
            </a:r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To seek endorsement of the revised IWG Terms of Reference.</a:t>
            </a:r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To seek confirmation of the following future activities of the IWG.</a:t>
            </a:r>
          </a:p>
          <a:p>
            <a:pPr>
              <a:spcAft>
                <a:spcPts val="300"/>
              </a:spcAft>
            </a:pP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300"/>
              </a:spcAft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/>
              <a:t>EPPR Status</a:t>
            </a:r>
            <a:r>
              <a:rPr lang="it-IT" dirty="0">
                <a:ea typeface="+mj-lt"/>
                <a:cs typeface="+mj-lt"/>
              </a:rPr>
              <a:t> Activities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30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5219" y="981567"/>
            <a:ext cx="10804124" cy="5360619"/>
          </a:xfrm>
        </p:spPr>
        <p:txBody>
          <a:bodyPr anchor="t">
            <a:noAutofit/>
          </a:bodyPr>
          <a:lstStyle/>
          <a:p>
            <a:pPr marL="0" indent="0">
              <a:spcAft>
                <a:spcPts val="300"/>
              </a:spcAft>
              <a:buNone/>
            </a:pPr>
            <a:br>
              <a:rPr lang="en-GB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&gt; June 2022 GRPE</a:t>
            </a:r>
          </a:p>
          <a:p>
            <a:pPr marL="0" indent="0">
              <a:spcAft>
                <a:spcPts val="300"/>
              </a:spcAft>
              <a:buNone/>
            </a:pP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Future activities proposed :</a:t>
            </a:r>
          </a:p>
          <a:p>
            <a:pPr lvl="1">
              <a:spcAft>
                <a:spcPts val="600"/>
              </a:spcAft>
            </a:pPr>
            <a:r>
              <a:rPr lang="en-IE" dirty="0">
                <a:solidFill>
                  <a:schemeClr val="tx1">
                    <a:lumMod val="50000"/>
                  </a:schemeClr>
                </a:solidFill>
              </a:rPr>
              <a:t>[Max.] Power and torque determination, </a:t>
            </a:r>
          </a:p>
          <a:p>
            <a:pPr lvl="2">
              <a:spcAft>
                <a:spcPts val="600"/>
              </a:spcAft>
            </a:pPr>
            <a:r>
              <a:rPr lang="en-IE" dirty="0">
                <a:solidFill>
                  <a:schemeClr val="tx1">
                    <a:lumMod val="50000"/>
                  </a:schemeClr>
                </a:solidFill>
              </a:rPr>
              <a:t>For ICE and pure &amp; hybrid EVs</a:t>
            </a:r>
          </a:p>
          <a:p>
            <a:pPr lvl="2">
              <a:spcAft>
                <a:spcPts val="600"/>
              </a:spcAft>
            </a:pPr>
            <a:r>
              <a:rPr lang="en-IE" dirty="0">
                <a:solidFill>
                  <a:schemeClr val="tx1">
                    <a:lumMod val="50000"/>
                  </a:schemeClr>
                </a:solidFill>
              </a:rPr>
              <a:t>UNR/GTR to be discussed</a:t>
            </a:r>
          </a:p>
          <a:p>
            <a:pPr lvl="1">
              <a:spcAft>
                <a:spcPts val="600"/>
              </a:spcAft>
            </a:pPr>
            <a:r>
              <a:rPr lang="en-IE" dirty="0">
                <a:solidFill>
                  <a:schemeClr val="tx1">
                    <a:lumMod val="50000"/>
                  </a:schemeClr>
                </a:solidFill>
              </a:rPr>
              <a:t>Transposition of UN GTR 2 into a UN Regulation: </a:t>
            </a:r>
          </a:p>
          <a:p>
            <a:pPr lvl="2">
              <a:spcAft>
                <a:spcPts val="600"/>
              </a:spcAft>
            </a:pPr>
            <a:r>
              <a:rPr lang="en-IE" dirty="0">
                <a:solidFill>
                  <a:schemeClr val="tx1">
                    <a:lumMod val="50000"/>
                  </a:schemeClr>
                </a:solidFill>
              </a:rPr>
              <a:t>Which Euro level? </a:t>
            </a:r>
          </a:p>
          <a:p>
            <a:pPr lvl="2">
              <a:spcAft>
                <a:spcPts val="600"/>
              </a:spcAft>
            </a:pPr>
            <a:r>
              <a:rPr lang="en-IE" dirty="0">
                <a:solidFill>
                  <a:schemeClr val="tx1">
                    <a:lumMod val="50000"/>
                  </a:schemeClr>
                </a:solidFill>
              </a:rPr>
              <a:t>In a new UN R or in new series of UNR40? </a:t>
            </a: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rgbClr val="F8CC2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20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Deterioration Factors in </a:t>
            </a:r>
            <a:r>
              <a:rPr lang="en-IE" dirty="0">
                <a:solidFill>
                  <a:srgbClr val="4D4D4D">
                    <a:lumMod val="50000"/>
                  </a:srgbClr>
                </a:solidFill>
                <a:latin typeface="Arial"/>
              </a:rPr>
              <a:t>the </a:t>
            </a:r>
            <a:r>
              <a:rPr kumimoji="0" lang="en-IE" sz="20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GTR on Durability</a:t>
            </a:r>
          </a:p>
          <a:p>
            <a:pPr lvl="2">
              <a:spcAft>
                <a:spcPts val="600"/>
              </a:spcAft>
              <a:buClr>
                <a:srgbClr val="F8CC29"/>
              </a:buClr>
              <a:defRPr/>
            </a:pPr>
            <a:r>
              <a:rPr kumimoji="0" lang="en-IE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Potential revision based on US and China´s studies</a:t>
            </a:r>
            <a:endParaRPr lang="en-IE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FF0000"/>
                </a:solidFill>
              </a:rPr>
              <a:t>What priority?</a:t>
            </a:r>
          </a:p>
          <a:p>
            <a:pPr>
              <a:spcAft>
                <a:spcPts val="300"/>
              </a:spcAft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en-GB"/>
            </a:br>
            <a:r>
              <a:rPr lang="en-GB"/>
              <a:t>EPPR </a:t>
            </a:r>
            <a:r>
              <a:rPr lang="en-GB">
                <a:ea typeface="+mj-lt"/>
                <a:cs typeface="+mj-lt"/>
              </a:rPr>
              <a:t>potential Future Activities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55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107" y="981567"/>
            <a:ext cx="10267462" cy="5360619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en-GB" b="1" dirty="0"/>
          </a:p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Timeline:</a:t>
            </a:r>
            <a:br>
              <a:rPr lang="en-GB" b="1" dirty="0"/>
            </a:br>
            <a:endParaRPr lang="en-GB" dirty="0"/>
          </a:p>
          <a:p>
            <a:pPr>
              <a:spcAft>
                <a:spcPts val="300"/>
              </a:spcAft>
            </a:pPr>
            <a:r>
              <a:rPr lang="de-DE" sz="2400" dirty="0" err="1">
                <a:solidFill>
                  <a:schemeClr val="tx1">
                    <a:lumMod val="50000"/>
                  </a:schemeClr>
                </a:solidFill>
              </a:rPr>
              <a:t>To</a:t>
            </a:r>
            <a:r>
              <a:rPr lang="de-DE"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tx1">
                    <a:lumMod val="50000"/>
                  </a:schemeClr>
                </a:solidFill>
              </a:rPr>
              <a:t>be</a:t>
            </a:r>
            <a:r>
              <a:rPr lang="de-DE"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tx1">
                    <a:lumMod val="50000"/>
                  </a:schemeClr>
                </a:solidFill>
              </a:rPr>
              <a:t>discussed</a:t>
            </a:r>
            <a:r>
              <a:rPr lang="de-DE"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tx1">
                    <a:lumMod val="50000"/>
                  </a:schemeClr>
                </a:solidFill>
              </a:rPr>
              <a:t>by</a:t>
            </a:r>
            <a:r>
              <a:rPr lang="de-DE" sz="2400" dirty="0">
                <a:solidFill>
                  <a:schemeClr val="tx1">
                    <a:lumMod val="50000"/>
                  </a:schemeClr>
                </a:solidFill>
              </a:rPr>
              <a:t> EPPR IWG </a:t>
            </a:r>
            <a:r>
              <a:rPr lang="de-DE" sz="2400" dirty="0" err="1">
                <a:solidFill>
                  <a:schemeClr val="tx1">
                    <a:lumMod val="50000"/>
                  </a:schemeClr>
                </a:solidFill>
              </a:rPr>
              <a:t>as</a:t>
            </a:r>
            <a:r>
              <a:rPr lang="de-DE"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tx1">
                    <a:lumMod val="50000"/>
                  </a:schemeClr>
                </a:solidFill>
              </a:rPr>
              <a:t>from</a:t>
            </a:r>
            <a:r>
              <a:rPr lang="de-DE" sz="2400" dirty="0">
                <a:solidFill>
                  <a:schemeClr val="tx1">
                    <a:lumMod val="50000"/>
                  </a:schemeClr>
                </a:solidFill>
              </a:rPr>
              <a:t> September </a:t>
            </a:r>
            <a:br>
              <a:rPr lang="de-DE" sz="24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de-DE" sz="2400" dirty="0">
                <a:solidFill>
                  <a:schemeClr val="tx1">
                    <a:lumMod val="50000"/>
                  </a:schemeClr>
                </a:solidFill>
              </a:rPr>
              <a:t>for </a:t>
            </a:r>
            <a:r>
              <a:rPr lang="de-DE" sz="2400" dirty="0" err="1">
                <a:solidFill>
                  <a:schemeClr val="tx1">
                    <a:lumMod val="50000"/>
                  </a:schemeClr>
                </a:solidFill>
              </a:rPr>
              <a:t>presentation</a:t>
            </a:r>
            <a:r>
              <a:rPr lang="de-DE" sz="2400" dirty="0">
                <a:solidFill>
                  <a:schemeClr val="tx1">
                    <a:lumMod val="50000"/>
                  </a:schemeClr>
                </a:solidFill>
              </a:rPr>
              <a:t> at </a:t>
            </a:r>
            <a:r>
              <a:rPr lang="de-DE" sz="2400" dirty="0" err="1">
                <a:solidFill>
                  <a:schemeClr val="tx1">
                    <a:lumMod val="50000"/>
                  </a:schemeClr>
                </a:solidFill>
              </a:rPr>
              <a:t>January</a:t>
            </a:r>
            <a:r>
              <a:rPr lang="de-DE" sz="2400" dirty="0">
                <a:solidFill>
                  <a:schemeClr val="tx1">
                    <a:lumMod val="50000"/>
                  </a:schemeClr>
                </a:solidFill>
              </a:rPr>
              <a:t> 2023 GRPE</a:t>
            </a:r>
            <a:endParaRPr lang="en-GB" sz="2400" dirty="0"/>
          </a:p>
          <a:p>
            <a:pPr marL="0" indent="0">
              <a:spcAft>
                <a:spcPts val="300"/>
              </a:spcAft>
              <a:buNone/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>
                <a:ea typeface="+mj-lt"/>
                <a:cs typeface="+mj-lt"/>
              </a:rPr>
              <a:t>EPPR Timeline after June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258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508D8F1-A763-4DB1-AD5E-9EFF951A55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2120251"/>
          </a:xfrm>
        </p:spPr>
        <p:txBody>
          <a:bodyPr/>
          <a:lstStyle/>
          <a:p>
            <a:r>
              <a:rPr lang="en-US" b="1" dirty="0"/>
              <a:t>You can follow us in:</a:t>
            </a:r>
          </a:p>
          <a:p>
            <a:r>
              <a:rPr lang="en-US" sz="2000" b="1" dirty="0">
                <a:hlinkClick r:id="rId3"/>
              </a:rPr>
              <a:t>https://wiki.unece.org/display/trans/EPPR+Main+activities</a:t>
            </a:r>
            <a:endParaRPr lang="en-US" sz="2000" b="1" dirty="0"/>
          </a:p>
          <a:p>
            <a:r>
              <a:rPr lang="en-US" b="1" dirty="0"/>
              <a:t>Questions can be sent to the EPPR IWG Secretary, Daniela Leveratto: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d.leveratto@immamotorcycles.org</a:t>
            </a:r>
          </a:p>
          <a:p>
            <a:endParaRPr lang="en-IE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 descr="A picture containing building, window&#10;&#10;Description generated with very high confidence">
            <a:extLst>
              <a:ext uri="{FF2B5EF4-FFF2-40B4-BE49-F238E27FC236}">
                <a16:creationId xmlns:a16="http://schemas.microsoft.com/office/drawing/2014/main" id="{1DA73F81-C410-4433-B8D1-1FE48947A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540" y="590922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92a9dd4e8c7f8be46150dda41d58f11b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fb9d01cd92e8bcc0c6298e0f34402da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3636B2-9583-4A84-9ECE-368B87161B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6E57C6-D863-4294-9D5E-81CD799A5B3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9A8CEE-A839-49C1-BAE9-CE6FED8EB9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</TotalTime>
  <Words>668</Words>
  <Application>Microsoft Office PowerPoint</Application>
  <PresentationFormat>Widescreen</PresentationFormat>
  <Paragraphs>129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Office Theme</vt:lpstr>
      <vt:lpstr>UNECE GRPE Informal Group on  Environmental and Propulsion  Performance Requirements  of L-cat Vehicles (EPPR IWG) </vt:lpstr>
      <vt:lpstr>PowerPoint Presentation</vt:lpstr>
      <vt:lpstr> EPPR meetings in 2022</vt:lpstr>
      <vt:lpstr> EPPR ad-interim Leadership Team</vt:lpstr>
      <vt:lpstr> EPPR Work Progress</vt:lpstr>
      <vt:lpstr> EPPR Status Activities</vt:lpstr>
      <vt:lpstr> EPPR potential Future Activities</vt:lpstr>
      <vt:lpstr> EPPR Timeline after June 2022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DL </cp:lastModifiedBy>
  <cp:revision>671</cp:revision>
  <dcterms:created xsi:type="dcterms:W3CDTF">2019-08-09T12:06:42Z</dcterms:created>
  <dcterms:modified xsi:type="dcterms:W3CDTF">2022-05-24T10:02:20Z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ContentTypeId">
    <vt:lpwstr>0x0101003B8422D08C252547BB1CFA7F78E2CB83</vt:lpwstr>
  </property>
</Properties>
</file>