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732" r:id="rId3"/>
    <p:sldId id="734" r:id="rId4"/>
    <p:sldId id="733" r:id="rId5"/>
    <p:sldId id="736" r:id="rId6"/>
    <p:sldId id="735" r:id="rId7"/>
    <p:sldId id="738" r:id="rId8"/>
    <p:sldId id="737" r:id="rId9"/>
    <p:sldId id="739" r:id="rId10"/>
    <p:sldId id="740" r:id="rId11"/>
  </p:sldIdLst>
  <p:sldSz cx="9144000" cy="6858000" type="screen4x3"/>
  <p:notesSz cx="6669088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99"/>
    <a:srgbClr val="CC0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40" autoAdjust="0"/>
    <p:restoredTop sz="89732" autoAdjust="0"/>
  </p:normalViewPr>
  <p:slideViewPr>
    <p:cSldViewPr>
      <p:cViewPr varScale="1">
        <p:scale>
          <a:sx n="101" d="100"/>
          <a:sy n="101" d="100"/>
        </p:scale>
        <p:origin x="-11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26F16E9-95B0-4E2B-ABD0-5EC531ECA83E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166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Klicken Sie, um die Formate des Vorlagentextes zu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7EA5EFE1-8B73-4B91-89B3-2291A1CABA1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03225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17AFD-3E01-45C6-B8E9-1AFD1F7F74C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5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10A77-A59B-424B-A3C2-85CEACC0170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93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45F88-97F8-4B4B-83D6-8AB06C61F399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13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982" y="0"/>
            <a:ext cx="7772400" cy="1143000"/>
          </a:xfrm>
        </p:spPr>
        <p:txBody>
          <a:bodyPr/>
          <a:lstStyle>
            <a:lvl1pPr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Ø"/>
              <a:defRPr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1F6B5-3A21-401E-90D5-D5B095DED36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54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20333-9E8A-4E6F-9D14-BB80D6A2C72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564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814EF-BE0B-4207-8079-44622108C23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303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2A95E-F2C8-4CF9-A842-C3F43FAE6685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03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98649-6914-4B5E-A8D6-339BC84B6BC7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55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7C1C3C-8FD2-4904-AF1C-E559E2BF5E8A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96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315D3-AB25-4FA5-BD44-3D25AE0283F8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937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CF024-924F-4F64-97D5-C19F691A450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86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9B1F00E-3750-4905-8B76-6C4AC0EAED74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  <p:pic>
        <p:nvPicPr>
          <p:cNvPr id="1031" name="Picture 1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475" y="260350"/>
            <a:ext cx="1152525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Line 13"/>
          <p:cNvSpPr>
            <a:spLocks noChangeShapeType="1"/>
          </p:cNvSpPr>
          <p:nvPr/>
        </p:nvSpPr>
        <p:spPr bwMode="auto">
          <a:xfrm flipH="1">
            <a:off x="0" y="112553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19063"/>
            <a:ext cx="7777163" cy="957262"/>
          </a:xfrm>
        </p:spPr>
        <p:txBody>
          <a:bodyPr/>
          <a:lstStyle/>
          <a:p>
            <a:pPr algn="l" eaLnBrk="1" hangingPunct="1"/>
            <a:r>
              <a:rPr lang="en-GB" sz="2400" b="0" dirty="0" smtClean="0"/>
              <a:t>Working Paper No. </a:t>
            </a:r>
            <a:r>
              <a:rPr lang="en-GB" sz="2400" dirty="0" smtClean="0"/>
              <a:t>WLTP-05-12 </a:t>
            </a:r>
            <a:endParaRPr lang="en-GB" sz="2400" dirty="0" smtClean="0"/>
          </a:p>
        </p:txBody>
      </p:sp>
      <p:sp>
        <p:nvSpPr>
          <p:cNvPr id="4099" name="Text Box 13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66943212-E9C5-4D7E-86E9-9A29FAEA4ED9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</a:t>
            </a:fld>
            <a:endParaRPr lang="en-GB" sz="1400" dirty="0">
              <a:latin typeface="Arial" panose="020B0604020202020204" pitchFamily="34" charset="0"/>
            </a:endParaRPr>
          </a:p>
        </p:txBody>
      </p:sp>
      <p:sp>
        <p:nvSpPr>
          <p:cNvPr id="4100" name="Rectangle 17"/>
          <p:cNvSpPr>
            <a:spLocks noChangeArrowheads="1"/>
          </p:cNvSpPr>
          <p:nvPr/>
        </p:nvSpPr>
        <p:spPr bwMode="auto">
          <a:xfrm>
            <a:off x="168275" y="1695881"/>
            <a:ext cx="875030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sz="28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Item 5, </a:t>
            </a:r>
            <a:r>
              <a:rPr lang="en-US" sz="28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Overview of key issues of WLTP Phase 1B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8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Cycle/Process: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800" b="1" dirty="0" smtClean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8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Downscaling/</a:t>
            </a:r>
            <a:r>
              <a:rPr lang="en-GB" sz="28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Gearshifting</a:t>
            </a:r>
            <a:r>
              <a:rPr lang="en-GB" sz="28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4101" name="Rectangle 18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4102" name="Rectangle 19"/>
          <p:cNvSpPr>
            <a:spLocks noChangeArrowheads="1"/>
          </p:cNvSpPr>
          <p:nvPr/>
        </p:nvSpPr>
        <p:spPr bwMode="auto">
          <a:xfrm>
            <a:off x="1114425" y="3505200"/>
            <a:ext cx="6858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400" b="1" dirty="0">
              <a:solidFill>
                <a:srgbClr val="0099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Proposal by </a:t>
            </a:r>
            <a:r>
              <a:rPr lang="en-GB" sz="2400" b="1" dirty="0">
                <a:solidFill>
                  <a:srgbClr val="009900"/>
                </a:solidFill>
                <a:latin typeface="Arial" panose="020B0604020202020204" pitchFamily="34" charset="0"/>
              </a:rPr>
              <a:t>H. Steven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sz="2400" b="1" dirty="0">
              <a:solidFill>
                <a:srgbClr val="0099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04.01.2014</a:t>
            </a:r>
            <a:endParaRPr lang="en-GB" sz="2400" b="1" dirty="0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705725" cy="7620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latin typeface="Arial" panose="020B0604020202020204" pitchFamily="34" charset="0"/>
              </a:rPr>
              <a:t>Gearshifting</a:t>
            </a:r>
            <a:r>
              <a:rPr lang="de-DE" sz="3200" b="1" dirty="0" smtClean="0">
                <a:latin typeface="Arial" panose="020B0604020202020204" pitchFamily="34" charset="0"/>
              </a:rPr>
              <a:t>, </a:t>
            </a:r>
            <a:r>
              <a:rPr lang="de-DE" sz="3200" b="1" dirty="0" err="1" smtClean="0">
                <a:latin typeface="Arial" panose="020B0604020202020204" pitchFamily="34" charset="0"/>
              </a:rPr>
              <a:t>next</a:t>
            </a:r>
            <a:r>
              <a:rPr lang="de-DE" sz="3200" b="1" dirty="0" smtClean="0">
                <a:latin typeface="Arial" panose="020B0604020202020204" pitchFamily="34" charset="0"/>
              </a:rPr>
              <a:t> </a:t>
            </a:r>
            <a:r>
              <a:rPr lang="de-DE" sz="3200" b="1" dirty="0" err="1" smtClean="0">
                <a:latin typeface="Arial" panose="020B0604020202020204" pitchFamily="34" charset="0"/>
              </a:rPr>
              <a:t>steps</a:t>
            </a:r>
            <a:endParaRPr lang="en-GB" sz="3200" b="1" dirty="0" smtClean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10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84275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# 9 of WLTP-05-04 (</a:t>
            </a: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Development of gear shift family criteria</a:t>
            </a: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):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The necessary steps for this issue will be drafted after preparatory discussions with Japan.</a:t>
            </a:r>
          </a:p>
          <a:p>
            <a:pPr eaLnBrk="1" hangingPunct="1">
              <a:spcAft>
                <a:spcPct val="20000"/>
              </a:spcAft>
            </a:pP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51755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705725" cy="7620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latin typeface="Arial" panose="020B0604020202020204" pitchFamily="34" charset="0"/>
              </a:rPr>
              <a:t>Downscaling</a:t>
            </a:r>
            <a:r>
              <a:rPr lang="de-DE" sz="3200" b="1" dirty="0" smtClean="0">
                <a:latin typeface="Arial" panose="020B0604020202020204" pitchFamily="34" charset="0"/>
              </a:rPr>
              <a:t>, </a:t>
            </a:r>
            <a:r>
              <a:rPr lang="de-DE" sz="3200" b="1" dirty="0" err="1" smtClean="0">
                <a:latin typeface="Arial" panose="020B0604020202020204" pitchFamily="34" charset="0"/>
              </a:rPr>
              <a:t>current</a:t>
            </a:r>
            <a:r>
              <a:rPr lang="de-DE" sz="3200" b="1" dirty="0" smtClean="0">
                <a:latin typeface="Arial" panose="020B0604020202020204" pitchFamily="34" charset="0"/>
              </a:rPr>
              <a:t> </a:t>
            </a:r>
            <a:r>
              <a:rPr lang="de-DE" sz="3200" b="1" dirty="0" err="1" smtClean="0">
                <a:latin typeface="Arial" panose="020B0604020202020204" pitchFamily="34" charset="0"/>
              </a:rPr>
              <a:t>status</a:t>
            </a:r>
            <a:endParaRPr lang="en-GB" sz="3200" b="1" dirty="0" smtClean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2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84275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>
                <a:solidFill>
                  <a:srgbClr val="000099"/>
                </a:solidFill>
                <a:latin typeface="Arial" panose="020B0604020202020204" pitchFamily="34" charset="0"/>
              </a:rPr>
              <a:t>The </a:t>
            </a: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downscaling procedure is specified in paragraph 7 of annex 1.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The method as such is agreed, but paragraph 7.3 “Determination of the downscaling factor” needs to be amended.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India requests modifications of the calculation parameter/coefficients r</a:t>
            </a:r>
            <a:r>
              <a:rPr lang="en-US" sz="2400" b="1" baseline="-25000" dirty="0" smtClean="0">
                <a:solidFill>
                  <a:srgbClr val="009900"/>
                </a:solidFill>
                <a:latin typeface="Arial" panose="020B0604020202020204" pitchFamily="34" charset="0"/>
              </a:rPr>
              <a:t>0</a:t>
            </a: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, a</a:t>
            </a:r>
            <a:r>
              <a:rPr lang="en-US" sz="2400" b="1" baseline="-25000" dirty="0" smtClean="0">
                <a:solidFill>
                  <a:srgbClr val="009900"/>
                </a:solidFill>
                <a:latin typeface="Arial" panose="020B0604020202020204" pitchFamily="34" charset="0"/>
              </a:rPr>
              <a:t>1</a:t>
            </a: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 and b</a:t>
            </a:r>
            <a:r>
              <a:rPr lang="en-US" sz="2400" b="1" baseline="-25000" dirty="0" smtClean="0">
                <a:solidFill>
                  <a:srgbClr val="009900"/>
                </a:solidFill>
                <a:latin typeface="Arial" panose="020B0604020202020204" pitchFamily="34" charset="0"/>
              </a:rPr>
              <a:t>1 </a:t>
            </a: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and made already a proposal for amendments (see WLTP-DHC-18-05). This issue is related to # 5 of WLTP-05-04.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Calculation parameter/coefficients for torque meter method should be added (see # 4 of WLTP-05-04).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 smtClean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705725" cy="7620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latin typeface="Arial" panose="020B0604020202020204" pitchFamily="34" charset="0"/>
              </a:rPr>
              <a:t>Downscaling</a:t>
            </a:r>
            <a:r>
              <a:rPr lang="de-DE" sz="3200" b="1" dirty="0" smtClean="0">
                <a:latin typeface="Arial" panose="020B0604020202020204" pitchFamily="34" charset="0"/>
              </a:rPr>
              <a:t>, </a:t>
            </a:r>
            <a:r>
              <a:rPr lang="de-DE" sz="3200" b="1" dirty="0" err="1" smtClean="0">
                <a:latin typeface="Arial" panose="020B0604020202020204" pitchFamily="34" charset="0"/>
              </a:rPr>
              <a:t>current</a:t>
            </a:r>
            <a:r>
              <a:rPr lang="de-DE" sz="3200" b="1" dirty="0" smtClean="0">
                <a:latin typeface="Arial" panose="020B0604020202020204" pitchFamily="34" charset="0"/>
              </a:rPr>
              <a:t> </a:t>
            </a:r>
            <a:r>
              <a:rPr lang="de-DE" sz="3200" b="1" dirty="0" err="1" smtClean="0">
                <a:latin typeface="Arial" panose="020B0604020202020204" pitchFamily="34" charset="0"/>
              </a:rPr>
              <a:t>status</a:t>
            </a:r>
            <a:endParaRPr lang="en-GB" sz="3200" b="1" dirty="0" smtClean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3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84275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Another point that needs clarification is related to paragraph 7.4 of annex 1 “Additional requirements”.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The text, that specifies the drive instructions in case the vehicle cannot follow the trace of the downscaled cycle does not exclude the activation of a “kick-down” for automatic transmission vehicles.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In addition to that an error in formula 6 of paragraph 7.2.2 of annex 1 needs to be corrected.</a:t>
            </a:r>
          </a:p>
          <a:p>
            <a:pPr eaLnBrk="1" hangingPunct="1">
              <a:spcAft>
                <a:spcPct val="20000"/>
              </a:spcAft>
            </a:pP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It should read “with </a:t>
            </a:r>
            <a:r>
              <a:rPr lang="en-US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i</a:t>
            </a: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= 1520 to 1724” instead of “with </a:t>
            </a:r>
            <a:r>
              <a:rPr lang="en-US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i</a:t>
            </a: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= 1520 to 1725”. </a:t>
            </a:r>
          </a:p>
          <a:p>
            <a:pPr eaLnBrk="1" hangingPunct="1">
              <a:spcAft>
                <a:spcPct val="20000"/>
              </a:spcAft>
            </a:pPr>
            <a:endParaRPr lang="en-US" sz="2400" b="1" dirty="0" smtClean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US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55171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705725" cy="7620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latin typeface="Arial" panose="020B0604020202020204" pitchFamily="34" charset="0"/>
              </a:rPr>
              <a:t>Downscaling</a:t>
            </a:r>
            <a:r>
              <a:rPr lang="de-DE" sz="3200" b="1" dirty="0" smtClean="0">
                <a:latin typeface="Arial" panose="020B0604020202020204" pitchFamily="34" charset="0"/>
              </a:rPr>
              <a:t>, </a:t>
            </a:r>
            <a:r>
              <a:rPr lang="de-DE" sz="3200" b="1" dirty="0" err="1" smtClean="0">
                <a:latin typeface="Arial" panose="020B0604020202020204" pitchFamily="34" charset="0"/>
              </a:rPr>
              <a:t>next</a:t>
            </a:r>
            <a:r>
              <a:rPr lang="de-DE" sz="3200" b="1" dirty="0" smtClean="0">
                <a:latin typeface="Arial" panose="020B0604020202020204" pitchFamily="34" charset="0"/>
              </a:rPr>
              <a:t> </a:t>
            </a:r>
            <a:r>
              <a:rPr lang="de-DE" sz="3200" b="1" dirty="0" err="1" smtClean="0">
                <a:latin typeface="Arial" panose="020B0604020202020204" pitchFamily="34" charset="0"/>
              </a:rPr>
              <a:t>steps</a:t>
            </a:r>
            <a:endParaRPr lang="en-GB" sz="3200" b="1" dirty="0" smtClean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4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84275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# 5 of WLTP-05-04 (</a:t>
            </a: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modifications of r</a:t>
            </a:r>
            <a:r>
              <a:rPr lang="en-US" sz="2400" b="1" baseline="-25000" dirty="0" smtClean="0">
                <a:solidFill>
                  <a:srgbClr val="000099"/>
                </a:solidFill>
                <a:latin typeface="Arial" panose="020B0604020202020204" pitchFamily="34" charset="0"/>
              </a:rPr>
              <a:t>0</a:t>
            </a: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, a</a:t>
            </a:r>
            <a:r>
              <a:rPr lang="en-US" sz="2400" b="1" baseline="-25000" dirty="0" smtClean="0">
                <a:solidFill>
                  <a:srgbClr val="000099"/>
                </a:solidFill>
                <a:latin typeface="Arial" panose="020B0604020202020204" pitchFamily="34" charset="0"/>
              </a:rPr>
              <a:t>1</a:t>
            </a: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and b</a:t>
            </a:r>
            <a:r>
              <a:rPr lang="en-US" sz="2400" b="1" baseline="-25000" dirty="0" smtClean="0">
                <a:solidFill>
                  <a:srgbClr val="000099"/>
                </a:solidFill>
                <a:latin typeface="Arial" panose="020B0604020202020204" pitchFamily="34" charset="0"/>
              </a:rPr>
              <a:t>1</a:t>
            </a: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):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HS will perform calculations based on the Indian amendment proposal, analyse the results and discuss possible compromise proposals with the Indian colleagues (February – March 2014).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Validation/verification tests should be performed by India (March - April 2014).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After these tests HS will draft an amended text for paragraph 7.3 of annex 1 (May 2014).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The possible activation of a “kick-down” for automatic transmission vehicles in case the vehicle cannot follow the trace of the downscaled cycle will be discussed with interested parties.</a:t>
            </a:r>
          </a:p>
          <a:p>
            <a:pPr eaLnBrk="1" hangingPunct="1">
              <a:spcAft>
                <a:spcPct val="20000"/>
              </a:spcAft>
            </a:pPr>
            <a:endParaRPr lang="en-GB" sz="2400" b="1" dirty="0" smtClean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16949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705725" cy="7620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latin typeface="Arial" panose="020B0604020202020204" pitchFamily="34" charset="0"/>
              </a:rPr>
              <a:t>Downscaling</a:t>
            </a:r>
            <a:r>
              <a:rPr lang="de-DE" sz="3200" b="1" dirty="0" smtClean="0">
                <a:latin typeface="Arial" panose="020B0604020202020204" pitchFamily="34" charset="0"/>
              </a:rPr>
              <a:t>, </a:t>
            </a:r>
            <a:r>
              <a:rPr lang="de-DE" sz="3200" b="1" dirty="0" err="1" smtClean="0">
                <a:latin typeface="Arial" panose="020B0604020202020204" pitchFamily="34" charset="0"/>
              </a:rPr>
              <a:t>next</a:t>
            </a:r>
            <a:r>
              <a:rPr lang="de-DE" sz="3200" b="1" dirty="0" smtClean="0">
                <a:latin typeface="Arial" panose="020B0604020202020204" pitchFamily="34" charset="0"/>
              </a:rPr>
              <a:t> </a:t>
            </a:r>
            <a:r>
              <a:rPr lang="de-DE" sz="3200" b="1" dirty="0" err="1" smtClean="0">
                <a:latin typeface="Arial" panose="020B0604020202020204" pitchFamily="34" charset="0"/>
              </a:rPr>
              <a:t>steps</a:t>
            </a:r>
            <a:endParaRPr lang="en-GB" sz="3200" b="1" dirty="0" smtClean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5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84275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# 4 of WLTP-05-04 (Calculation parameter/coefficients for torque meter method):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HS will develop the necessary formulae, discuss them with Japan and deliver an amended text by May 2014. </a:t>
            </a:r>
          </a:p>
          <a:p>
            <a:pPr eaLnBrk="1" hangingPunct="1">
              <a:spcAft>
                <a:spcPct val="20000"/>
              </a:spcAft>
            </a:pPr>
            <a:endParaRPr lang="en-GB" sz="2400" b="1" dirty="0" smtClean="0">
              <a:solidFill>
                <a:srgbClr val="000099"/>
              </a:solidFill>
              <a:latin typeface="Arial" panose="020B0604020202020204" pitchFamily="34" charset="0"/>
            </a:endParaRPr>
          </a:p>
          <a:p>
            <a:pPr eaLnBrk="1" hangingPunct="1">
              <a:spcAft>
                <a:spcPct val="20000"/>
              </a:spcAft>
            </a:pP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16013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705725" cy="7620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latin typeface="Arial" panose="020B0604020202020204" pitchFamily="34" charset="0"/>
              </a:rPr>
              <a:t>Gearshifting</a:t>
            </a:r>
            <a:r>
              <a:rPr lang="de-DE" sz="3200" b="1" dirty="0" smtClean="0">
                <a:latin typeface="Arial" panose="020B0604020202020204" pitchFamily="34" charset="0"/>
              </a:rPr>
              <a:t>, </a:t>
            </a:r>
            <a:r>
              <a:rPr lang="de-DE" sz="3200" b="1" dirty="0" err="1" smtClean="0">
                <a:latin typeface="Arial" panose="020B0604020202020204" pitchFamily="34" charset="0"/>
              </a:rPr>
              <a:t>current</a:t>
            </a:r>
            <a:r>
              <a:rPr lang="de-DE" sz="3200" b="1" dirty="0" smtClean="0">
                <a:latin typeface="Arial" panose="020B0604020202020204" pitchFamily="34" charset="0"/>
              </a:rPr>
              <a:t> </a:t>
            </a:r>
            <a:r>
              <a:rPr lang="de-DE" sz="3200" b="1" dirty="0" err="1" smtClean="0">
                <a:latin typeface="Arial" panose="020B0604020202020204" pitchFamily="34" charset="0"/>
              </a:rPr>
              <a:t>status</a:t>
            </a:r>
            <a:endParaRPr lang="en-GB" sz="3200" b="1" dirty="0" smtClean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6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84275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The gearshift prescriptions for manual transmission vehicles are specified in annex 2 of the GTR.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The following issues are listed in WLTP-05-04 for further amendments: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Special gearboxes or auxiliary gearboxes (e.g. exclusion of “crawler” gears), see # 6 in WLTP-05-04.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Addition of formulas based on the torque meter method, see # 7 in WLTP-05-04.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Skipping of gears, see # 8 in WLTP-05-04. 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To point 3 the </a:t>
            </a: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skipping of the 3 s rule for acceleration phases, the modification of the safety margin for the full load power curve</a:t>
            </a: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etc. (sailing?) should be added.</a:t>
            </a: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497837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705725" cy="7620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latin typeface="Arial" panose="020B0604020202020204" pitchFamily="34" charset="0"/>
              </a:rPr>
              <a:t>Gearshifting</a:t>
            </a:r>
            <a:r>
              <a:rPr lang="de-DE" sz="3200" b="1" dirty="0" smtClean="0">
                <a:latin typeface="Arial" panose="020B0604020202020204" pitchFamily="34" charset="0"/>
              </a:rPr>
              <a:t>, </a:t>
            </a:r>
            <a:r>
              <a:rPr lang="de-DE" sz="3200" b="1" dirty="0" err="1" smtClean="0">
                <a:latin typeface="Arial" panose="020B0604020202020204" pitchFamily="34" charset="0"/>
              </a:rPr>
              <a:t>current</a:t>
            </a:r>
            <a:r>
              <a:rPr lang="de-DE" sz="3200" b="1" dirty="0" smtClean="0">
                <a:latin typeface="Arial" panose="020B0604020202020204" pitchFamily="34" charset="0"/>
              </a:rPr>
              <a:t> </a:t>
            </a:r>
            <a:r>
              <a:rPr lang="de-DE" sz="3200" b="1" dirty="0" err="1" smtClean="0">
                <a:latin typeface="Arial" panose="020B0604020202020204" pitchFamily="34" charset="0"/>
              </a:rPr>
              <a:t>status</a:t>
            </a:r>
            <a:endParaRPr lang="en-GB" sz="3200" b="1" dirty="0" smtClean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7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84275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In addition to that a further point is listed in WLTP-05-04, which should be added to the gearshift prescriptions:</a:t>
            </a:r>
          </a:p>
          <a:p>
            <a:pPr lvl="1" eaLnBrk="1" hangingPunct="1">
              <a:spcAft>
                <a:spcPct val="20000"/>
              </a:spcAft>
              <a:buFont typeface="+mj-lt"/>
              <a:buAutoNum type="arabicPeriod" startAt="4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Development of gear shift family criteria, see # 9 in WLTP-05-04.</a:t>
            </a:r>
          </a:p>
          <a:p>
            <a:pPr eaLnBrk="1" hangingPunct="1">
              <a:spcAft>
                <a:spcPct val="20000"/>
              </a:spcAft>
            </a:pP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The </a:t>
            </a:r>
            <a:r>
              <a:rPr lang="de-DE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application</a:t>
            </a: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of</a:t>
            </a: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regional </a:t>
            </a:r>
            <a:r>
              <a:rPr lang="de-DE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temperatures</a:t>
            </a: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should</a:t>
            </a: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be</a:t>
            </a: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considered</a:t>
            </a: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for</a:t>
            </a: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this</a:t>
            </a: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 </a:t>
            </a:r>
            <a:r>
              <a:rPr lang="de-DE" sz="2400" b="1" dirty="0" err="1" smtClean="0">
                <a:solidFill>
                  <a:srgbClr val="000099"/>
                </a:solidFill>
                <a:latin typeface="Arial" panose="020B0604020202020204" pitchFamily="34" charset="0"/>
              </a:rPr>
              <a:t>point</a:t>
            </a:r>
            <a:r>
              <a:rPr lang="de-DE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.</a:t>
            </a: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920815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705725" cy="7620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latin typeface="Arial" panose="020B0604020202020204" pitchFamily="34" charset="0"/>
              </a:rPr>
              <a:t>Gearshifting</a:t>
            </a:r>
            <a:r>
              <a:rPr lang="de-DE" sz="3200" b="1" dirty="0" smtClean="0">
                <a:latin typeface="Arial" panose="020B0604020202020204" pitchFamily="34" charset="0"/>
              </a:rPr>
              <a:t>, </a:t>
            </a:r>
            <a:r>
              <a:rPr lang="de-DE" sz="3200" b="1" dirty="0" err="1" smtClean="0">
                <a:latin typeface="Arial" panose="020B0604020202020204" pitchFamily="34" charset="0"/>
              </a:rPr>
              <a:t>next</a:t>
            </a:r>
            <a:r>
              <a:rPr lang="de-DE" sz="3200" b="1" dirty="0" smtClean="0">
                <a:latin typeface="Arial" panose="020B0604020202020204" pitchFamily="34" charset="0"/>
              </a:rPr>
              <a:t> </a:t>
            </a:r>
            <a:r>
              <a:rPr lang="de-DE" sz="3200" b="1" dirty="0" err="1" smtClean="0">
                <a:latin typeface="Arial" panose="020B0604020202020204" pitchFamily="34" charset="0"/>
              </a:rPr>
              <a:t>steps</a:t>
            </a:r>
            <a:endParaRPr lang="en-GB" sz="3200" b="1" dirty="0" smtClean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8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84275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# 6 of WLTP-05-04 (special gearboxes or auxiliary gearboxes):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HS will perform calculations based on input from the task force to be established, </a:t>
            </a:r>
            <a:r>
              <a:rPr lang="en-US" sz="2400" b="1" dirty="0" err="1" smtClean="0">
                <a:solidFill>
                  <a:srgbClr val="009900"/>
                </a:solidFill>
                <a:latin typeface="Arial" panose="020B0604020202020204" pitchFamily="34" charset="0"/>
              </a:rPr>
              <a:t>analyse</a:t>
            </a: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 the results and discuss possible proposals with the TF (February – April 2014).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The specifications of ECE R 83 (annex 4, paragraph 6.1.3) will be considered.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Amended text for annex 2 (May 2014).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This time schedule needs to be extended, if validation tests will be necessary.</a:t>
            </a:r>
          </a:p>
          <a:p>
            <a:pPr eaLnBrk="1" hangingPunct="1">
              <a:spcAft>
                <a:spcPct val="20000"/>
              </a:spcAft>
            </a:pP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93945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7705725" cy="762000"/>
          </a:xfrm>
        </p:spPr>
        <p:txBody>
          <a:bodyPr/>
          <a:lstStyle/>
          <a:p>
            <a:pPr eaLnBrk="1" hangingPunct="1"/>
            <a:r>
              <a:rPr lang="de-DE" sz="3200" b="1" dirty="0" err="1" smtClean="0">
                <a:latin typeface="Arial" panose="020B0604020202020204" pitchFamily="34" charset="0"/>
              </a:rPr>
              <a:t>Gearshifting</a:t>
            </a:r>
            <a:r>
              <a:rPr lang="de-DE" sz="3200" b="1" dirty="0" smtClean="0">
                <a:latin typeface="Arial" panose="020B0604020202020204" pitchFamily="34" charset="0"/>
              </a:rPr>
              <a:t>, </a:t>
            </a:r>
            <a:r>
              <a:rPr lang="de-DE" sz="3200" b="1" dirty="0" err="1" smtClean="0">
                <a:latin typeface="Arial" panose="020B0604020202020204" pitchFamily="34" charset="0"/>
              </a:rPr>
              <a:t>next</a:t>
            </a:r>
            <a:r>
              <a:rPr lang="de-DE" sz="3200" b="1" dirty="0" smtClean="0">
                <a:latin typeface="Arial" panose="020B0604020202020204" pitchFamily="34" charset="0"/>
              </a:rPr>
              <a:t> </a:t>
            </a:r>
            <a:r>
              <a:rPr lang="de-DE" sz="3200" b="1" dirty="0" err="1" smtClean="0">
                <a:latin typeface="Arial" panose="020B0604020202020204" pitchFamily="34" charset="0"/>
              </a:rPr>
              <a:t>steps</a:t>
            </a:r>
            <a:endParaRPr lang="en-GB" sz="3200" b="1" dirty="0" smtClean="0">
              <a:latin typeface="Arial" panose="020B0604020202020204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000500" y="31908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458200" y="6553200"/>
            <a:ext cx="381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fld id="{54ED5A91-4324-43A8-AA42-64E0B4E4C191}" type="slidenum">
              <a:rPr lang="en-GB" sz="1400">
                <a:latin typeface="Arial" panose="020B0604020202020204" pitchFamily="34" charset="0"/>
              </a:rPr>
              <a:pPr eaLnBrk="1" hangingPunct="1">
                <a:spcBef>
                  <a:spcPct val="50000"/>
                </a:spcBef>
                <a:buFontTx/>
                <a:buNone/>
              </a:pPr>
              <a:t>9</a:t>
            </a:fld>
            <a:endParaRPr lang="en-GB" sz="1400">
              <a:latin typeface="Arial" panose="020B0604020202020204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1143000" y="9906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endParaRPr lang="de-DE" sz="2000" b="1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295400" y="4953000"/>
            <a:ext cx="670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de-DE" sz="1800" b="1">
              <a:solidFill>
                <a:srgbClr val="009900"/>
              </a:solidFill>
              <a:latin typeface="Arial" panose="020B0604020202020204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23850" y="1184275"/>
            <a:ext cx="8640638" cy="567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914400" indent="-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371600" indent="-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828800" indent="-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# 7 of WLTP-05-04 (</a:t>
            </a:r>
            <a:r>
              <a:rPr lang="en-US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Addition of formulas based on the torque meter method)</a:t>
            </a: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HS will develop the necessary formulae, discuss them with the TF and deliver an amended text by July 2014. </a:t>
            </a:r>
          </a:p>
          <a:p>
            <a:pPr eaLnBrk="1" hangingPunct="1">
              <a:spcAft>
                <a:spcPct val="20000"/>
              </a:spcAft>
            </a:pPr>
            <a:r>
              <a:rPr lang="en-GB" sz="2400" b="1" dirty="0" smtClean="0">
                <a:solidFill>
                  <a:srgbClr val="000099"/>
                </a:solidFill>
                <a:latin typeface="Arial" panose="020B0604020202020204" pitchFamily="34" charset="0"/>
              </a:rPr>
              <a:t># 8 of WLTP-05-04 (Skipping of gears etc.):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HS will perform calculations based on input from the TF, </a:t>
            </a:r>
            <a:r>
              <a:rPr lang="en-US" sz="2400" b="1" dirty="0" err="1" smtClean="0">
                <a:solidFill>
                  <a:srgbClr val="009900"/>
                </a:solidFill>
                <a:latin typeface="Arial" panose="020B0604020202020204" pitchFamily="34" charset="0"/>
              </a:rPr>
              <a:t>analyse</a:t>
            </a: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 the results and discuss possible solutions/proposals with the TF (– May 2014).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Validation tests </a:t>
            </a: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(– August 2014).</a:t>
            </a:r>
          </a:p>
          <a:p>
            <a:pPr lvl="1" eaLnBrk="1" hangingPunct="1">
              <a:spcAft>
                <a:spcPct val="20000"/>
              </a:spcAft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009900"/>
                </a:solidFill>
                <a:latin typeface="Arial" panose="020B0604020202020204" pitchFamily="34" charset="0"/>
              </a:rPr>
              <a:t>Amended text for annex 2 (September 2014).</a:t>
            </a:r>
          </a:p>
          <a:p>
            <a:pPr eaLnBrk="1" hangingPunct="1">
              <a:spcAft>
                <a:spcPct val="20000"/>
              </a:spcAft>
            </a:pPr>
            <a:endParaRPr lang="en-GB" sz="24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33850" y="32146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3938588" y="3057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11158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1" grpId="0" build="p" bldLvl="2"/>
    </p:bldLst>
  </p:timing>
</p:sld>
</file>

<file path=ppt/theme/theme1.xml><?xml version="1.0" encoding="utf-8"?>
<a:theme xmlns:a="http://schemas.openxmlformats.org/drawingml/2006/main" name="TÜV1">
  <a:themeElements>
    <a:clrScheme name="TÜV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ÜV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ÜV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ÜV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ÜV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C:\WINDOWS\Anwendungsdaten\Microsoft\Vorlagen\TÜV1.pot</Template>
  <TotalTime>0</TotalTime>
  <Words>736</Words>
  <Application>Microsoft Office PowerPoint</Application>
  <PresentationFormat>Bildschirmpräsentation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TÜV1</vt:lpstr>
      <vt:lpstr>Working Paper No. WLTP-05-12 </vt:lpstr>
      <vt:lpstr>Downscaling, current status</vt:lpstr>
      <vt:lpstr>Downscaling, current status</vt:lpstr>
      <vt:lpstr>Downscaling, next steps</vt:lpstr>
      <vt:lpstr>Downscaling, next steps</vt:lpstr>
      <vt:lpstr>Gearshifting, current status</vt:lpstr>
      <vt:lpstr>Gearshifting, current status</vt:lpstr>
      <vt:lpstr>Gearshifting, next steps</vt:lpstr>
      <vt:lpstr>Gearshifting, next steps</vt:lpstr>
      <vt:lpstr>Gearshifting, next steps</vt:lpstr>
    </vt:vector>
  </TitlesOfParts>
  <Company>FiGE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WLTP-05-12e</dc:title>
  <dc:creator>H. Steven</dc:creator>
  <cp:lastModifiedBy>Redmann, Stephan</cp:lastModifiedBy>
  <cp:revision>347</cp:revision>
  <dcterms:created xsi:type="dcterms:W3CDTF">2000-09-19T12:38:45Z</dcterms:created>
  <dcterms:modified xsi:type="dcterms:W3CDTF">2014-01-14T14:54:21Z</dcterms:modified>
</cp:coreProperties>
</file>