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3" r:id="rId3"/>
    <p:sldId id="311" r:id="rId4"/>
    <p:sldId id="313" r:id="rId5"/>
    <p:sldId id="316" r:id="rId6"/>
    <p:sldId id="319" r:id="rId7"/>
    <p:sldId id="327" r:id="rId8"/>
    <p:sldId id="328" r:id="rId9"/>
    <p:sldId id="329" r:id="rId10"/>
    <p:sldId id="330" r:id="rId11"/>
    <p:sldId id="331" r:id="rId12"/>
    <p:sldId id="291" r:id="rId13"/>
    <p:sldId id="332" r:id="rId14"/>
    <p:sldId id="334" r:id="rId1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41" autoAdjust="0"/>
    <p:restoredTop sz="96093" autoAdjust="0"/>
  </p:normalViewPr>
  <p:slideViewPr>
    <p:cSldViewPr>
      <p:cViewPr>
        <p:scale>
          <a:sx n="80" d="100"/>
          <a:sy n="80" d="100"/>
        </p:scale>
        <p:origin x="-2040" y="-702"/>
      </p:cViewPr>
      <p:guideLst>
        <p:guide orient="horz" pos="4020"/>
        <p:guide orient="horz" pos="890"/>
        <p:guide orient="horz" pos="1434"/>
        <p:guide pos="884"/>
        <p:guide pos="5465"/>
        <p:guide pos="2971"/>
        <p:guide pos="27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nl-NL"/>
              <a:t>Titel van de presentatie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57DE41-EBD0-4ABB-B7EC-181A8FFF35EE}" type="datetime8">
              <a:rPr lang="nl-NL"/>
              <a:pPr>
                <a:defRPr/>
              </a:pPr>
              <a:t>14-1-2014 15:53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F1577F-B97E-4881-A1D4-51AA5B91B37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039529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nl-NL"/>
              <a:t>Titel van de presentatie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EE0D7A-6B9F-407C-82E8-C559E1811AFA}" type="datetime8">
              <a:rPr lang="nl-NL"/>
              <a:pPr>
                <a:defRPr/>
              </a:pPr>
              <a:t>14-1-2014 15:53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B16493-CEFD-45BF-9C76-3788951EB4B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910569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sheet met TNO-logo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A429-B45E-485A-B7EA-B6C2660966CB}" type="datetime8">
              <a:rPr lang="nl-NL" smtClean="0"/>
              <a:t>14-1-2014 15:53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white">
          <a:xfrm>
            <a:off x="4678658" y="0"/>
            <a:ext cx="72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1403350" y="1303200"/>
            <a:ext cx="7272338" cy="900000"/>
          </a:xfrm>
        </p:spPr>
        <p:txBody>
          <a:bodyPr/>
          <a:lstStyle>
            <a:lvl1pPr>
              <a:lnSpc>
                <a:spcPts val="32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8" name="Ondertitel 2"/>
          <p:cNvSpPr>
            <a:spLocks noGrp="1"/>
          </p:cNvSpPr>
          <p:nvPr>
            <p:ph type="subTitle" idx="1"/>
          </p:nvPr>
        </p:nvSpPr>
        <p:spPr>
          <a:xfrm>
            <a:off x="1403350" y="2348880"/>
            <a:ext cx="7272338" cy="360000"/>
          </a:xfrm>
        </p:spPr>
        <p:txBody>
          <a:bodyPr/>
          <a:lstStyle>
            <a:lvl1pPr marL="0" indent="0" algn="l">
              <a:lnSpc>
                <a:spcPts val="16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cxnSp>
        <p:nvCxnSpPr>
          <p:cNvPr id="9" name="Rechte verbindingslijn 8"/>
          <p:cNvCxnSpPr/>
          <p:nvPr/>
        </p:nvCxnSpPr>
        <p:spPr>
          <a:xfrm flipV="1">
            <a:off x="1220400" y="831600"/>
            <a:ext cx="0" cy="1805312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9859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klein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03350" y="1303200"/>
            <a:ext cx="7272338" cy="900000"/>
          </a:xfrm>
        </p:spPr>
        <p:txBody>
          <a:bodyPr/>
          <a:lstStyle>
            <a:lvl1pPr>
              <a:lnSpc>
                <a:spcPts val="32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350" y="2350800"/>
            <a:ext cx="7272338" cy="360000"/>
          </a:xfrm>
        </p:spPr>
        <p:txBody>
          <a:bodyPr/>
          <a:lstStyle>
            <a:lvl1pPr marL="0" indent="0" algn="l">
              <a:lnSpc>
                <a:spcPts val="16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A429-B45E-485A-B7EA-B6C2660966CB}" type="datetime8">
              <a:rPr lang="nl-NL" smtClean="0"/>
              <a:t>14-1-2014 15:53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4678658" y="0"/>
            <a:ext cx="72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4293096"/>
            <a:ext cx="3024188" cy="2088654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afbeelding toe en plaats deze linksonder</a:t>
            </a:r>
            <a:endParaRPr lang="nl-NL" dirty="0"/>
          </a:p>
        </p:txBody>
      </p:sp>
      <p:cxnSp>
        <p:nvCxnSpPr>
          <p:cNvPr id="9" name="Rechte verbindingslijn 8"/>
          <p:cNvCxnSpPr/>
          <p:nvPr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1305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psomming en of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350" y="2199600"/>
            <a:ext cx="7272338" cy="4182150"/>
          </a:xfrm>
        </p:spPr>
        <p:txBody>
          <a:bodyPr/>
          <a:lstStyle>
            <a:lvl1pPr marL="185738" indent="-185738">
              <a:buFontTx/>
              <a:buBlip>
                <a:blip r:embed="rId2"/>
              </a:buBlip>
              <a:defRPr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14-1-2014 15:53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Rechte verbindingslijn 8"/>
          <p:cNvCxnSpPr/>
          <p:nvPr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06985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box  of groo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350" y="2199600"/>
            <a:ext cx="7272338" cy="41821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5738" indent="0">
              <a:buFontTx/>
              <a:buNone/>
              <a:defRPr/>
            </a:lvl2pPr>
            <a:lvl3pPr marL="35560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14-1-2014 15:53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Rechte verbindingslijn 8"/>
          <p:cNvCxnSpPr/>
          <p:nvPr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7813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naast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462" y="1342800"/>
            <a:ext cx="3959225" cy="72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6462" y="2199600"/>
            <a:ext cx="3959225" cy="4182150"/>
          </a:xfrm>
        </p:spPr>
        <p:txBody>
          <a:bodyPr/>
          <a:lstStyle>
            <a:lvl1pPr marL="185738" indent="-185738">
              <a:buFontTx/>
              <a:buBlip>
                <a:blip r:embed="rId2"/>
              </a:buBlip>
              <a:defRPr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14-1-2014 15:53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1412875"/>
            <a:ext cx="3024188" cy="4968875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staande afbeelding  toe en plaats deze vullend binnen dit kader</a:t>
            </a:r>
            <a:endParaRPr lang="nl-NL" dirty="0"/>
          </a:p>
        </p:txBody>
      </p:sp>
      <p:cxnSp>
        <p:nvCxnSpPr>
          <p:cNvPr id="8" name="Rechte verbindingslijn 8"/>
          <p:cNvCxnSpPr/>
          <p:nvPr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2928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naast teks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462" y="1342800"/>
            <a:ext cx="3959225" cy="72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6462" y="2199600"/>
            <a:ext cx="3959225" cy="41821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5738" indent="0">
              <a:buFontTx/>
              <a:buNone/>
              <a:defRPr/>
            </a:lvl2pPr>
            <a:lvl3pPr marL="35560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14-1-2014 15:53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1412875"/>
            <a:ext cx="3024188" cy="4968875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staande afbeelding  toe en plaats deze vullend binnen dit kader</a:t>
            </a:r>
            <a:endParaRPr lang="nl-NL" dirty="0"/>
          </a:p>
        </p:txBody>
      </p:sp>
      <p:cxnSp>
        <p:nvCxnSpPr>
          <p:cNvPr id="8" name="Rechte verbindingslijn 8"/>
          <p:cNvCxnSpPr/>
          <p:nvPr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1013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g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14777-188F-4E6F-8704-DC2476BE1C56}" type="datetime8">
              <a:rPr lang="nl-NL" smtClean="0"/>
              <a:t>14-1-2014 15:53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Titel van de presentatie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1412875"/>
            <a:ext cx="7272338" cy="4968875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afbeelding toe en plaats deze linksonder</a:t>
            </a:r>
            <a:endParaRPr lang="nl-NL" dirty="0"/>
          </a:p>
        </p:txBody>
      </p:sp>
      <p:cxnSp>
        <p:nvCxnSpPr>
          <p:cNvPr id="7" name="Rechte verbindingslijn 8"/>
          <p:cNvCxnSpPr/>
          <p:nvPr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40170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261469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403350" y="1342800"/>
            <a:ext cx="7272338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403350" y="2199600"/>
            <a:ext cx="7272338" cy="432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816800" y="262800"/>
            <a:ext cx="1800000" cy="1066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January 06, 2014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816800" y="370800"/>
            <a:ext cx="1800000" cy="1066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16800" y="153968"/>
            <a:ext cx="1800000" cy="1066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2236286-4DC8-46DE-9269-8F728FBC0641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/>
        </p:nvCxnSpPr>
        <p:spPr>
          <a:xfrm flipV="1">
            <a:off x="248400" y="162000"/>
            <a:ext cx="0" cy="5400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2336400" y="162000"/>
            <a:ext cx="0" cy="5400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Afbeelding 10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03" y="162000"/>
            <a:ext cx="619016" cy="493200"/>
          </a:xfrm>
          <a:prstGeom prst="rect">
            <a:avLst/>
          </a:prstGeom>
          <a:effectLst>
            <a:outerShdw blurRad="101600" dist="12700" dir="2700000" algn="ctr" rotWithShape="0">
              <a:prstClr val="black">
                <a:alpha val="50000"/>
              </a:prstClr>
            </a:outerShdw>
          </a:effectLst>
        </p:spPr>
      </p:pic>
      <p:pic>
        <p:nvPicPr>
          <p:cNvPr id="12" name="Afbeelding 1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403" y="162000"/>
            <a:ext cx="619016" cy="493200"/>
          </a:xfrm>
          <a:prstGeom prst="rect">
            <a:avLst/>
          </a:prstGeom>
          <a:effectLst>
            <a:outerShdw blurRad="101600" dist="12700" dir="2700000" algn="ctr" rotWithShape="0">
              <a:prstClr val="black">
                <a:alpha val="50000"/>
              </a:prstClr>
            </a:outerShdw>
          </a:effectLst>
        </p:spPr>
      </p:pic>
      <p:cxnSp>
        <p:nvCxnSpPr>
          <p:cNvPr id="15" name="Rechte verbindingslijn 14"/>
          <p:cNvCxnSpPr/>
          <p:nvPr/>
        </p:nvCxnSpPr>
        <p:spPr>
          <a:xfrm flipV="1">
            <a:off x="4708800" y="162000"/>
            <a:ext cx="0" cy="5400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33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5738" indent="-1857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2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7188" indent="-171450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2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42925" indent="-1857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2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5963" indent="-1730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2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1700" indent="-1857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2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1403350" y="1340768"/>
            <a:ext cx="7272338" cy="1224136"/>
          </a:xfrm>
        </p:spPr>
        <p:txBody>
          <a:bodyPr/>
          <a:lstStyle/>
          <a:p>
            <a:pPr eaLnBrk="1" hangingPunct="1">
              <a:lnSpc>
                <a:spcPts val="3200"/>
              </a:lnSpc>
            </a:pPr>
            <a:r>
              <a:rPr lang="en-GB" sz="3200" dirty="0" err="1" smtClean="0">
                <a:latin typeface="Arial" charset="0"/>
                <a:cs typeface="Arial" charset="0"/>
              </a:rPr>
              <a:t>WLTP</a:t>
            </a:r>
            <a:r>
              <a:rPr lang="en-GB" sz="3200" dirty="0" smtClean="0">
                <a:latin typeface="Arial" charset="0"/>
                <a:cs typeface="Arial" charset="0"/>
              </a:rPr>
              <a:t> correction algorithms</a:t>
            </a:r>
            <a:r>
              <a:rPr lang="en-GB" sz="2000" dirty="0" smtClean="0">
                <a:latin typeface="Arial" charset="0"/>
                <a:cs typeface="Arial" charset="0"/>
              </a:rPr>
              <a:t/>
            </a:r>
            <a:br>
              <a:rPr lang="en-GB" sz="2000" dirty="0" smtClean="0">
                <a:latin typeface="Arial" charset="0"/>
                <a:cs typeface="Arial" charset="0"/>
              </a:rPr>
            </a:br>
            <a:r>
              <a:rPr lang="en-GB" sz="2000" dirty="0" smtClean="0">
                <a:latin typeface="Arial" charset="0"/>
                <a:cs typeface="Arial" charset="0"/>
              </a:rPr>
              <a:t>progress report from TUG (chassis) and </a:t>
            </a:r>
            <a:r>
              <a:rPr lang="en-GB" sz="2000" dirty="0" err="1" smtClean="0">
                <a:latin typeface="Arial" charset="0"/>
                <a:cs typeface="Arial" charset="0"/>
              </a:rPr>
              <a:t>TNO</a:t>
            </a:r>
            <a:r>
              <a:rPr lang="en-GB" sz="2000" dirty="0" smtClean="0">
                <a:latin typeface="Arial" charset="0"/>
                <a:cs typeface="Arial" charset="0"/>
              </a:rPr>
              <a:t> (road load)</a:t>
            </a:r>
            <a:br>
              <a:rPr lang="en-GB" sz="2000" dirty="0" smtClean="0">
                <a:latin typeface="Arial" charset="0"/>
                <a:cs typeface="Arial" charset="0"/>
              </a:rPr>
            </a:br>
            <a:r>
              <a:rPr lang="en-GB" sz="2000" i="1" dirty="0" smtClean="0">
                <a:latin typeface="Arial" charset="0"/>
                <a:cs typeface="Arial" charset="0"/>
              </a:rPr>
              <a:t>preliminary results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403350" y="2420888"/>
            <a:ext cx="7272338" cy="30289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endParaRPr lang="en-GB" sz="1400" dirty="0" smtClean="0">
              <a:latin typeface="Arial" charset="0"/>
              <a:cs typeface="Arial" charset="0"/>
            </a:endParaRP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endParaRPr lang="en-GB" sz="1400" dirty="0" smtClean="0">
              <a:latin typeface="Arial" charset="0"/>
              <a:cs typeface="Arial" charset="0"/>
            </a:endParaRP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endParaRPr lang="en-GB" sz="1400" dirty="0" smtClean="0">
              <a:latin typeface="Arial" charset="0"/>
              <a:cs typeface="Arial" charset="0"/>
            </a:endParaRP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r>
              <a:rPr lang="en-GB" sz="1400" dirty="0" err="1" smtClean="0">
                <a:latin typeface="Arial" charset="0"/>
                <a:cs typeface="Arial" charset="0"/>
              </a:rPr>
              <a:t>TU</a:t>
            </a:r>
            <a:r>
              <a:rPr lang="en-GB" sz="1400" dirty="0" smtClean="0">
                <a:latin typeface="Arial" charset="0"/>
                <a:cs typeface="Arial" charset="0"/>
              </a:rPr>
              <a:t> Graz:	Stefan </a:t>
            </a:r>
            <a:r>
              <a:rPr lang="en-GB" sz="1400" dirty="0" err="1" smtClean="0">
                <a:latin typeface="Arial" charset="0"/>
                <a:cs typeface="Arial" charset="0"/>
              </a:rPr>
              <a:t>Hausberger</a:t>
            </a:r>
            <a:r>
              <a:rPr lang="en-GB" sz="1400" dirty="0" smtClean="0">
                <a:latin typeface="Arial" charset="0"/>
                <a:cs typeface="Arial" charset="0"/>
              </a:rPr>
              <a:t/>
            </a:r>
            <a:br>
              <a:rPr lang="en-GB" sz="1400" dirty="0" smtClean="0">
                <a:latin typeface="Arial" charset="0"/>
                <a:cs typeface="Arial" charset="0"/>
              </a:rPr>
            </a:br>
            <a:r>
              <a:rPr lang="en-GB" sz="1400" dirty="0" smtClean="0">
                <a:latin typeface="Arial" charset="0"/>
                <a:cs typeface="Arial" charset="0"/>
              </a:rPr>
              <a:t>	David </a:t>
            </a:r>
            <a:r>
              <a:rPr lang="en-GB" sz="1400" dirty="0" err="1" smtClean="0">
                <a:latin typeface="Arial" charset="0"/>
                <a:cs typeface="Arial" charset="0"/>
              </a:rPr>
              <a:t>Leitner</a:t>
            </a:r>
            <a:r>
              <a:rPr lang="en-GB" sz="1400" dirty="0" smtClean="0">
                <a:latin typeface="Arial" charset="0"/>
                <a:cs typeface="Arial" charset="0"/>
              </a:rPr>
              <a:t/>
            </a:r>
            <a:br>
              <a:rPr lang="en-GB" sz="1400" dirty="0" smtClean="0">
                <a:latin typeface="Arial" charset="0"/>
                <a:cs typeface="Arial" charset="0"/>
              </a:rPr>
            </a:br>
            <a:endParaRPr lang="en-GB" sz="1400" dirty="0" smtClean="0">
              <a:latin typeface="Arial" charset="0"/>
              <a:cs typeface="Arial" charset="0"/>
            </a:endParaRP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r>
              <a:rPr lang="en-GB" sz="1400" dirty="0" err="1" smtClean="0">
                <a:latin typeface="Arial" charset="0"/>
                <a:cs typeface="Arial" charset="0"/>
              </a:rPr>
              <a:t>TNO</a:t>
            </a:r>
            <a:r>
              <a:rPr lang="en-GB" sz="1400" dirty="0" smtClean="0">
                <a:latin typeface="Arial" charset="0"/>
                <a:cs typeface="Arial" charset="0"/>
              </a:rPr>
              <a:t>: 	Norbert Ligterink</a:t>
            </a: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r>
              <a:rPr lang="en-GB" sz="1400" dirty="0">
                <a:latin typeface="Arial" charset="0"/>
                <a:cs typeface="Arial" charset="0"/>
              </a:rPr>
              <a:t>	</a:t>
            </a:r>
            <a:r>
              <a:rPr lang="en-GB" sz="1400" dirty="0" smtClean="0">
                <a:latin typeface="Arial" charset="0"/>
                <a:cs typeface="Arial" charset="0"/>
              </a:rPr>
              <a:t>Rob Cuelenaere</a:t>
            </a: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r>
              <a:rPr lang="en-GB" sz="1400" dirty="0">
                <a:latin typeface="Arial" charset="0"/>
                <a:cs typeface="Arial" charset="0"/>
              </a:rPr>
              <a:t>	</a:t>
            </a:r>
            <a:r>
              <a:rPr lang="en-GB" sz="1400" dirty="0" smtClean="0">
                <a:latin typeface="Arial" charset="0"/>
                <a:cs typeface="Arial" charset="0"/>
              </a:rPr>
              <a:t>Pim van Mensch</a:t>
            </a: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endParaRPr lang="en-GB" sz="1400" dirty="0" smtClean="0">
              <a:latin typeface="Arial" charset="0"/>
              <a:cs typeface="Arial" charset="0"/>
            </a:endParaRPr>
          </a:p>
          <a:p>
            <a:pPr marL="0" indent="0" fontAlgn="auto">
              <a:lnSpc>
                <a:spcPts val="1600"/>
              </a:lnSpc>
              <a:spcAft>
                <a:spcPts val="0"/>
              </a:spcAft>
              <a:buFontTx/>
              <a:buNone/>
            </a:pPr>
            <a:endParaRPr lang="en-GB" sz="1600" i="1" dirty="0" smtClean="0">
              <a:latin typeface="Arial" charset="0"/>
              <a:cs typeface="Arial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283968" y="24967"/>
            <a:ext cx="4760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Working Paper </a:t>
            </a:r>
            <a:r>
              <a:rPr lang="de-DE" sz="2400" dirty="0" err="1" smtClean="0"/>
              <a:t>No</a:t>
            </a:r>
            <a:r>
              <a:rPr lang="de-DE" sz="2400" dirty="0" smtClean="0"/>
              <a:t>. </a:t>
            </a:r>
            <a:r>
              <a:rPr lang="de-DE" sz="2400" b="1" dirty="0" smtClean="0"/>
              <a:t>WLTP-05-13</a:t>
            </a:r>
            <a:endParaRPr lang="de-D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488832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210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road load determination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880865"/>
              </p:ext>
            </p:extLst>
          </p:nvPr>
        </p:nvGraphicFramePr>
        <p:xfrm>
          <a:off x="251519" y="3212976"/>
          <a:ext cx="8784977" cy="13681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R8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wheel alignment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(toe-in)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to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f0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[N]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[0.25] * g *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TM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 angle/180 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absence of toe-in during the test. Difficult to validate.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(Still under investigation.)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024143"/>
              </p:ext>
            </p:extLst>
          </p:nvPr>
        </p:nvGraphicFramePr>
        <p:xfrm>
          <a:off x="251520" y="4797152"/>
          <a:ext cx="8784977" cy="13681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R9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wheel caps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drag due to air flow through the wheels: maximal flow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open/no wheel caps.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Recommendation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10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942821"/>
              </p:ext>
            </p:extLst>
          </p:nvPr>
        </p:nvGraphicFramePr>
        <p:xfrm>
          <a:off x="251519" y="1556792"/>
          <a:ext cx="8784977" cy="145570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02567"/>
                <a:gridCol w="2743506"/>
                <a:gridCol w="3953239"/>
              </a:tblGrid>
              <a:tr h="2365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0365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R7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ambient temperature corrections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rubber viscoelasticity (as included) seems of limited relevance in combination with internal tyre temperature.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 pressure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during test strongly related to ambient conditions and test execution. If tyre pressure is corrected separately, additional temperature corrections may not be relevant.</a:t>
                      </a:r>
                      <a:endParaRPr lang="en-GB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908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488832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210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road load determination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674252"/>
              </p:ext>
            </p:extLst>
          </p:nvPr>
        </p:nvGraphicFramePr>
        <p:xfrm>
          <a:off x="251519" y="3212976"/>
          <a:ext cx="8784977" cy="14793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R11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 density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correction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air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 and water vapour pressure. (Water vapour pressure depends on relative humidity and temperature.) 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Already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included.</a:t>
                      </a:r>
                      <a:endParaRPr lang="en-GB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iscosity (onset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turbulence) still under investigation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05592"/>
              </p:ext>
            </p:extLst>
          </p:nvPr>
        </p:nvGraphicFramePr>
        <p:xfrm>
          <a:off x="251520" y="1628800"/>
          <a:ext cx="8784977" cy="13681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R10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Road surface correction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MDP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(Mean Profile Depth) to correct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f0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with: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  0.00172*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MPD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Literature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study, still under review. [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MPD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~ 1.5?]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11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55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12</a:t>
            </a:fld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31640" y="908720"/>
            <a:ext cx="731523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TNO</a:t>
            </a:r>
            <a:r>
              <a:rPr lang="en-GB" b="1" dirty="0" smtClean="0"/>
              <a:t> road-load validation programme:</a:t>
            </a:r>
          </a:p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one vehicle (from top-five EU sales 2012-2013)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 test circuits (The Netherlands, Belgium, and Spain)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 tests (variation of settings and conditions, 600+ runs, 58 hours of data)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wheel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tyre label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tyre pressure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grill-vanes settings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wheel alignment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ambient conditions (based on minute-by-minute data)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temperature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wind (minute mean and max, and direction)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pressure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relative humidity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typical variations during a test: 2.8% (run-by-run, uncorrected)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typical variations between tests: (on basis of test averages)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 smtClean="0"/>
              <a:t>20 km/h: 13%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 smtClean="0"/>
              <a:t>120 km/h: 3.5 %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725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1124744"/>
            <a:ext cx="7272338" cy="720000"/>
          </a:xfrm>
        </p:spPr>
        <p:txBody>
          <a:bodyPr/>
          <a:lstStyle/>
          <a:p>
            <a:r>
              <a:rPr lang="en-GB" dirty="0" smtClean="0"/>
              <a:t>example:  tyre pressure variations during testing</a:t>
            </a:r>
            <a:br>
              <a:rPr lang="en-GB" dirty="0" smtClean="0"/>
            </a:br>
            <a:r>
              <a:rPr lang="en-GB" sz="2000" dirty="0" smtClean="0"/>
              <a:t>0%-15% higher pressure, similar effect on rolling resistance </a:t>
            </a:r>
            <a:endParaRPr lang="en-GB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8840"/>
            <a:ext cx="6198581" cy="47898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13</a:t>
            </a:fld>
            <a:endParaRPr lang="en-GB" dirty="0"/>
          </a:p>
        </p:txBody>
      </p:sp>
      <p:sp>
        <p:nvSpPr>
          <p:cNvPr id="3" name="Up-Down Arrow 2"/>
          <p:cNvSpPr/>
          <p:nvPr/>
        </p:nvSpPr>
        <p:spPr>
          <a:xfrm>
            <a:off x="3707904" y="3356992"/>
            <a:ext cx="288032" cy="2232248"/>
          </a:xfrm>
          <a:prstGeom prst="up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67193" y="2782669"/>
            <a:ext cx="3069103" cy="58477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12% span in the measurements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 ~</a:t>
            </a:r>
            <a:r>
              <a:rPr lang="en-GB" sz="1600" dirty="0" smtClean="0"/>
              <a:t>15% in rolling resistance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66977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</a:t>
            </a:r>
            <a:r>
              <a:rPr lang="en-GB" dirty="0" smtClean="0"/>
              <a:t>imeline &amp; 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Deliverables:</a:t>
            </a:r>
          </a:p>
          <a:p>
            <a:pPr lvl="2"/>
            <a:r>
              <a:rPr lang="en-GB" dirty="0" smtClean="0"/>
              <a:t>description of the methods</a:t>
            </a:r>
          </a:p>
          <a:p>
            <a:pPr lvl="2"/>
            <a:r>
              <a:rPr lang="en-GB" dirty="0" smtClean="0"/>
              <a:t>validation of the methods</a:t>
            </a:r>
          </a:p>
          <a:p>
            <a:pPr lvl="2"/>
            <a:r>
              <a:rPr lang="en-GB" dirty="0" smtClean="0"/>
              <a:t>draft regulatory texts</a:t>
            </a:r>
          </a:p>
          <a:p>
            <a:pPr lvl="2"/>
            <a:endParaRPr lang="en-GB" dirty="0"/>
          </a:p>
          <a:p>
            <a:r>
              <a:rPr lang="en-GB" dirty="0"/>
              <a:t>M</a:t>
            </a:r>
            <a:r>
              <a:rPr lang="en-GB" dirty="0" smtClean="0"/>
              <a:t>ilestones:</a:t>
            </a:r>
          </a:p>
          <a:p>
            <a:pPr lvl="2"/>
            <a:r>
              <a:rPr lang="en-GB" dirty="0" smtClean="0"/>
              <a:t>draft report on methods end January 2014</a:t>
            </a:r>
          </a:p>
          <a:p>
            <a:pPr lvl="2"/>
            <a:r>
              <a:rPr lang="en-GB" dirty="0" smtClean="0"/>
              <a:t>complete draft report in March</a:t>
            </a:r>
          </a:p>
          <a:p>
            <a:pPr lvl="2"/>
            <a:r>
              <a:rPr lang="en-GB" dirty="0" smtClean="0"/>
              <a:t> final report in June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59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Correction algorithms </a:t>
            </a:r>
            <a:br>
              <a:rPr lang="en-GB" dirty="0" smtClean="0"/>
            </a:br>
            <a:r>
              <a:rPr lang="en-GB" sz="2000" b="0" i="1" dirty="0" smtClean="0"/>
              <a:t>for variations in the </a:t>
            </a:r>
            <a:r>
              <a:rPr lang="en-GB" sz="2000" b="0" i="1" dirty="0" err="1" smtClean="0"/>
              <a:t>WLTP</a:t>
            </a:r>
            <a:r>
              <a:rPr lang="en-GB" sz="2000" b="0" i="1" dirty="0" smtClean="0"/>
              <a:t> testing</a:t>
            </a:r>
            <a:endParaRPr lang="en-GB" sz="2000" b="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Chassis dynamometer test (TUG)</a:t>
            </a:r>
          </a:p>
          <a:p>
            <a:pPr lvl="2"/>
            <a:r>
              <a:rPr lang="en-GB" dirty="0" smtClean="0"/>
              <a:t>vehicle state (temperature, battery, fuel, etc.)</a:t>
            </a:r>
          </a:p>
          <a:p>
            <a:pPr lvl="2"/>
            <a:r>
              <a:rPr lang="en-GB" dirty="0" smtClean="0"/>
              <a:t>test execution (velocity deviation, gear shifts, etc.)</a:t>
            </a:r>
          </a:p>
          <a:p>
            <a:pPr lvl="2"/>
            <a:r>
              <a:rPr lang="en-GB" dirty="0" smtClean="0"/>
              <a:t>measurement equipment (accuracy, coast-down values, etc.)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Road load (coast-down) test (</a:t>
            </a:r>
            <a:r>
              <a:rPr lang="en-GB" dirty="0" err="1" smtClean="0"/>
              <a:t>TNO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ambient conditions (wind, temperature, etc.)</a:t>
            </a:r>
          </a:p>
          <a:p>
            <a:pPr lvl="2"/>
            <a:r>
              <a:rPr lang="en-GB" dirty="0" smtClean="0"/>
              <a:t>vehicle state (mass, wheels, tyres, alignment, etc.)</a:t>
            </a:r>
          </a:p>
          <a:p>
            <a:pPr lvl="2"/>
            <a:r>
              <a:rPr lang="en-GB" dirty="0" smtClean="0"/>
              <a:t>test execution (tyre pressure, etc.)</a:t>
            </a:r>
          </a:p>
          <a:p>
            <a:pPr lvl="2"/>
            <a:r>
              <a:rPr lang="en-GB" dirty="0" smtClean="0"/>
              <a:t>circuit (gradient, road surface, altitude, etc.)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605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475656" y="836712"/>
            <a:ext cx="7344816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110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chassis dynamometer procedures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150987"/>
              </p:ext>
            </p:extLst>
          </p:nvPr>
        </p:nvGraphicFramePr>
        <p:xfrm>
          <a:off x="251520" y="1628800"/>
          <a:ext cx="8784977" cy="208823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317747"/>
                <a:gridCol w="3569196"/>
                <a:gridCol w="3312369"/>
              </a:tblGrid>
              <a:tr h="342927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453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err="1" smtClean="0">
                          <a:effectLst/>
                        </a:rPr>
                        <a:t>C1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23490" marR="234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Deviation against target speed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23490" marR="234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Resulting deviation in positive cycle work at the chassis </a:t>
                      </a:r>
                      <a:r>
                        <a:rPr lang="en-GB" sz="1600" dirty="0" err="1" smtClean="0">
                          <a:effectLst/>
                        </a:rPr>
                        <a:t>dyno</a:t>
                      </a:r>
                      <a:r>
                        <a:rPr lang="en-GB" sz="1600" dirty="0" smtClean="0">
                          <a:effectLst/>
                        </a:rPr>
                        <a:t> can be corrected with marginal change based on </a:t>
                      </a:r>
                      <a:r>
                        <a:rPr lang="en-GB" sz="1600" dirty="0" err="1" smtClean="0">
                          <a:effectLst/>
                        </a:rPr>
                        <a:t>Willans</a:t>
                      </a:r>
                      <a:r>
                        <a:rPr lang="en-GB" sz="1600" dirty="0" smtClean="0">
                          <a:effectLst/>
                        </a:rPr>
                        <a:t> line: </a:t>
                      </a:r>
                      <a:r>
                        <a:rPr lang="en-GB" sz="1600" dirty="0" err="1" smtClean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600" dirty="0" err="1" smtClean="0">
                          <a:effectLst/>
                        </a:rPr>
                        <a:t>kWh</a:t>
                      </a:r>
                      <a:r>
                        <a:rPr lang="en-GB" sz="1600" baseline="-25000" dirty="0" err="1" smtClean="0">
                          <a:effectLst/>
                        </a:rPr>
                        <a:t>fuel</a:t>
                      </a:r>
                      <a:r>
                        <a:rPr lang="en-GB" sz="1600" dirty="0" smtClean="0">
                          <a:effectLst/>
                        </a:rPr>
                        <a:t>/</a:t>
                      </a:r>
                      <a:r>
                        <a:rPr lang="en-GB" sz="1600" dirty="0" err="1" smtClean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600" dirty="0" err="1" smtClean="0">
                          <a:effectLst/>
                        </a:rPr>
                        <a:t>kWh</a:t>
                      </a:r>
                      <a:r>
                        <a:rPr lang="en-GB" sz="1600" baseline="-25000" dirty="0" err="1" smtClean="0">
                          <a:effectLst/>
                        </a:rPr>
                        <a:t>work</a:t>
                      </a:r>
                      <a:r>
                        <a:rPr lang="en-GB" sz="1600" dirty="0" smtClean="0">
                          <a:effectLst/>
                        </a:rPr>
                        <a:t>. </a:t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Deviations in braking could be corrected via the cycle distance.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23490" marR="2349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At the moment approach and formulas are tested at TUG with measurements on 2 cars.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23490" marR="2349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748851"/>
              </p:ext>
            </p:extLst>
          </p:nvPr>
        </p:nvGraphicFramePr>
        <p:xfrm>
          <a:off x="251520" y="3933056"/>
          <a:ext cx="8784977" cy="208823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317747"/>
                <a:gridCol w="3569196"/>
                <a:gridCol w="3312369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5618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C2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 of reference fuel (Heating value, density, H/C ratio)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specific heating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value [kWh/kg] and C-fraction of the test fuel the CO2 emissions could be corrected to be in line with a defined target fuel property (ratio of CO</a:t>
                      </a:r>
                      <a:r>
                        <a:rPr lang="en-GB" sz="160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/kWh)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Tolerances for mass%-C and heating values as well as for their test methods to be checked.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3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40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403648" y="836712"/>
            <a:ext cx="7416824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110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chassis dynamometer procedures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371315"/>
              </p:ext>
            </p:extLst>
          </p:nvPr>
        </p:nvGraphicFramePr>
        <p:xfrm>
          <a:off x="251520" y="1628800"/>
          <a:ext cx="8784977" cy="144016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365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0365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C3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Inlet air temperature and humidity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Correct for combustion efficiency variations with ambient air conditions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simulation of combustion process shows minor effects. Test on chassis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dyno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foreseen for 01/2014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379598"/>
              </p:ext>
            </p:extLst>
          </p:nvPr>
        </p:nvGraphicFramePr>
        <p:xfrm>
          <a:off x="251519" y="3212976"/>
          <a:ext cx="8784977" cy="14793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C4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Temperatures from preconditioning and soak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Correct for oil and water temperatures at the start of the test by generic function for work to overcome friction losses (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D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D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Generic friction loss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elaborated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engine tests. Application on first measured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vehicle showed good correction effect, Further validation on-going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204540"/>
              </p:ext>
            </p:extLst>
          </p:nvPr>
        </p:nvGraphicFramePr>
        <p:xfrm>
          <a:off x="251519" y="4869160"/>
          <a:ext cx="8784977" cy="13681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C5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Battery state of charge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charging, or discharging, of the battery is to be added to the total work.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Already implemented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GTR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draft.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Validation with measurement on 2 cars on-going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71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488832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110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chassis dynamometer procedures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093597"/>
              </p:ext>
            </p:extLst>
          </p:nvPr>
        </p:nvGraphicFramePr>
        <p:xfrm>
          <a:off x="251520" y="1628800"/>
          <a:ext cx="8784977" cy="196703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880320"/>
                <a:gridCol w="3744417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C6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Inaccuracy of road load simulation of the chassis dynamometer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Calculate deviation against target braking force. Measured CO2 value could be corrected with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Willans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function similar to method for No.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 check possible order of magnitude and actual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GTR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framework for road load determination on the chassis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dyno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elaborate method for calculating deviation (e.g. difference against “target coast down” with defined pre-conditioning on chassis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dyno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215397"/>
              </p:ext>
            </p:extLst>
          </p:nvPr>
        </p:nvGraphicFramePr>
        <p:xfrm>
          <a:off x="251520" y="3789040"/>
          <a:ext cx="8784977" cy="108012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880320"/>
                <a:gridCol w="3744417"/>
              </a:tblGrid>
              <a:tr h="205383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7473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C7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CVS-Dilution Factor DF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Measured or generic Lambda value could be used instead of “Lambda=1” to derive DF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Error from Lambda-assumption is rather small.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464895"/>
              </p:ext>
            </p:extLst>
          </p:nvPr>
        </p:nvGraphicFramePr>
        <p:xfrm>
          <a:off x="251519" y="5013176"/>
          <a:ext cx="8784977" cy="1152128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952328"/>
                <a:gridCol w="3672409"/>
              </a:tblGrid>
              <a:tr h="219075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305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C8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Measurement equipment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if the state of art accuracy is better than the allowed tolerance.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5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42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200800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110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chassis dynamometer procedures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554892"/>
              </p:ext>
            </p:extLst>
          </p:nvPr>
        </p:nvGraphicFramePr>
        <p:xfrm>
          <a:off x="282963" y="1628800"/>
          <a:ext cx="8712968" cy="14793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600555"/>
                <a:gridCol w="1540768"/>
                <a:gridCol w="3027387"/>
                <a:gridCol w="3544258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C9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Electrified vehicles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 part to consider are how the battery charging/discharging losses should be considered in the energy balance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128128"/>
              </p:ext>
            </p:extLst>
          </p:nvPr>
        </p:nvGraphicFramePr>
        <p:xfrm>
          <a:off x="251519" y="3533824"/>
          <a:ext cx="8784977" cy="14793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952328"/>
                <a:gridCol w="367240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C10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Gear shifts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Deviations from the set shift locations influence engine efficiency. Corrections could be possible due to engine speed dependent efficiency ratios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Simulation work with model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PHEM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max. off-set in gear shift time. Results may be used to elaborate generic correction function.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6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6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45" y="2204864"/>
            <a:ext cx="825576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61847" y="908720"/>
            <a:ext cx="7530633" cy="1152128"/>
          </a:xfrm>
        </p:spPr>
        <p:txBody>
          <a:bodyPr>
            <a:noAutofit/>
          </a:bodyPr>
          <a:lstStyle/>
          <a:p>
            <a:r>
              <a:rPr lang="en-GB" dirty="0" smtClean="0"/>
              <a:t>Example for result vehicle 1: Comparison of fuel consumption before and after </a:t>
            </a:r>
            <a:r>
              <a:rPr lang="en-GB" dirty="0" err="1" smtClean="0"/>
              <a:t>SOC</a:t>
            </a:r>
            <a:r>
              <a:rPr lang="en-GB" dirty="0" smtClean="0"/>
              <a:t>-correction </a:t>
            </a:r>
            <a:br>
              <a:rPr lang="en-GB" dirty="0" smtClean="0"/>
            </a:br>
            <a:r>
              <a:rPr lang="en-GB" sz="1800" dirty="0" smtClean="0"/>
              <a:t>(T-correction not applied here)</a:t>
            </a:r>
            <a:endParaRPr lang="en-GB" sz="1800" b="0" dirty="0"/>
          </a:p>
        </p:txBody>
      </p:sp>
      <p:sp>
        <p:nvSpPr>
          <p:cNvPr id="3" name="Ellipse 2"/>
          <p:cNvSpPr/>
          <p:nvPr/>
        </p:nvSpPr>
        <p:spPr>
          <a:xfrm>
            <a:off x="3779912" y="5805264"/>
            <a:ext cx="841315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Ellipse 4"/>
          <p:cNvSpPr/>
          <p:nvPr/>
        </p:nvSpPr>
        <p:spPr>
          <a:xfrm>
            <a:off x="7380312" y="5805264"/>
            <a:ext cx="841315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Gerade Verbindung 5"/>
          <p:cNvCxnSpPr/>
          <p:nvPr/>
        </p:nvCxnSpPr>
        <p:spPr>
          <a:xfrm>
            <a:off x="4067944" y="2432763"/>
            <a:ext cx="36837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7741594" y="2420888"/>
            <a:ext cx="0" cy="708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7</a:t>
            </a:fld>
            <a:endParaRPr lang="en-GB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Gerade Verbindung mit Pfeil 7"/>
          <p:cNvCxnSpPr/>
          <p:nvPr/>
        </p:nvCxnSpPr>
        <p:spPr>
          <a:xfrm>
            <a:off x="4067944" y="242088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6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488832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210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road load determination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76477"/>
              </p:ext>
            </p:extLst>
          </p:nvPr>
        </p:nvGraphicFramePr>
        <p:xfrm>
          <a:off x="251520" y="1628800"/>
          <a:ext cx="8784977" cy="144016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02567"/>
                <a:gridCol w="2743506"/>
                <a:gridCol w="3953239"/>
              </a:tblGrid>
              <a:tr h="2365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0365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rotational inertia correction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Weigh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wheels and tyres and use [60%-70%] of the weight as rotational inertia.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rest of the driveline (after transmission) has a limited contribution, effect may vary somewhat with rim sizes and wheel type (secondary effect).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89325"/>
              </p:ext>
            </p:extLst>
          </p:nvPr>
        </p:nvGraphicFramePr>
        <p:xfrm>
          <a:off x="251519" y="3212976"/>
          <a:ext cx="8784977" cy="146411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R2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 correction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rolling resistance is corrected for difference between pressures by: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f0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f0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 (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16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alpha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Conservative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estimates:</a:t>
                      </a:r>
                    </a:p>
                    <a:p>
                      <a:pPr marL="457200" lvl="1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alpha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~ [1.0 - 1.5] (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&gt;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457200" lvl="1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alpha ~ [0.7 - 1.2] (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&lt;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lv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apply per tyre, average the result.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690675"/>
              </p:ext>
            </p:extLst>
          </p:nvPr>
        </p:nvGraphicFramePr>
        <p:xfrm>
          <a:off x="251520" y="4941168"/>
          <a:ext cx="8784977" cy="14793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R3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 tyre pressure during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test (multiple values possible)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 or monitor tyre pressure during test (e.g. [every hour] and [shortly]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before and after the test).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pressure varies +/- 12% during the test: in the high velocity tests tyres may heat up substantially. (Impossible to predict in all detail, therefore measurement is recommended.)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8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84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488832" cy="719138"/>
          </a:xfrm>
        </p:spPr>
        <p:txBody>
          <a:bodyPr/>
          <a:lstStyle/>
          <a:p>
            <a:pPr marL="1163638" indent="-1163638" eaLnBrk="1" hangingPunct="1">
              <a:tabLst>
                <a:tab pos="1163638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WP 210	</a:t>
            </a:r>
            <a:r>
              <a:rPr lang="en-GB" sz="2000" dirty="0" smtClean="0">
                <a:latin typeface="Arial" charset="0"/>
                <a:cs typeface="Arial" charset="0"/>
              </a:rPr>
              <a:t>Correction parameters and algorithms for road load determination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882139"/>
              </p:ext>
            </p:extLst>
          </p:nvPr>
        </p:nvGraphicFramePr>
        <p:xfrm>
          <a:off x="251520" y="1628800"/>
          <a:ext cx="8784977" cy="144016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02567"/>
                <a:gridCol w="2743506"/>
                <a:gridCol w="3953239"/>
              </a:tblGrid>
              <a:tr h="2365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0365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R4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label correction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f0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</a:t>
                      </a:r>
                      <a:r>
                        <a:rPr lang="en-GB" sz="160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</a:p>
                    <a:p>
                      <a:pPr marL="457200" lvl="1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f0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*(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 the actual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tyre labels (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back to the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setpoint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value, if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&lt; </a:t>
                      </a:r>
                      <a:r>
                        <a:rPr lang="en-GB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r>
                        <a:rPr lang="en-GB" sz="160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562645"/>
              </p:ext>
            </p:extLst>
          </p:nvPr>
        </p:nvGraphicFramePr>
        <p:xfrm>
          <a:off x="251519" y="3140968"/>
          <a:ext cx="8784977" cy="155136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72815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7854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R5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variation in results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due to 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 gustiness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Restrict time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between tests, use sequential tests only. Ensure for the correct averaging of wind velocities.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 vary substantially from minute to minute. Difficult to avoid, limit the effect. Apart from low vehicle velocities, wind always has a negative effect (higher road loads).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566956"/>
              </p:ext>
            </p:extLst>
          </p:nvPr>
        </p:nvGraphicFramePr>
        <p:xfrm>
          <a:off x="251520" y="4797152"/>
          <a:ext cx="8784977" cy="1368152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585665"/>
                <a:gridCol w="1574575"/>
                <a:gridCol w="2671498"/>
                <a:gridCol w="3953239"/>
              </a:tblGrid>
              <a:tr h="26015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No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Method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Comments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8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R6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worst-case grill-vanes settings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open grill-vanes as worst case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Grill-vanes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settings can result in a substantial change in air-drag. Effect is product of pressure drop and volumetric flow: large grill air flow preferable.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January 06,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t>9</a:t>
            </a:fld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0" y="0"/>
            <a:ext cx="1022880" cy="6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0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 TNO tekstdia -">
  <a:themeElements>
    <a:clrScheme name="TNO">
      <a:dk1>
        <a:sysClr val="windowText" lastClr="000000"/>
      </a:dk1>
      <a:lt1>
        <a:sysClr val="window" lastClr="FFFFFF"/>
      </a:lt1>
      <a:dk2>
        <a:srgbClr val="649EC9"/>
      </a:dk2>
      <a:lt2>
        <a:srgbClr val="9C9C9E"/>
      </a:lt2>
      <a:accent1>
        <a:srgbClr val="ED8000"/>
      </a:accent1>
      <a:accent2>
        <a:srgbClr val="CB1325"/>
      </a:accent2>
      <a:accent3>
        <a:srgbClr val="FFCB00"/>
      </a:accent3>
      <a:accent4>
        <a:srgbClr val="649EC9"/>
      </a:accent4>
      <a:accent5>
        <a:srgbClr val="D6277A"/>
      </a:accent5>
      <a:accent6>
        <a:srgbClr val="93A800"/>
      </a:accent6>
      <a:hlink>
        <a:srgbClr val="9C9C9E"/>
      </a:hlink>
      <a:folHlink>
        <a:srgbClr val="5D5C60"/>
      </a:folHlink>
    </a:clrScheme>
    <a:fontScheme name="TN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tno-sjabloon</Template>
  <TotalTime>0</TotalTime>
  <Words>1318</Words>
  <Application>Microsoft Office PowerPoint</Application>
  <PresentationFormat>Bildschirmpräsentation (4:3)</PresentationFormat>
  <Paragraphs>267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Basis TNO tekstdia -</vt:lpstr>
      <vt:lpstr>WLTP correction algorithms progress report from TUG (chassis) and TNO (road load) preliminary results</vt:lpstr>
      <vt:lpstr>Correction algorithms  for variations in the WLTP testing</vt:lpstr>
      <vt:lpstr>WP 110 Correction parameters and algorithms for chassis dynamometer procedures</vt:lpstr>
      <vt:lpstr>WP 110 Correction parameters and algorithms for chassis dynamometer procedures</vt:lpstr>
      <vt:lpstr>WP 110 Correction parameters and algorithms for chassis dynamometer procedures</vt:lpstr>
      <vt:lpstr>WP 110 Correction parameters and algorithms for chassis dynamometer procedures</vt:lpstr>
      <vt:lpstr>Example for result vehicle 1: Comparison of fuel consumption before and after SOC-correction  (T-correction not applied here)</vt:lpstr>
      <vt:lpstr>WP 210 Correction parameters and algorithms for road load determination</vt:lpstr>
      <vt:lpstr>WP 210 Correction parameters and algorithms for road load determination</vt:lpstr>
      <vt:lpstr>WP 210 Correction parameters and algorithms for road load determination</vt:lpstr>
      <vt:lpstr>WP 210 Correction parameters and algorithms for road load determination</vt:lpstr>
      <vt:lpstr>PowerPoint-Präsentation</vt:lpstr>
      <vt:lpstr>example:  tyre pressure variations during testing 0%-15% higher pressure, similar effect on rolling resistance </vt:lpstr>
      <vt:lpstr>timeline &amp; deliverables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WLTP-05-13e</dc:title>
  <dc:creator/>
  <cp:lastModifiedBy/>
  <cp:revision>5</cp:revision>
  <dcterms:created xsi:type="dcterms:W3CDTF">2010-12-16T09:20:55Z</dcterms:created>
  <dcterms:modified xsi:type="dcterms:W3CDTF">2014-01-14T14:54:05Z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03-Jan-14 11:48:57</vt:lpwstr>
  </property>
  <property fmtid="{D5CDD505-2E9C-101B-9397-08002B2CF9AE}" pid="3" name="Title">
    <vt:lpwstr/>
  </property>
  <property fmtid="{D5CDD505-2E9C-101B-9397-08002B2CF9AE}" pid="4" name="SubTitle">
    <vt:lpwstr/>
  </property>
  <property fmtid="{D5CDD505-2E9C-101B-9397-08002B2CF9AE}" pid="5" name="Author">
    <vt:lpwstr/>
  </property>
  <property fmtid="{D5CDD505-2E9C-101B-9397-08002B2CF9AE}" pid="6" name="ShowPages">
    <vt:lpwstr>True</vt:lpwstr>
  </property>
  <property fmtid="{D5CDD505-2E9C-101B-9397-08002B2CF9AE}" pid="7" name="ShowDate">
    <vt:lpwstr>True</vt:lpwstr>
  </property>
  <property fmtid="{D5CDD505-2E9C-101B-9397-08002B2CF9AE}" pid="8" name="SelectedPhoto">
    <vt:lpwstr>TNO_THEMA'sBasic.jpg</vt:lpwstr>
  </property>
  <property fmtid="{D5CDD505-2E9C-101B-9397-08002B2CF9AE}" pid="9" name="DateText">
    <vt:lpwstr>January 06, 2014</vt:lpwstr>
  </property>
  <property fmtid="{D5CDD505-2E9C-101B-9397-08002B2CF9AE}" pid="10" name="Color">
    <vt:lpwstr>True</vt:lpwstr>
  </property>
  <property fmtid="{D5CDD505-2E9C-101B-9397-08002B2CF9AE}" pid="11" name="Grammar">
    <vt:lpwstr>0</vt:lpwstr>
  </property>
  <property fmtid="{D5CDD505-2E9C-101B-9397-08002B2CF9AE}" pid="12" name="FavoriteLink1Image">
    <vt:lpwstr>Nederland.jpg</vt:lpwstr>
  </property>
  <property fmtid="{D5CDD505-2E9C-101B-9397-08002B2CF9AE}" pid="13" name="FavoriteLink2Image">
    <vt:lpwstr>techniek.jpg</vt:lpwstr>
  </property>
  <property fmtid="{D5CDD505-2E9C-101B-9397-08002B2CF9AE}" pid="14" name="FavoriteLink1Index">
    <vt:lpwstr>1</vt:lpwstr>
  </property>
  <property fmtid="{D5CDD505-2E9C-101B-9397-08002B2CF9AE}" pid="15" name="FavoriteLink2Index">
    <vt:lpwstr>1</vt:lpwstr>
  </property>
  <property fmtid="{D5CDD505-2E9C-101B-9397-08002B2CF9AE}" pid="16" name="CreationDate">
    <vt:lpwstr>20-5-2011 9:19:22</vt:lpwstr>
  </property>
  <property fmtid="{D5CDD505-2E9C-101B-9397-08002B2CF9AE}" pid="17" name="CreationBy">
    <vt:lpwstr>drieverjpm</vt:lpwstr>
  </property>
</Properties>
</file>