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4" r:id="rId2"/>
    <p:sldId id="275" r:id="rId3"/>
    <p:sldId id="276" r:id="rId4"/>
    <p:sldId id="277" r:id="rId5"/>
    <p:sldId id="278" r:id="rId6"/>
    <p:sldId id="279" r:id="rId7"/>
    <p:sldId id="270" r:id="rId8"/>
    <p:sldId id="271" r:id="rId9"/>
    <p:sldId id="265" r:id="rId10"/>
    <p:sldId id="280" r:id="rId1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44" autoAdjust="0"/>
    <p:restoredTop sz="94660"/>
  </p:normalViewPr>
  <p:slideViewPr>
    <p:cSldViewPr>
      <p:cViewPr>
        <p:scale>
          <a:sx n="70" d="100"/>
          <a:sy n="70" d="100"/>
        </p:scale>
        <p:origin x="-294" y="-372"/>
      </p:cViewPr>
      <p:guideLst>
        <p:guide orient="horz" pos="482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D8D3B8-B4B4-4351-B7A0-D601FAD9A76A}" type="datetimeFigureOut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dirty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9006D1-B658-458D-A651-92FE62FFA49D}" type="slidenum">
              <a:rPr lang="ja-JP" altLang="en-US"/>
              <a:pPr/>
              <a:t>‹N°›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5139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2191B3-8E8C-44DA-80C6-153FE3C9E282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㈱日本緊急通報サービス </a:t>
            </a:r>
            <a:r>
              <a:rPr lang="en-US" altLang="ja-JP"/>
              <a:t>CONFIDENTIAL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E3F21-6150-4561-ADE8-430F2ECA80C7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DB465E-45C6-4B5D-A631-AC25C44EA84D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㈱日本緊急通報サービス </a:t>
            </a:r>
            <a:r>
              <a:rPr lang="en-US" altLang="ja-JP"/>
              <a:t>CONFIDENTIAL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BE84A-5BF4-4F63-A526-630CE993659A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4244D6-403F-44D0-89C8-3ECD58D24D4D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㈱日本緊急通報サービス </a:t>
            </a:r>
            <a:r>
              <a:rPr lang="en-US" altLang="ja-JP"/>
              <a:t>CONFIDENTIAL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2F8E5-8057-4D84-875B-F04784DE4008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/>
          <a:lstStyle>
            <a:lvl1pPr>
              <a:defRPr sz="1800">
                <a:latin typeface="MS UI Gothic" panose="020B0600070205080204" pitchFamily="50" charset="-128"/>
                <a:ea typeface="MS UI Gothic" panose="020B0600070205080204" pitchFamily="50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64705"/>
            <a:ext cx="8229600" cy="5361459"/>
          </a:xfrm>
        </p:spPr>
        <p:txBody>
          <a:bodyPr/>
          <a:lstStyle>
            <a:lvl1pPr>
              <a:defRPr sz="1800">
                <a:latin typeface="MS UI Gothic" panose="020B0600070205080204" pitchFamily="50" charset="-128"/>
                <a:ea typeface="MS UI Gothic" panose="020B0600070205080204" pitchFamily="50" charset="-128"/>
              </a:defRPr>
            </a:lvl1pPr>
            <a:lvl2pPr>
              <a:defRPr sz="1600">
                <a:latin typeface="MS UI Gothic" panose="020B0600070205080204" pitchFamily="50" charset="-128"/>
                <a:ea typeface="MS UI Gothic" panose="020B0600070205080204" pitchFamily="50" charset="-128"/>
              </a:defRPr>
            </a:lvl2pPr>
            <a:lvl3pPr>
              <a:defRPr sz="1400">
                <a:latin typeface="MS UI Gothic" panose="020B0600070205080204" pitchFamily="50" charset="-128"/>
                <a:ea typeface="MS UI Gothic" panose="020B0600070205080204" pitchFamily="50" charset="-128"/>
              </a:defRPr>
            </a:lvl3pPr>
            <a:lvl4pPr>
              <a:defRPr sz="1200">
                <a:latin typeface="MS UI Gothic" panose="020B0600070205080204" pitchFamily="50" charset="-128"/>
                <a:ea typeface="MS UI Gothic" panose="020B0600070205080204" pitchFamily="50" charset="-128"/>
              </a:defRPr>
            </a:lvl4pPr>
            <a:lvl5pPr>
              <a:defRPr sz="1200">
                <a:latin typeface="MS UI Gothic" panose="020B0600070205080204" pitchFamily="50" charset="-128"/>
                <a:ea typeface="MS UI Gothic" panose="020B0600070205080204" pitchFamily="50" charset="-128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日付プレースホルダー 9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1028700" cy="365125"/>
          </a:xfrm>
        </p:spPr>
        <p:txBody>
          <a:bodyPr/>
          <a:lstStyle>
            <a:lvl1pPr>
              <a:defRPr/>
            </a:lvl1pPr>
          </a:lstStyle>
          <a:p>
            <a:fld id="{F92B8B0A-159C-46C4-B5A1-ABFAC3F2C098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5" name="フッター プレースホルダー 10"/>
          <p:cNvSpPr>
            <a:spLocks noGrp="1"/>
          </p:cNvSpPr>
          <p:nvPr>
            <p:ph type="ftr" sz="quarter" idx="11"/>
          </p:nvPr>
        </p:nvSpPr>
        <p:spPr>
          <a:xfrm>
            <a:off x="1619250" y="6356352"/>
            <a:ext cx="655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</a:t>
            </a:r>
            <a:r>
              <a:rPr lang="ja-JP" altLang="ja-JP"/>
              <a:t>㈱</a:t>
            </a:r>
            <a:r>
              <a:rPr lang="ja-JP" altLang="en-US"/>
              <a:t>日本緊急通報サービス</a:t>
            </a:r>
            <a:r>
              <a:rPr lang="ja-JP" altLang="ja-JP"/>
              <a:t> </a:t>
            </a:r>
            <a:r>
              <a:rPr lang="en-US" altLang="ja-JP" i="1"/>
              <a:t>CONFIDENTIAL</a:t>
            </a:r>
            <a:r>
              <a:rPr lang="ja-JP" altLang="en-US" i="1"/>
              <a:t> </a:t>
            </a:r>
            <a:endParaRPr lang="ja-JP" altLang="ja-JP"/>
          </a:p>
        </p:txBody>
      </p:sp>
      <p:sp>
        <p:nvSpPr>
          <p:cNvPr id="6" name="スライド番号プレースホルダー 11"/>
          <p:cNvSpPr>
            <a:spLocks noGrp="1"/>
          </p:cNvSpPr>
          <p:nvPr>
            <p:ph type="sldNum" sz="quarter" idx="12"/>
          </p:nvPr>
        </p:nvSpPr>
        <p:spPr>
          <a:xfrm>
            <a:off x="8243889" y="6356352"/>
            <a:ext cx="442912" cy="365125"/>
          </a:xfrm>
        </p:spPr>
        <p:txBody>
          <a:bodyPr/>
          <a:lstStyle>
            <a:lvl1pPr>
              <a:defRPr/>
            </a:lvl1pPr>
          </a:lstStyle>
          <a:p>
            <a:fld id="{B65DCC16-911C-4F99-861B-822EBBFCE022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8FE797-FF53-4521-89EB-8BD137F11C12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㈱日本緊急通報サービス </a:t>
            </a:r>
            <a:r>
              <a:rPr lang="en-US" altLang="ja-JP"/>
              <a:t>CONFIDENTIAL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C74E7-1A3D-44AB-9BA5-C036CDEAA476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D35B74-D38D-4083-9FE5-4891E752797D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㈱日本緊急通報サービス </a:t>
            </a:r>
            <a:r>
              <a:rPr lang="en-US" altLang="ja-JP"/>
              <a:t>CONFIDENTIAL 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27FBB-9339-4EBF-B938-A31C59B94963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0B6085-972B-452D-9AEA-04796257E7B0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㈱日本緊急通報サービス </a:t>
            </a:r>
            <a:r>
              <a:rPr lang="en-US" altLang="ja-JP"/>
              <a:t>CONFIDENTIAL 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21ABC-1B4D-4F36-A8F6-DEE394450A66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41789E-4055-44E0-8C63-BC0EB0AC8061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㈱日本緊急通報サービス </a:t>
            </a:r>
            <a:r>
              <a:rPr lang="en-US" altLang="ja-JP"/>
              <a:t>CONFIDENTIAL 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5FD3-1228-4BB6-BF98-5DE88DEBFC89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062F21-3823-4F37-9213-29160EA5A48E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㈱日本緊急通報サービス </a:t>
            </a:r>
            <a:r>
              <a:rPr lang="en-US" altLang="ja-JP"/>
              <a:t>CONFIDENTIAL 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BA4B1-2B30-475C-B44C-684F767DB171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63E730-C410-45BD-97A5-1E5E9A30DC25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㈱日本緊急通報サービス </a:t>
            </a:r>
            <a:r>
              <a:rPr lang="en-US" altLang="ja-JP"/>
              <a:t>CONFIDENTIAL 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4A280-FB9C-4975-8CA5-512D8D256920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1EA459-FE2E-43EC-9635-3F30659A5CC0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㈱日本緊急通報サービス </a:t>
            </a:r>
            <a:r>
              <a:rPr lang="en-US" altLang="ja-JP"/>
              <a:t>CONFIDENTIAL 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52D65-066A-4660-9B2A-07DE9B6C07A0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4707261A-BE87-4DDC-8601-5C4869017CCC}" type="datetime1">
              <a:rPr lang="ja-JP" altLang="en-US"/>
              <a:pPr/>
              <a:t>2014/2/20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r>
              <a:rPr lang="en-US" altLang="ja-JP"/>
              <a:t>-</a:t>
            </a:r>
            <a:r>
              <a:rPr lang="ja-JP" altLang="en-US"/>
              <a:t>　禁無断転載　</a:t>
            </a:r>
            <a:r>
              <a:rPr lang="en-US" altLang="ja-JP"/>
              <a:t>-</a:t>
            </a:r>
            <a:r>
              <a:rPr lang="ja-JP" altLang="en-US"/>
              <a:t>　㈱日本緊急通報サービス </a:t>
            </a:r>
            <a:r>
              <a:rPr lang="en-US" altLang="ja-JP"/>
              <a:t>CONFIDENTIAL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AC7F93F-A50E-4DE1-893F-B7D670610448}" type="slidenum">
              <a:rPr lang="ja-JP" altLang="en-US"/>
              <a:pPr/>
              <a:t>‹N°›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タイトル 1"/>
          <p:cNvSpPr>
            <a:spLocks noGrp="1"/>
          </p:cNvSpPr>
          <p:nvPr>
            <p:ph type="title"/>
          </p:nvPr>
        </p:nvSpPr>
        <p:spPr>
          <a:xfrm>
            <a:off x="446088" y="2060577"/>
            <a:ext cx="8229600" cy="561975"/>
          </a:xfrm>
        </p:spPr>
        <p:txBody>
          <a:bodyPr/>
          <a:lstStyle/>
          <a:p>
            <a:r>
              <a:rPr lang="en-US" altLang="ja-JP" sz="2400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HELPNET System Specifications</a:t>
            </a:r>
            <a:endParaRPr lang="ja-JP" altLang="en-US" sz="2400" b="1" dirty="0" smtClean="0">
              <a:latin typeface="Arial" pitchFamily="34" charset="0"/>
            </a:endParaRPr>
          </a:p>
        </p:txBody>
      </p:sp>
      <p:sp>
        <p:nvSpPr>
          <p:cNvPr id="14338" name="スライド番号プレースホルダー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1FF773D-7DFC-436A-B1BD-1FB9775E3D7A}" type="slidenum">
              <a:rPr lang="ja-JP" altLang="en-US"/>
              <a:pPr/>
              <a:t>1</a:t>
            </a:fld>
            <a:endParaRPr lang="ja-JP" altLang="en-US"/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2916239" y="4371977"/>
            <a:ext cx="244792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26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February 2014</a:t>
            </a:r>
            <a:endParaRPr lang="ja-JP" altLang="ja-JP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en-US" altLang="ja-JP" dirty="0" smtClean="0">
                <a:latin typeface="Arial" pitchFamily="34" charset="0"/>
                <a:cs typeface="Arial" pitchFamily="34" charset="0"/>
              </a:rPr>
              <a:t>JAPAN</a:t>
            </a:r>
            <a:endParaRPr lang="ja-JP" altLang="ja-JP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156176" y="476672"/>
            <a:ext cx="24479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fr-FR" altLang="ja-JP" sz="1200" dirty="0" smtClean="0">
                <a:latin typeface="Arial" pitchFamily="34" charset="0"/>
                <a:cs typeface="Arial" pitchFamily="34" charset="0"/>
              </a:rPr>
              <a:t>AECS-03-05</a:t>
            </a:r>
            <a:endParaRPr lang="ja-JP" altLang="ja-JP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346075"/>
          </a:xfrm>
          <a:solidFill>
            <a:srgbClr val="FFFF66"/>
          </a:solidFill>
        </p:spPr>
        <p:txBody>
          <a:bodyPr/>
          <a:lstStyle/>
          <a:p>
            <a:pPr algn="l"/>
            <a:r>
              <a:rPr lang="en-US" altLang="ja-JP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7. Japan’s Position</a:t>
            </a:r>
            <a:endParaRPr lang="ja-JP" altLang="ja-JP" dirty="0" smtClean="0">
              <a:latin typeface="Arial" pitchFamily="34" charset="0"/>
            </a:endParaRPr>
          </a:p>
        </p:txBody>
      </p:sp>
      <p:sp>
        <p:nvSpPr>
          <p:cNvPr id="21507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xfrm>
            <a:off x="8243889" y="6343652"/>
            <a:ext cx="4429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6CE0CB4-2BB8-4120-B2D6-A6D8C72DA6BC}" type="slidenum">
              <a:rPr lang="ja-JP" altLang="en-US"/>
              <a:pPr/>
              <a:t>10</a:t>
            </a:fld>
            <a:endParaRPr lang="ja-JP" altLang="en-US"/>
          </a:p>
        </p:txBody>
      </p:sp>
      <p:sp>
        <p:nvSpPr>
          <p:cNvPr id="9221" name="Rectangle 140"/>
          <p:cNvSpPr>
            <a:spLocks noChangeArrowheads="1"/>
          </p:cNvSpPr>
          <p:nvPr/>
        </p:nvSpPr>
        <p:spPr bwMode="auto">
          <a:xfrm>
            <a:off x="0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95288" y="1268413"/>
            <a:ext cx="8208962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3050" indent="-273050">
              <a:buFont typeface="Wingdings" pitchFamily="2" charset="2"/>
              <a:buChar char="u"/>
            </a:pPr>
            <a:r>
              <a:rPr lang="en-US" altLang="ja-JP" b="1" dirty="0" smtClean="0">
                <a:latin typeface="Arial" panose="020B0604020202020204" pitchFamily="34" charset="0"/>
                <a:ea typeface="MS UI Gothic" pitchFamily="50" charset="-128"/>
                <a:cs typeface="Arial" panose="020B0604020202020204" pitchFamily="34" charset="0"/>
              </a:rPr>
              <a:t>Transmission data</a:t>
            </a:r>
            <a:endParaRPr lang="ja-JP" alt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/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Japan requests the regulation to be such that, in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addition to the MSD (minimal set of data) to be sent from the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vehicle, supplemental data transmission may be allowed depending on each Contracting Party’s communication infrastructure and other conditions. As regards the VIN to be included in the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MSD, each Contracting Party’s national regulation should be complied with.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/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/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* Data communication method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indent="-177800"/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The regulation should include a provision that simply states that each Contracting Party may use any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data communication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method suitable for use in that country.</a:t>
            </a:r>
          </a:p>
          <a:p>
            <a:pPr marL="273050" indent="-273050"/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indent="-177800"/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　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data communication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conditions greatly vary from country to country. Moreover, since the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data communication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method development takes place rapidly, future technological progress would be compromised if the regulation contained detailed requirements based on the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current data communication technologies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indent="-273050"/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346075"/>
          </a:xfrm>
          <a:solidFill>
            <a:srgbClr val="FFFF66"/>
          </a:solidFill>
        </p:spPr>
        <p:txBody>
          <a:bodyPr/>
          <a:lstStyle/>
          <a:p>
            <a:pPr algn="l"/>
            <a:r>
              <a:rPr lang="en-US" altLang="ja-JP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1. HELPNET System Composition and Functions </a:t>
            </a:r>
            <a:endParaRPr lang="ja-JP" altLang="ja-JP" b="1" dirty="0" smtClean="0">
              <a:latin typeface="Arial" pitchFamily="34" charset="0"/>
            </a:endParaRPr>
          </a:p>
        </p:txBody>
      </p:sp>
      <p:sp>
        <p:nvSpPr>
          <p:cNvPr id="1536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0826" y="1052515"/>
            <a:ext cx="8728075" cy="1080341"/>
          </a:xfrm>
        </p:spPr>
        <p:txBody>
          <a:bodyPr/>
          <a:lstStyle/>
          <a:p>
            <a:pPr marL="357188" indent="-179388">
              <a:buFont typeface="Wingdings" pitchFamily="2" charset="2"/>
              <a:buChar char="Ø"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Position info depositing &amp; accident reporting (data/voice communication): Reporting device</a:t>
            </a:r>
          </a:p>
          <a:p>
            <a:pPr marL="357188" indent="-179388">
              <a:buFont typeface="Wingdings" pitchFamily="2" charset="2"/>
              <a:buChar char="Ø"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Member/vehicle information acquisition: Members Center</a:t>
            </a:r>
          </a:p>
          <a:p>
            <a:pPr marL="357188" indent="-179388">
              <a:buFont typeface="Wingdings" pitchFamily="2" charset="2"/>
              <a:buChar char="Ø"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Voice communication with reporters &amp; telephoning to public agencies: HELPNET Center</a:t>
            </a:r>
            <a:endParaRPr lang="ja-JP" altLang="en-US" sz="1400" b="1" dirty="0" smtClean="0">
              <a:latin typeface="Arial" pitchFamily="34" charset="0"/>
            </a:endParaRPr>
          </a:p>
          <a:p>
            <a:pPr marL="357188" indent="-179388">
              <a:buFont typeface="Wingdings" pitchFamily="2" charset="2"/>
              <a:buChar char="Ø"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Data transmission between HELPNET Center and public agencies: HELPNET Center, Public agencies</a:t>
            </a:r>
            <a:endParaRPr lang="ja-JP" altLang="en-US" sz="1400" b="1" dirty="0" smtClean="0">
              <a:latin typeface="Arial" pitchFamily="34" charset="0"/>
            </a:endParaRPr>
          </a:p>
        </p:txBody>
      </p:sp>
      <p:sp>
        <p:nvSpPr>
          <p:cNvPr id="15363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xfrm>
            <a:off x="8243889" y="6343652"/>
            <a:ext cx="4429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7A68AA1-9E7C-4A8E-B86D-6E377A906109}" type="slidenum">
              <a:rPr lang="ja-JP" altLang="en-US">
                <a:solidFill>
                  <a:schemeClr val="tx1"/>
                </a:solidFill>
              </a:rPr>
              <a:pPr/>
              <a:t>2</a:t>
            </a:fld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5364" name="四角形吹き出し 12"/>
          <p:cNvSpPr>
            <a:spLocks noChangeArrowheads="1"/>
          </p:cNvSpPr>
          <p:nvPr/>
        </p:nvSpPr>
        <p:spPr bwMode="auto">
          <a:xfrm>
            <a:off x="2987675" y="2522538"/>
            <a:ext cx="2520950" cy="1409700"/>
          </a:xfrm>
          <a:prstGeom prst="wedgeRectCallout">
            <a:avLst>
              <a:gd name="adj1" fmla="val -34069"/>
              <a:gd name="adj2" fmla="val 121398"/>
            </a:avLst>
          </a:prstGeom>
          <a:solidFill>
            <a:srgbClr val="EBF1DE"/>
          </a:solidFill>
          <a:ln w="25400">
            <a:solidFill>
              <a:srgbClr val="4F6228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ja-JP" altLang="ja-JP" sz="1200" b="1">
                <a:latin typeface="MS UI Gothic" pitchFamily="50" charset="-128"/>
                <a:ea typeface="MS UI Gothic" pitchFamily="50" charset="-128"/>
              </a:rPr>
              <a:t>【</a:t>
            </a:r>
            <a:r>
              <a:rPr lang="ja-JP" altLang="en-US" sz="1200" b="1">
                <a:latin typeface="MS UI Gothic" pitchFamily="50" charset="-128"/>
                <a:ea typeface="MS UI Gothic" pitchFamily="50" charset="-128"/>
              </a:rPr>
              <a:t>通報データ</a:t>
            </a:r>
            <a:r>
              <a:rPr lang="ja-JP" altLang="ja-JP" sz="1200" b="1">
                <a:latin typeface="MS UI Gothic" pitchFamily="50" charset="-128"/>
                <a:ea typeface="MS UI Gothic" pitchFamily="50" charset="-128"/>
              </a:rPr>
              <a:t>】</a:t>
            </a:r>
            <a:endParaRPr lang="ja-JP" altLang="ja-JP" sz="1200">
              <a:latin typeface="MS UI Gothic" pitchFamily="50" charset="-128"/>
              <a:ea typeface="MS UI Gothic" pitchFamily="50" charset="-128"/>
            </a:endParaRPr>
          </a:p>
          <a:p>
            <a:pPr eaLnBrk="0" hangingPunct="0"/>
            <a:r>
              <a:rPr lang="ja-JP" altLang="en-US" sz="1200" b="1">
                <a:latin typeface="MS UI Gothic" pitchFamily="50" charset="-128"/>
                <a:ea typeface="MS UI Gothic" pitchFamily="50" charset="-128"/>
              </a:rPr>
              <a:t>・位置情報（通報場所）</a:t>
            </a:r>
            <a:endParaRPr lang="ja-JP" altLang="ja-JP" sz="1200">
              <a:latin typeface="MS UI Gothic" pitchFamily="50" charset="-128"/>
              <a:ea typeface="MS UI Gothic" pitchFamily="50" charset="-128"/>
            </a:endParaRPr>
          </a:p>
          <a:p>
            <a:pPr eaLnBrk="0" hangingPunct="0"/>
            <a:r>
              <a:rPr lang="ja-JP" altLang="en-US" sz="1200" b="1">
                <a:latin typeface="MS UI Gothic" pitchFamily="50" charset="-128"/>
                <a:ea typeface="MS UI Gothic" pitchFamily="50" charset="-128"/>
              </a:rPr>
              <a:t>・位置情報（走行軌跡）</a:t>
            </a:r>
            <a:endParaRPr lang="ja-JP" altLang="ja-JP" sz="1200">
              <a:latin typeface="MS UI Gothic" pitchFamily="50" charset="-128"/>
              <a:ea typeface="MS UI Gothic" pitchFamily="50" charset="-128"/>
            </a:endParaRPr>
          </a:p>
          <a:p>
            <a:pPr eaLnBrk="0" hangingPunct="0"/>
            <a:r>
              <a:rPr lang="ja-JP" altLang="en-US" sz="1200" b="1">
                <a:latin typeface="MS UI Gothic" pitchFamily="50" charset="-128"/>
                <a:ea typeface="MS UI Gothic" pitchFamily="50" charset="-128"/>
              </a:rPr>
              <a:t>・道路種別</a:t>
            </a:r>
            <a:endParaRPr lang="ja-JP" altLang="ja-JP" sz="1200">
              <a:latin typeface="MS UI Gothic" pitchFamily="50" charset="-128"/>
              <a:ea typeface="MS UI Gothic" pitchFamily="50" charset="-128"/>
            </a:endParaRPr>
          </a:p>
          <a:p>
            <a:pPr eaLnBrk="0" hangingPunct="0"/>
            <a:r>
              <a:rPr lang="ja-JP" altLang="en-US" sz="1200" b="1">
                <a:latin typeface="MS UI Gothic" pitchFamily="50" charset="-128"/>
                <a:ea typeface="MS UI Gothic" pitchFamily="50" charset="-128"/>
              </a:rPr>
              <a:t>・センサ情報（</a:t>
            </a:r>
            <a:r>
              <a:rPr lang="ja-JP" altLang="ja-JP" sz="1200" b="1">
                <a:latin typeface="MS UI Gothic" pitchFamily="50" charset="-128"/>
                <a:ea typeface="MS UI Gothic" pitchFamily="50" charset="-128"/>
              </a:rPr>
              <a:t>⊿</a:t>
            </a:r>
            <a:r>
              <a:rPr lang="ja-JP" altLang="en-US" sz="1200" b="1">
                <a:latin typeface="MS UI Gothic" pitchFamily="50" charset="-128"/>
                <a:ea typeface="MS UI Gothic" pitchFamily="50" charset="-128"/>
              </a:rPr>
              <a:t>Ｖなど）</a:t>
            </a:r>
            <a:endParaRPr lang="ja-JP" altLang="ja-JP" sz="1200">
              <a:latin typeface="MS UI Gothic" pitchFamily="50" charset="-128"/>
              <a:ea typeface="MS UI Gothic" pitchFamily="50" charset="-128"/>
            </a:endParaRPr>
          </a:p>
          <a:p>
            <a:pPr eaLnBrk="0" hangingPunct="0"/>
            <a:r>
              <a:rPr lang="ja-JP" altLang="en-US" sz="1200" b="1">
                <a:latin typeface="MS UI Gothic" pitchFamily="50" charset="-128"/>
                <a:ea typeface="MS UI Gothic" pitchFamily="50" charset="-128"/>
              </a:rPr>
              <a:t>・会員情報（電話番号、名前など）</a:t>
            </a:r>
            <a:endParaRPr lang="ja-JP" altLang="ja-JP" sz="1200">
              <a:latin typeface="MS UI Gothic" pitchFamily="50" charset="-128"/>
              <a:ea typeface="MS UI Gothic" pitchFamily="50" charset="-128"/>
            </a:endParaRPr>
          </a:p>
          <a:p>
            <a:pPr eaLnBrk="0" hangingPunct="0"/>
            <a:r>
              <a:rPr lang="ja-JP" altLang="en-US" sz="1200" b="1">
                <a:latin typeface="MS UI Gothic" pitchFamily="50" charset="-128"/>
                <a:ea typeface="MS UI Gothic" pitchFamily="50" charset="-128"/>
              </a:rPr>
              <a:t>・車両情報（ナンバー、車種、色など）</a:t>
            </a:r>
            <a:endParaRPr lang="ja-JP" altLang="ja-JP" sz="1200">
              <a:latin typeface="MS UI Gothic" pitchFamily="50" charset="-128"/>
              <a:ea typeface="MS UI Gothic" pitchFamily="50" charset="-128"/>
            </a:endParaRPr>
          </a:p>
          <a:p>
            <a:pPr eaLnBrk="0" hangingPunct="0"/>
            <a:endParaRPr lang="ja-JP" altLang="ja-JP" sz="1200">
              <a:latin typeface="MS UI Gothic" pitchFamily="50" charset="-128"/>
              <a:ea typeface="MS UI Gothic" pitchFamily="50" charset="-128"/>
            </a:endParaRPr>
          </a:p>
        </p:txBody>
      </p:sp>
      <p:sp>
        <p:nvSpPr>
          <p:cNvPr id="15365" name="四角形吹き出し 13"/>
          <p:cNvSpPr>
            <a:spLocks noChangeArrowheads="1"/>
          </p:cNvSpPr>
          <p:nvPr/>
        </p:nvSpPr>
        <p:spPr bwMode="auto">
          <a:xfrm>
            <a:off x="323850" y="2500315"/>
            <a:ext cx="1925638" cy="1438275"/>
          </a:xfrm>
          <a:prstGeom prst="wedgeRectCallout">
            <a:avLst>
              <a:gd name="adj1" fmla="val 15116"/>
              <a:gd name="adj2" fmla="val 116227"/>
            </a:avLst>
          </a:prstGeom>
          <a:solidFill>
            <a:srgbClr val="EBF1DE"/>
          </a:solidFill>
          <a:ln w="25400">
            <a:solidFill>
              <a:srgbClr val="4F6228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Reported data</a:t>
            </a:r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:</a:t>
            </a:r>
            <a:endParaRPr lang="ja-JP" altLang="ja-JP" sz="1100" b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ja-JP" altLang="en-US" sz="1100" b="1" dirty="0">
                <a:latin typeface="Arial" pitchFamily="34" charset="0"/>
                <a:ea typeface="MS UI Gothic" pitchFamily="50" charset="-128"/>
              </a:rPr>
              <a:t>・</a:t>
            </a:r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Position info (report site)</a:t>
            </a:r>
          </a:p>
          <a:p>
            <a:pPr eaLnBrk="0" hangingPunct="0"/>
            <a:r>
              <a:rPr lang="ja-JP" altLang="en-US" sz="1100" b="1" dirty="0">
                <a:latin typeface="Arial" pitchFamily="34" charset="0"/>
                <a:ea typeface="MS UI Gothic" pitchFamily="50" charset="-128"/>
              </a:rPr>
              <a:t>・</a:t>
            </a:r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Position info (travel trail)</a:t>
            </a:r>
          </a:p>
          <a:p>
            <a:pPr eaLnBrk="0" hangingPunct="0"/>
            <a:r>
              <a:rPr lang="ja-JP" altLang="en-US" sz="1100" b="1" dirty="0">
                <a:latin typeface="Arial" pitchFamily="34" charset="0"/>
                <a:ea typeface="MS UI Gothic" pitchFamily="50" charset="-128"/>
              </a:rPr>
              <a:t>・</a:t>
            </a:r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Road type</a:t>
            </a:r>
          </a:p>
          <a:p>
            <a:pPr eaLnBrk="0" hangingPunct="0"/>
            <a:r>
              <a:rPr lang="ja-JP" altLang="en-US" sz="1100" b="1" dirty="0">
                <a:latin typeface="Arial" pitchFamily="34" charset="0"/>
                <a:ea typeface="MS UI Gothic" pitchFamily="50" charset="-128"/>
              </a:rPr>
              <a:t>・</a:t>
            </a:r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Sensor info (∆V, etc.)</a:t>
            </a:r>
          </a:p>
          <a:p>
            <a:pPr eaLnBrk="0" hangingPunct="0"/>
            <a:r>
              <a:rPr lang="ja-JP" altLang="en-US" sz="1100" b="1" dirty="0">
                <a:latin typeface="Arial" pitchFamily="34" charset="0"/>
                <a:ea typeface="MS UI Gothic" pitchFamily="50" charset="-128"/>
              </a:rPr>
              <a:t>・</a:t>
            </a:r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Originator ID</a:t>
            </a:r>
            <a:endParaRPr lang="en-US" altLang="ja-JP" sz="1100" b="1" dirty="0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0" name="正方形/長方形 5"/>
          <p:cNvSpPr>
            <a:spLocks noChangeArrowheads="1"/>
          </p:cNvSpPr>
          <p:nvPr/>
        </p:nvSpPr>
        <p:spPr bwMode="auto">
          <a:xfrm>
            <a:off x="323851" y="4229102"/>
            <a:ext cx="874713" cy="14398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en-US" altLang="ja-JP" sz="1100" b="1">
                <a:latin typeface="Arial" pitchFamily="34" charset="0"/>
                <a:cs typeface="Arial" pitchFamily="34" charset="0"/>
              </a:rPr>
              <a:t>Reporting device</a:t>
            </a:r>
            <a:endParaRPr lang="en-US" altLang="ja-JP" sz="1100" b="1">
              <a:latin typeface="Arial" pitchFamily="34" charset="0"/>
              <a:ea typeface="MS UI Gothic" pitchFamily="50" charset="-128"/>
              <a:cs typeface="Arial" pitchFamily="34" charset="0"/>
            </a:endParaRPr>
          </a:p>
        </p:txBody>
      </p:sp>
      <p:sp>
        <p:nvSpPr>
          <p:cNvPr id="13" name="フローチャート: 処理 8"/>
          <p:cNvSpPr>
            <a:spLocks noChangeArrowheads="1"/>
          </p:cNvSpPr>
          <p:nvPr/>
        </p:nvSpPr>
        <p:spPr bwMode="auto">
          <a:xfrm>
            <a:off x="4025901" y="4229102"/>
            <a:ext cx="792163" cy="1439863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en-US" altLang="ja-JP" sz="1000" b="1">
                <a:latin typeface="Arial" pitchFamily="34" charset="0"/>
                <a:cs typeface="Arial" pitchFamily="34" charset="0"/>
              </a:rPr>
              <a:t>HELPNET Center</a:t>
            </a:r>
          </a:p>
          <a:p>
            <a:pPr algn="ctr" eaLnBrk="0" hangingPunct="0"/>
            <a:endParaRPr lang="en-US" altLang="ja-JP" sz="1000" b="1">
              <a:latin typeface="Arial" pitchFamily="34" charset="0"/>
              <a:ea typeface="MS UI Gothic" pitchFamily="50" charset="-128"/>
              <a:cs typeface="Arial" pitchFamily="34" charset="0"/>
            </a:endParaRPr>
          </a:p>
          <a:p>
            <a:pPr algn="ctr" eaLnBrk="0" hangingPunct="0"/>
            <a:endParaRPr lang="en-US" altLang="ja-JP" sz="1000" b="1">
              <a:latin typeface="Arial" pitchFamily="34" charset="0"/>
              <a:ea typeface="MS UI Gothic" pitchFamily="50" charset="-128"/>
              <a:cs typeface="Arial" pitchFamily="34" charset="0"/>
            </a:endParaRPr>
          </a:p>
          <a:p>
            <a:pPr algn="ctr" eaLnBrk="0" hangingPunct="0"/>
            <a:endParaRPr lang="ja-JP" altLang="en-US" sz="1000" b="1">
              <a:latin typeface="Arial" pitchFamily="34" charset="0"/>
              <a:ea typeface="MS UI Gothic" pitchFamily="50" charset="-128"/>
            </a:endParaRPr>
          </a:p>
          <a:p>
            <a:pPr algn="ctr" eaLnBrk="0" hangingPunct="0"/>
            <a:r>
              <a:rPr lang="en-US" altLang="ja-JP" sz="1000" b="1">
                <a:latin typeface="Arial" pitchFamily="34" charset="0"/>
                <a:cs typeface="Arial" pitchFamily="34" charset="0"/>
              </a:rPr>
              <a:t>Operator</a:t>
            </a:r>
          </a:p>
          <a:p>
            <a:pPr algn="ctr" eaLnBrk="0" hangingPunct="0"/>
            <a:endParaRPr lang="ja-JP" altLang="en-US" sz="1000" b="1">
              <a:latin typeface="Arial" pitchFamily="34" charset="0"/>
              <a:ea typeface="MS UI Gothic" pitchFamily="50" charset="-128"/>
            </a:endParaRPr>
          </a:p>
        </p:txBody>
      </p:sp>
      <p:pic>
        <p:nvPicPr>
          <p:cNvPr id="15368" name="Picture 6" descr="MC90043487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5453063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テキスト ボックス 71"/>
          <p:cNvSpPr txBox="1">
            <a:spLocks noChangeArrowheads="1"/>
          </p:cNvSpPr>
          <p:nvPr/>
        </p:nvSpPr>
        <p:spPr bwMode="auto">
          <a:xfrm>
            <a:off x="1161596" y="4910138"/>
            <a:ext cx="8819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ja-JP" sz="900" b="1">
                <a:latin typeface="Arial Narrow" pitchFamily="34" charset="0"/>
                <a:cs typeface="Arial" pitchFamily="34" charset="0"/>
              </a:rPr>
              <a:t>Data</a:t>
            </a:r>
          </a:p>
          <a:p>
            <a:pPr algn="ctr" eaLnBrk="0" hangingPunct="0"/>
            <a:r>
              <a:rPr lang="en-US" altLang="ja-JP" sz="900" b="1">
                <a:latin typeface="Arial Narrow" pitchFamily="34" charset="0"/>
                <a:cs typeface="Arial" pitchFamily="34" charset="0"/>
              </a:rPr>
              <a:t>communication</a:t>
            </a:r>
            <a:endParaRPr lang="ja-JP" altLang="ja-JP" sz="900" b="1">
              <a:latin typeface="Arial Narrow" pitchFamily="34" charset="0"/>
              <a:ea typeface="MS UI Gothic" pitchFamily="50" charset="-128"/>
            </a:endParaRPr>
          </a:p>
        </p:txBody>
      </p:sp>
      <p:pic>
        <p:nvPicPr>
          <p:cNvPr id="15370" name="Picture 2" descr="MC900441736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601" y="4865688"/>
            <a:ext cx="482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テキスト ボックス 79"/>
          <p:cNvSpPr txBox="1">
            <a:spLocks noChangeArrowheads="1"/>
          </p:cNvSpPr>
          <p:nvPr/>
        </p:nvSpPr>
        <p:spPr bwMode="auto">
          <a:xfrm>
            <a:off x="412263" y="4486277"/>
            <a:ext cx="72487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Member</a:t>
            </a:r>
            <a:br>
              <a:rPr lang="en-US" altLang="ja-JP" sz="1100" b="1" dirty="0" smtClean="0">
                <a:latin typeface="Arial" pitchFamily="34" charset="0"/>
                <a:cs typeface="Arial" pitchFamily="34" charset="0"/>
              </a:rPr>
            </a:br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reporter</a:t>
            </a:r>
            <a:endParaRPr lang="ja-JP" altLang="ja-JP" sz="1100" b="1" dirty="0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5372" name="Text Box 6"/>
          <p:cNvSpPr txBox="1">
            <a:spLocks noChangeArrowheads="1"/>
          </p:cNvSpPr>
          <p:nvPr/>
        </p:nvSpPr>
        <p:spPr bwMode="auto">
          <a:xfrm>
            <a:off x="4780301" y="4891089"/>
            <a:ext cx="8819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ja-JP" sz="900" b="1">
                <a:latin typeface="Arial Narrow" pitchFamily="34" charset="0"/>
                <a:cs typeface="Arial" pitchFamily="34" charset="0"/>
              </a:rPr>
              <a:t>Data</a:t>
            </a:r>
          </a:p>
          <a:p>
            <a:pPr algn="ctr" eaLnBrk="0" hangingPunct="0"/>
            <a:r>
              <a:rPr lang="en-US" altLang="ja-JP" sz="900" b="1">
                <a:latin typeface="Arial Narrow" pitchFamily="34" charset="0"/>
                <a:cs typeface="Arial" pitchFamily="34" charset="0"/>
              </a:rPr>
              <a:t>communication</a:t>
            </a:r>
            <a:endParaRPr lang="ja-JP" altLang="ja-JP" sz="900" b="1">
              <a:latin typeface="Arial Narrow" pitchFamily="34" charset="0"/>
              <a:ea typeface="MS UI Gothic" pitchFamily="50" charset="-128"/>
            </a:endParaRPr>
          </a:p>
        </p:txBody>
      </p:sp>
      <p:sp>
        <p:nvSpPr>
          <p:cNvPr id="15373" name="Text Box 5"/>
          <p:cNvSpPr txBox="1">
            <a:spLocks noChangeArrowheads="1"/>
          </p:cNvSpPr>
          <p:nvPr/>
        </p:nvSpPr>
        <p:spPr bwMode="auto">
          <a:xfrm>
            <a:off x="3125333" y="4906964"/>
            <a:ext cx="8819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ja-JP" sz="900" b="1">
                <a:latin typeface="Arial Narrow" pitchFamily="34" charset="0"/>
                <a:cs typeface="Arial" pitchFamily="34" charset="0"/>
              </a:rPr>
              <a:t>Data</a:t>
            </a:r>
          </a:p>
          <a:p>
            <a:pPr algn="ctr" eaLnBrk="0" hangingPunct="0"/>
            <a:r>
              <a:rPr lang="en-US" altLang="ja-JP" sz="900" b="1">
                <a:latin typeface="Arial Narrow" pitchFamily="34" charset="0"/>
                <a:cs typeface="Arial" pitchFamily="34" charset="0"/>
              </a:rPr>
              <a:t>communication</a:t>
            </a:r>
            <a:endParaRPr lang="ja-JP" altLang="ja-JP" sz="900" b="1">
              <a:latin typeface="Arial Narrow" pitchFamily="34" charset="0"/>
              <a:ea typeface="MS UI Gothic" pitchFamily="50" charset="-128"/>
            </a:endParaRPr>
          </a:p>
        </p:txBody>
      </p:sp>
      <p:sp>
        <p:nvSpPr>
          <p:cNvPr id="15374" name="Text Box 4"/>
          <p:cNvSpPr txBox="1">
            <a:spLocks noChangeArrowheads="1"/>
          </p:cNvSpPr>
          <p:nvPr/>
        </p:nvSpPr>
        <p:spPr bwMode="auto">
          <a:xfrm>
            <a:off x="4787901" y="5575300"/>
            <a:ext cx="71596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altLang="ja-JP" sz="900" b="1">
                <a:latin typeface="Arial" pitchFamily="34" charset="0"/>
                <a:cs typeface="Arial" pitchFamily="34" charset="0"/>
              </a:rPr>
              <a:t>Voice</a:t>
            </a:r>
          </a:p>
          <a:p>
            <a:pPr algn="ctr" eaLnBrk="0" hangingPunct="0"/>
            <a:r>
              <a:rPr lang="en-US" altLang="ja-JP" sz="900" b="1">
                <a:latin typeface="Arial" pitchFamily="34" charset="0"/>
                <a:cs typeface="Arial" pitchFamily="34" charset="0"/>
              </a:rPr>
              <a:t>communication</a:t>
            </a:r>
            <a:endParaRPr lang="ja-JP" altLang="ja-JP" sz="900" b="1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5375" name="Rectangle 33"/>
          <p:cNvSpPr>
            <a:spLocks noChangeArrowheads="1"/>
          </p:cNvSpPr>
          <p:nvPr/>
        </p:nvSpPr>
        <p:spPr bwMode="auto">
          <a:xfrm>
            <a:off x="236538" y="2500313"/>
            <a:ext cx="0" cy="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lang="ja-JP" altLang="en-US" sz="1200">
              <a:latin typeface="MS UI Gothic" pitchFamily="50" charset="-128"/>
              <a:ea typeface="MS UI Gothic" pitchFamily="50" charset="-128"/>
            </a:endParaRPr>
          </a:p>
        </p:txBody>
      </p:sp>
      <p:sp>
        <p:nvSpPr>
          <p:cNvPr id="15376" name="フローチャート: 処理 9"/>
          <p:cNvSpPr>
            <a:spLocks noChangeArrowheads="1"/>
          </p:cNvSpPr>
          <p:nvPr/>
        </p:nvSpPr>
        <p:spPr bwMode="auto">
          <a:xfrm>
            <a:off x="8188325" y="3636963"/>
            <a:ext cx="704850" cy="461962"/>
          </a:xfrm>
          <a:prstGeom prst="flowChartProcess">
            <a:avLst/>
          </a:prstGeom>
          <a:solidFill>
            <a:schemeClr val="bg1"/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ja-JP" sz="900" dirty="0" smtClean="0">
                <a:latin typeface="Arial" pitchFamily="34" charset="0"/>
                <a:cs typeface="Arial" pitchFamily="34" charset="0"/>
              </a:rPr>
              <a:t>Police </a:t>
            </a:r>
            <a:r>
              <a:rPr lang="en-US" altLang="ja-JP" sz="900" dirty="0">
                <a:latin typeface="Arial" pitchFamily="34" charset="0"/>
                <a:cs typeface="Arial" pitchFamily="34" charset="0"/>
              </a:rPr>
              <a:t>car</a:t>
            </a:r>
            <a:endParaRPr lang="ja-JP" altLang="en-US" sz="900" dirty="0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2" name="フローチャート: 処理 7"/>
          <p:cNvSpPr>
            <a:spLocks noChangeArrowheads="1"/>
          </p:cNvSpPr>
          <p:nvPr/>
        </p:nvSpPr>
        <p:spPr bwMode="auto">
          <a:xfrm>
            <a:off x="2051051" y="4229102"/>
            <a:ext cx="1120775" cy="1439863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75000"/>
              </a:schemeClr>
            </a:solidFill>
            <a:miter lim="800000"/>
            <a:headEnd/>
            <a:tailEnd/>
          </a:ln>
        </p:spPr>
        <p:txBody>
          <a:bodyPr anchor="b"/>
          <a:lstStyle/>
          <a:p>
            <a:pPr algn="ctr" eaLnBrk="0" hangingPunct="0"/>
            <a:r>
              <a:rPr lang="en-US" altLang="ja-JP" sz="1100" b="1" dirty="0">
                <a:latin typeface="Arial Narrow" pitchFamily="34" charset="0"/>
                <a:cs typeface="Arial" pitchFamily="34" charset="0"/>
              </a:rPr>
              <a:t>Members </a:t>
            </a:r>
            <a:r>
              <a:rPr lang="en-US" altLang="ja-JP" sz="1100" b="1" dirty="0" smtClean="0">
                <a:latin typeface="Arial Narrow" pitchFamily="34" charset="0"/>
                <a:cs typeface="Arial" pitchFamily="34" charset="0"/>
              </a:rPr>
              <a:t>Center</a:t>
            </a:r>
            <a:endParaRPr lang="ja-JP" altLang="ja-JP" sz="1100" b="1" dirty="0">
              <a:latin typeface="Arial Narrow" pitchFamily="34" charset="0"/>
              <a:ea typeface="MS UI Gothic" pitchFamily="50" charset="-128"/>
            </a:endParaRPr>
          </a:p>
        </p:txBody>
      </p:sp>
      <p:sp>
        <p:nvSpPr>
          <p:cNvPr id="23" name="円柱 24"/>
          <p:cNvSpPr>
            <a:spLocks noChangeArrowheads="1"/>
          </p:cNvSpPr>
          <p:nvPr/>
        </p:nvSpPr>
        <p:spPr bwMode="auto">
          <a:xfrm>
            <a:off x="2136775" y="4256088"/>
            <a:ext cx="974725" cy="1141412"/>
          </a:xfrm>
          <a:prstGeom prst="can">
            <a:avLst>
              <a:gd name="adj" fmla="val 25630"/>
            </a:avLst>
          </a:prstGeom>
          <a:solidFill>
            <a:schemeClr val="accent3">
              <a:lumMod val="20000"/>
              <a:lumOff val="80000"/>
            </a:schemeClr>
          </a:solidFill>
          <a:ln w="25400">
            <a:solidFill>
              <a:schemeClr val="accent3">
                <a:lumMod val="75000"/>
              </a:schemeClr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ja-JP" sz="1000" b="1">
                <a:latin typeface="Arial" pitchFamily="34" charset="0"/>
                <a:cs typeface="Arial" pitchFamily="34" charset="0"/>
              </a:rPr>
              <a:t>Originator ID</a:t>
            </a:r>
          </a:p>
          <a:p>
            <a:pPr algn="ctr" eaLnBrk="0" hangingPunct="0"/>
            <a:r>
              <a:rPr lang="en-US" altLang="ja-JP" sz="1000" b="1">
                <a:latin typeface="Arial" pitchFamily="34" charset="0"/>
                <a:ea typeface="MS UI Gothic" pitchFamily="50" charset="-128"/>
                <a:cs typeface="Arial" pitchFamily="34" charset="0"/>
              </a:rPr>
              <a:t>-</a:t>
            </a:r>
            <a:r>
              <a:rPr lang="ja-JP" altLang="en-US" sz="1000" b="1">
                <a:latin typeface="Arial" pitchFamily="34" charset="0"/>
                <a:ea typeface="MS UI Gothic" pitchFamily="50" charset="-128"/>
              </a:rPr>
              <a:t> </a:t>
            </a:r>
            <a:endParaRPr lang="en-US" altLang="ja-JP" sz="1000" b="1">
              <a:latin typeface="Arial" pitchFamily="34" charset="0"/>
              <a:ea typeface="MS UI Gothic" pitchFamily="50" charset="-128"/>
              <a:cs typeface="Arial" pitchFamily="34" charset="0"/>
            </a:endParaRPr>
          </a:p>
          <a:p>
            <a:pPr algn="ctr" eaLnBrk="0" hangingPunct="0"/>
            <a:r>
              <a:rPr lang="en-US" altLang="ja-JP" sz="1000" b="1">
                <a:latin typeface="Arial" pitchFamily="34" charset="0"/>
                <a:cs typeface="Arial" pitchFamily="34" charset="0"/>
              </a:rPr>
              <a:t>Member/</a:t>
            </a:r>
          </a:p>
          <a:p>
            <a:pPr algn="ctr" eaLnBrk="0" hangingPunct="0"/>
            <a:r>
              <a:rPr lang="en-US" altLang="ja-JP" sz="1000" b="1">
                <a:latin typeface="Arial" pitchFamily="34" charset="0"/>
                <a:cs typeface="Arial" pitchFamily="34" charset="0"/>
              </a:rPr>
              <a:t>vehicle info</a:t>
            </a:r>
            <a:endParaRPr lang="ja-JP" altLang="ja-JP" sz="1000" b="1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5379" name="テキスト ボックス 59"/>
          <p:cNvSpPr txBox="1">
            <a:spLocks noChangeArrowheads="1"/>
          </p:cNvSpPr>
          <p:nvPr/>
        </p:nvSpPr>
        <p:spPr bwMode="auto">
          <a:xfrm>
            <a:off x="2411414" y="4432300"/>
            <a:ext cx="104775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00"/>
              <a:t>・</a:t>
            </a:r>
          </a:p>
        </p:txBody>
      </p:sp>
      <p:sp>
        <p:nvSpPr>
          <p:cNvPr id="15380" name="テキスト ボックス 63"/>
          <p:cNvSpPr txBox="1">
            <a:spLocks noChangeArrowheads="1"/>
          </p:cNvSpPr>
          <p:nvPr/>
        </p:nvSpPr>
        <p:spPr bwMode="auto">
          <a:xfrm>
            <a:off x="2708275" y="4413250"/>
            <a:ext cx="104775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400"/>
              <a:t>・</a:t>
            </a:r>
          </a:p>
        </p:txBody>
      </p:sp>
      <p:cxnSp>
        <p:nvCxnSpPr>
          <p:cNvPr id="92" name="カギ線コネクタ 91"/>
          <p:cNvCxnSpPr>
            <a:stCxn id="10" idx="2"/>
          </p:cNvCxnSpPr>
          <p:nvPr/>
        </p:nvCxnSpPr>
        <p:spPr>
          <a:xfrm rot="16200000" flipH="1">
            <a:off x="2540001" y="3889377"/>
            <a:ext cx="12700" cy="3559175"/>
          </a:xfrm>
          <a:prstGeom prst="bentConnector3">
            <a:avLst>
              <a:gd name="adj1" fmla="val 180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フローチャート: 処理 8"/>
          <p:cNvSpPr>
            <a:spLocks noChangeArrowheads="1"/>
          </p:cNvSpPr>
          <p:nvPr/>
        </p:nvSpPr>
        <p:spPr bwMode="auto">
          <a:xfrm>
            <a:off x="5848351" y="2500315"/>
            <a:ext cx="2079625" cy="3163887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385D8A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200" b="1">
                <a:latin typeface="Arial" pitchFamily="34" charset="0"/>
                <a:cs typeface="Arial" pitchFamily="34" charset="0"/>
              </a:rPr>
              <a:t>Public agencies</a:t>
            </a:r>
            <a:endParaRPr lang="en-US" altLang="ja-JP" sz="1200" b="1">
              <a:latin typeface="Arial" pitchFamily="34" charset="0"/>
              <a:ea typeface="MS UI Gothic" pitchFamily="50" charset="-128"/>
              <a:cs typeface="Arial" pitchFamily="34" charset="0"/>
            </a:endParaRPr>
          </a:p>
        </p:txBody>
      </p:sp>
      <p:sp>
        <p:nvSpPr>
          <p:cNvPr id="15383" name="四角形吹き出し 12"/>
          <p:cNvSpPr>
            <a:spLocks noChangeArrowheads="1"/>
          </p:cNvSpPr>
          <p:nvPr/>
        </p:nvSpPr>
        <p:spPr bwMode="auto">
          <a:xfrm>
            <a:off x="2990851" y="2519363"/>
            <a:ext cx="2517775" cy="1409700"/>
          </a:xfrm>
          <a:prstGeom prst="wedgeRectCallout">
            <a:avLst>
              <a:gd name="adj1" fmla="val 57190"/>
              <a:gd name="adj2" fmla="val 95944"/>
            </a:avLst>
          </a:prstGeom>
          <a:solidFill>
            <a:srgbClr val="EBF1DE"/>
          </a:solidFill>
          <a:ln w="25400">
            <a:solidFill>
              <a:srgbClr val="4F6228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Reported data</a:t>
            </a:r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:</a:t>
            </a:r>
            <a:endParaRPr lang="ja-JP" altLang="ja-JP" sz="1100" b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▪Position info (report site)</a:t>
            </a:r>
            <a:endParaRPr lang="ja-JP" altLang="ja-JP" sz="1100" b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▪Position info (travel trail)</a:t>
            </a:r>
            <a:endParaRPr lang="ja-JP" altLang="ja-JP" sz="1100" b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▪Road type</a:t>
            </a:r>
            <a:endParaRPr lang="ja-JP" altLang="ja-JP" sz="1100" b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▪Sensor info (∆V, etc.)</a:t>
            </a:r>
            <a:endParaRPr lang="ja-JP" altLang="ja-JP" sz="1100" b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▪Member info (phone </a:t>
            </a:r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no., </a:t>
            </a:r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name…)</a:t>
            </a:r>
            <a:endParaRPr lang="ja-JP" altLang="ja-JP" sz="1100" b="1" dirty="0">
              <a:latin typeface="Arial" pitchFamily="34" charset="0"/>
              <a:cs typeface="Arial" pitchFamily="34" charset="0"/>
            </a:endParaRPr>
          </a:p>
          <a:p>
            <a:pPr eaLnBrk="0" hangingPunct="0"/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▪Vehicle info </a:t>
            </a:r>
            <a:r>
              <a:rPr lang="en-US" altLang="ja-JP" sz="1100" b="1" dirty="0" smtClean="0">
                <a:latin typeface="Arial" pitchFamily="34" charset="0"/>
                <a:cs typeface="Arial" pitchFamily="34" charset="0"/>
              </a:rPr>
              <a:t>(no., </a:t>
            </a:r>
            <a:r>
              <a:rPr lang="en-US" altLang="ja-JP" sz="1100" b="1" dirty="0">
                <a:latin typeface="Arial" pitchFamily="34" charset="0"/>
                <a:cs typeface="Arial" pitchFamily="34" charset="0"/>
              </a:rPr>
              <a:t>model, color…)</a:t>
            </a:r>
            <a:endParaRPr lang="ja-JP" altLang="ja-JP" sz="11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7" name="カギ線コネクタ 146"/>
          <p:cNvCxnSpPr>
            <a:stCxn id="10" idx="3"/>
            <a:endCxn id="12" idx="1"/>
          </p:cNvCxnSpPr>
          <p:nvPr/>
        </p:nvCxnSpPr>
        <p:spPr>
          <a:xfrm>
            <a:off x="1198564" y="4948238"/>
            <a:ext cx="852487" cy="0"/>
          </a:xfrm>
          <a:prstGeom prst="bentConnector3">
            <a:avLst/>
          </a:prstGeom>
          <a:ln w="317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カギ線コネクタ 150"/>
          <p:cNvCxnSpPr>
            <a:stCxn id="12" idx="3"/>
          </p:cNvCxnSpPr>
          <p:nvPr/>
        </p:nvCxnSpPr>
        <p:spPr>
          <a:xfrm>
            <a:off x="3186114" y="4949825"/>
            <a:ext cx="854075" cy="0"/>
          </a:xfrm>
          <a:prstGeom prst="bentConnector3">
            <a:avLst>
              <a:gd name="adj1" fmla="val 50000"/>
            </a:avLst>
          </a:prstGeom>
          <a:ln w="317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386" name="グループ化 3095"/>
          <p:cNvGrpSpPr>
            <a:grpSpLocks/>
          </p:cNvGrpSpPr>
          <p:nvPr/>
        </p:nvGrpSpPr>
        <p:grpSpPr bwMode="auto">
          <a:xfrm>
            <a:off x="2760664" y="3390900"/>
            <a:ext cx="350837" cy="1095375"/>
            <a:chOff x="2760755" y="2849516"/>
            <a:chExt cx="350532" cy="980855"/>
          </a:xfrm>
        </p:grpSpPr>
        <p:cxnSp>
          <p:nvCxnSpPr>
            <p:cNvPr id="78" name="カギ線コネクタ 77"/>
            <p:cNvCxnSpPr>
              <a:stCxn id="15380" idx="0"/>
              <a:endCxn id="81" idx="1"/>
            </p:cNvCxnSpPr>
            <p:nvPr/>
          </p:nvCxnSpPr>
          <p:spPr>
            <a:xfrm rot="5400000" flipH="1" flipV="1">
              <a:off x="2452268" y="3302999"/>
              <a:ext cx="835859" cy="218885"/>
            </a:xfrm>
            <a:prstGeom prst="bentConnector2">
              <a:avLst/>
            </a:prstGeom>
            <a:ln w="28575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左中かっこ 80"/>
            <p:cNvSpPr/>
            <p:nvPr/>
          </p:nvSpPr>
          <p:spPr>
            <a:xfrm>
              <a:off x="2979640" y="2849516"/>
              <a:ext cx="131647" cy="289992"/>
            </a:xfrm>
            <a:prstGeom prst="leftBrace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</p:grpSp>
      <p:sp>
        <p:nvSpPr>
          <p:cNvPr id="15387" name="フローチャート: 処理 9"/>
          <p:cNvSpPr>
            <a:spLocks noChangeArrowheads="1"/>
          </p:cNvSpPr>
          <p:nvPr/>
        </p:nvSpPr>
        <p:spPr bwMode="auto">
          <a:xfrm>
            <a:off x="8202614" y="4875213"/>
            <a:ext cx="706437" cy="461962"/>
          </a:xfrm>
          <a:prstGeom prst="flowChartProcess">
            <a:avLst/>
          </a:prstGeom>
          <a:solidFill>
            <a:schemeClr val="bg1"/>
          </a:solidFill>
          <a:ln w="25400">
            <a:solidFill>
              <a:srgbClr val="385D8A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 eaLnBrk="0" hangingPunct="0"/>
            <a:r>
              <a:rPr lang="en-US" altLang="ja-JP" sz="900">
                <a:latin typeface="Arial" pitchFamily="34" charset="0"/>
                <a:cs typeface="Arial" pitchFamily="34" charset="0"/>
              </a:rPr>
              <a:t>Ambulance</a:t>
            </a:r>
            <a:endParaRPr lang="ja-JP" altLang="en-US" sz="900">
              <a:latin typeface="Arial" pitchFamily="34" charset="0"/>
              <a:ea typeface="MS UI Gothic" pitchFamily="50" charset="-128"/>
            </a:endParaRPr>
          </a:p>
        </p:txBody>
      </p:sp>
      <p:cxnSp>
        <p:nvCxnSpPr>
          <p:cNvPr id="15388" name="カギ線コネクタ 215"/>
          <p:cNvCxnSpPr>
            <a:cxnSpLocks noChangeShapeType="1"/>
            <a:stCxn id="13" idx="2"/>
            <a:endCxn id="15409" idx="2"/>
          </p:cNvCxnSpPr>
          <p:nvPr/>
        </p:nvCxnSpPr>
        <p:spPr bwMode="auto">
          <a:xfrm rot="5400000" flipH="1" flipV="1">
            <a:off x="5152232" y="3375819"/>
            <a:ext cx="1577975" cy="3036888"/>
          </a:xfrm>
          <a:prstGeom prst="bentConnector3">
            <a:avLst>
              <a:gd name="adj1" fmla="val -13583"/>
            </a:avLst>
          </a:prstGeom>
          <a:noFill/>
          <a:ln w="28575">
            <a:solidFill>
              <a:srgbClr val="4A7EBB"/>
            </a:solidFill>
            <a:miter lim="800000"/>
            <a:headEnd/>
            <a:tailEnd type="arrow" w="med" len="med"/>
          </a:ln>
        </p:spPr>
      </p:cxnSp>
      <p:cxnSp>
        <p:nvCxnSpPr>
          <p:cNvPr id="15389" name="カギ線コネクタ 236"/>
          <p:cNvCxnSpPr>
            <a:cxnSpLocks noChangeShapeType="1"/>
            <a:stCxn id="15418" idx="3"/>
            <a:endCxn id="15387" idx="1"/>
          </p:cNvCxnSpPr>
          <p:nvPr/>
        </p:nvCxnSpPr>
        <p:spPr bwMode="auto">
          <a:xfrm flipV="1">
            <a:off x="7250114" y="5106990"/>
            <a:ext cx="939800" cy="26987"/>
          </a:xfrm>
          <a:prstGeom prst="bentConnector3">
            <a:avLst>
              <a:gd name="adj1" fmla="val 50000"/>
            </a:avLst>
          </a:prstGeom>
          <a:noFill/>
          <a:ln w="31750">
            <a:solidFill>
              <a:srgbClr val="4F6228"/>
            </a:solidFill>
            <a:miter lim="800000"/>
            <a:headEnd/>
            <a:tailEnd type="arrow" w="med" len="med"/>
          </a:ln>
        </p:spPr>
      </p:cxnSp>
      <p:cxnSp>
        <p:nvCxnSpPr>
          <p:cNvPr id="15390" name="カギ線コネクタ 239"/>
          <p:cNvCxnSpPr>
            <a:cxnSpLocks noChangeShapeType="1"/>
            <a:stCxn id="15409" idx="3"/>
            <a:endCxn id="15376" idx="1"/>
          </p:cNvCxnSpPr>
          <p:nvPr/>
        </p:nvCxnSpPr>
        <p:spPr bwMode="auto">
          <a:xfrm>
            <a:off x="7818439" y="3805238"/>
            <a:ext cx="357187" cy="63500"/>
          </a:xfrm>
          <a:prstGeom prst="bentConnector3">
            <a:avLst>
              <a:gd name="adj1" fmla="val 49778"/>
            </a:avLst>
          </a:prstGeom>
          <a:noFill/>
          <a:ln w="31750">
            <a:solidFill>
              <a:srgbClr val="4F6228"/>
            </a:solidFill>
            <a:miter lim="800000"/>
            <a:headEnd/>
            <a:tailEnd type="arrow" w="med" len="med"/>
          </a:ln>
        </p:spPr>
      </p:cxnSp>
      <p:grpSp>
        <p:nvGrpSpPr>
          <p:cNvPr id="15391" name="グループ化 245"/>
          <p:cNvGrpSpPr>
            <a:grpSpLocks/>
          </p:cNvGrpSpPr>
          <p:nvPr/>
        </p:nvGrpSpPr>
        <p:grpSpPr bwMode="auto">
          <a:xfrm>
            <a:off x="6056316" y="4300540"/>
            <a:ext cx="1285598" cy="1254470"/>
            <a:chOff x="6055698" y="3717032"/>
            <a:chExt cx="1285707" cy="1254615"/>
          </a:xfrm>
        </p:grpSpPr>
        <p:sp>
          <p:nvSpPr>
            <p:cNvPr id="15413" name="フローチャート: 処理 9"/>
            <p:cNvSpPr>
              <a:spLocks noChangeArrowheads="1"/>
            </p:cNvSpPr>
            <p:nvPr/>
          </p:nvSpPr>
          <p:spPr bwMode="auto">
            <a:xfrm>
              <a:off x="6055698" y="3717032"/>
              <a:ext cx="701497" cy="574972"/>
            </a:xfrm>
            <a:prstGeom prst="flowChartProcess">
              <a:avLst/>
            </a:prstGeom>
            <a:solidFill>
              <a:schemeClr val="bg1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ja-JP" altLang="en-US" sz="1200" b="1">
                  <a:latin typeface="MS UI Gothic" pitchFamily="50" charset="-128"/>
                  <a:ea typeface="MS UI Gothic" pitchFamily="50" charset="-128"/>
                </a:rPr>
                <a:t>消防</a:t>
              </a:r>
              <a:endParaRPr lang="en-US" altLang="ja-JP" sz="1200" b="1">
                <a:latin typeface="MS UI Gothic" pitchFamily="50" charset="-128"/>
                <a:ea typeface="MS UI Gothic" pitchFamily="50" charset="-128"/>
              </a:endParaRPr>
            </a:p>
          </p:txBody>
        </p:sp>
        <p:sp>
          <p:nvSpPr>
            <p:cNvPr id="15414" name="フローチャート: 処理 9"/>
            <p:cNvSpPr>
              <a:spLocks noChangeArrowheads="1"/>
            </p:cNvSpPr>
            <p:nvPr/>
          </p:nvSpPr>
          <p:spPr bwMode="auto">
            <a:xfrm>
              <a:off x="6126656" y="3789040"/>
              <a:ext cx="701497" cy="574972"/>
            </a:xfrm>
            <a:prstGeom prst="flowChartProcess">
              <a:avLst/>
            </a:prstGeom>
            <a:solidFill>
              <a:schemeClr val="bg1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ja-JP" altLang="en-US" sz="1200" b="1">
                  <a:latin typeface="MS UI Gothic" pitchFamily="50" charset="-128"/>
                  <a:ea typeface="MS UI Gothic" pitchFamily="50" charset="-128"/>
                </a:rPr>
                <a:t>消防</a:t>
              </a:r>
              <a:endParaRPr lang="en-US" altLang="ja-JP" sz="1200" b="1">
                <a:latin typeface="MS UI Gothic" pitchFamily="50" charset="-128"/>
                <a:ea typeface="MS UI Gothic" pitchFamily="50" charset="-128"/>
              </a:endParaRPr>
            </a:p>
          </p:txBody>
        </p:sp>
        <p:sp>
          <p:nvSpPr>
            <p:cNvPr id="15415" name="フローチャート: 処理 9"/>
            <p:cNvSpPr>
              <a:spLocks noChangeArrowheads="1"/>
            </p:cNvSpPr>
            <p:nvPr/>
          </p:nvSpPr>
          <p:spPr bwMode="auto">
            <a:xfrm>
              <a:off x="6190967" y="3859956"/>
              <a:ext cx="701497" cy="574972"/>
            </a:xfrm>
            <a:prstGeom prst="flowChartProcess">
              <a:avLst/>
            </a:prstGeom>
            <a:solidFill>
              <a:schemeClr val="bg1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ja-JP" altLang="en-US" sz="1200" b="1">
                  <a:latin typeface="MS UI Gothic" pitchFamily="50" charset="-128"/>
                  <a:ea typeface="MS UI Gothic" pitchFamily="50" charset="-128"/>
                </a:rPr>
                <a:t>消防</a:t>
              </a:r>
              <a:endParaRPr lang="en-US" altLang="ja-JP" sz="1200" b="1">
                <a:latin typeface="MS UI Gothic" pitchFamily="50" charset="-128"/>
                <a:ea typeface="MS UI Gothic" pitchFamily="50" charset="-128"/>
              </a:endParaRPr>
            </a:p>
          </p:txBody>
        </p:sp>
        <p:sp>
          <p:nvSpPr>
            <p:cNvPr id="15416" name="フローチャート: 処理 9"/>
            <p:cNvSpPr>
              <a:spLocks noChangeArrowheads="1"/>
            </p:cNvSpPr>
            <p:nvPr/>
          </p:nvSpPr>
          <p:spPr bwMode="auto">
            <a:xfrm>
              <a:off x="6270610" y="3920668"/>
              <a:ext cx="701497" cy="574972"/>
            </a:xfrm>
            <a:prstGeom prst="flowChartProcess">
              <a:avLst/>
            </a:prstGeom>
            <a:solidFill>
              <a:schemeClr val="bg1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ja-JP" altLang="en-US" sz="1200" b="1">
                  <a:latin typeface="MS UI Gothic" pitchFamily="50" charset="-128"/>
                  <a:ea typeface="MS UI Gothic" pitchFamily="50" charset="-128"/>
                </a:rPr>
                <a:t>消防</a:t>
              </a:r>
              <a:endParaRPr lang="en-US" altLang="ja-JP" sz="1200" b="1">
                <a:latin typeface="MS UI Gothic" pitchFamily="50" charset="-128"/>
                <a:ea typeface="MS UI Gothic" pitchFamily="50" charset="-128"/>
              </a:endParaRPr>
            </a:p>
          </p:txBody>
        </p:sp>
        <p:sp>
          <p:nvSpPr>
            <p:cNvPr id="15417" name="フローチャート: 処理 9"/>
            <p:cNvSpPr>
              <a:spLocks noChangeArrowheads="1"/>
            </p:cNvSpPr>
            <p:nvPr/>
          </p:nvSpPr>
          <p:spPr bwMode="auto">
            <a:xfrm>
              <a:off x="6341395" y="3989699"/>
              <a:ext cx="701497" cy="574972"/>
            </a:xfrm>
            <a:prstGeom prst="flowChartProcess">
              <a:avLst/>
            </a:prstGeom>
            <a:solidFill>
              <a:schemeClr val="bg1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lIns="0" tIns="72000" rIns="0"/>
            <a:lstStyle/>
            <a:p>
              <a:pPr algn="ctr" eaLnBrk="0" hangingPunct="0"/>
              <a:r>
                <a:rPr lang="en-US" altLang="ja-JP" sz="1000" b="1">
                  <a:latin typeface="Arial Narrow" pitchFamily="34" charset="0"/>
                  <a:cs typeface="Arial" pitchFamily="34" charset="0"/>
                </a:rPr>
                <a:t>Fire service</a:t>
              </a:r>
            </a:p>
          </p:txBody>
        </p:sp>
        <p:sp>
          <p:nvSpPr>
            <p:cNvPr id="15418" name="フローチャート: 処理 9"/>
            <p:cNvSpPr>
              <a:spLocks noChangeArrowheads="1"/>
            </p:cNvSpPr>
            <p:nvPr/>
          </p:nvSpPr>
          <p:spPr bwMode="auto">
            <a:xfrm>
              <a:off x="6534799" y="4262773"/>
              <a:ext cx="701497" cy="574972"/>
            </a:xfrm>
            <a:prstGeom prst="flowChartProcess">
              <a:avLst/>
            </a:prstGeom>
            <a:solidFill>
              <a:schemeClr val="bg1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altLang="ja-JP" sz="900" b="1">
                  <a:latin typeface="Arial Narrow" pitchFamily="34" charset="0"/>
                  <a:cs typeface="Arial" pitchFamily="34" charset="0"/>
                </a:rPr>
                <a:t>Fire service</a:t>
              </a:r>
            </a:p>
          </p:txBody>
        </p:sp>
        <p:sp>
          <p:nvSpPr>
            <p:cNvPr id="272" name="テキスト ボックス 271"/>
            <p:cNvSpPr txBox="1"/>
            <p:nvPr/>
          </p:nvSpPr>
          <p:spPr>
            <a:xfrm rot="3393608">
              <a:off x="6891236" y="3926095"/>
              <a:ext cx="530976" cy="3693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ja-JP" altLang="en-US" dirty="0"/>
                <a:t>・・・</a:t>
              </a:r>
            </a:p>
          </p:txBody>
        </p:sp>
        <p:sp>
          <p:nvSpPr>
            <p:cNvPr id="273" name="テキスト ボックス 272"/>
            <p:cNvSpPr txBox="1"/>
            <p:nvPr/>
          </p:nvSpPr>
          <p:spPr>
            <a:xfrm rot="3393608">
              <a:off x="6183147" y="3945147"/>
              <a:ext cx="530976" cy="3693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ja-JP" altLang="en-US" dirty="0"/>
                <a:t>・・・</a:t>
              </a:r>
            </a:p>
          </p:txBody>
        </p:sp>
        <p:sp>
          <p:nvSpPr>
            <p:cNvPr id="274" name="テキスト ボックス 273"/>
            <p:cNvSpPr txBox="1"/>
            <p:nvPr/>
          </p:nvSpPr>
          <p:spPr>
            <a:xfrm rot="3393608">
              <a:off x="6164096" y="4521477"/>
              <a:ext cx="530976" cy="3693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ja-JP" altLang="en-US" dirty="0"/>
                <a:t>・・・</a:t>
              </a:r>
            </a:p>
          </p:txBody>
        </p:sp>
      </p:grpSp>
      <p:grpSp>
        <p:nvGrpSpPr>
          <p:cNvPr id="15392" name="グループ化 254"/>
          <p:cNvGrpSpPr>
            <a:grpSpLocks/>
          </p:cNvGrpSpPr>
          <p:nvPr/>
        </p:nvGrpSpPr>
        <p:grpSpPr bwMode="auto">
          <a:xfrm>
            <a:off x="6713538" y="3076574"/>
            <a:ext cx="1172885" cy="1143344"/>
            <a:chOff x="6692431" y="2700594"/>
            <a:chExt cx="1171474" cy="1144322"/>
          </a:xfrm>
        </p:grpSpPr>
        <p:sp>
          <p:nvSpPr>
            <p:cNvPr id="15405" name="フローチャート: 処理 9"/>
            <p:cNvSpPr>
              <a:spLocks noChangeArrowheads="1"/>
            </p:cNvSpPr>
            <p:nvPr/>
          </p:nvSpPr>
          <p:spPr bwMode="auto">
            <a:xfrm>
              <a:off x="6692431" y="2700594"/>
              <a:ext cx="701497" cy="574972"/>
            </a:xfrm>
            <a:prstGeom prst="flowChartProcess">
              <a:avLst/>
            </a:prstGeom>
            <a:solidFill>
              <a:schemeClr val="bg1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ja-JP" altLang="en-US" sz="1200" b="1">
                  <a:latin typeface="MS UI Gothic" pitchFamily="50" charset="-128"/>
                  <a:ea typeface="MS UI Gothic" pitchFamily="50" charset="-128"/>
                </a:rPr>
                <a:t>警察</a:t>
              </a:r>
              <a:endParaRPr lang="en-US" altLang="ja-JP" sz="1200" b="1">
                <a:latin typeface="MS UI Gothic" pitchFamily="50" charset="-128"/>
                <a:ea typeface="MS UI Gothic" pitchFamily="50" charset="-128"/>
              </a:endParaRPr>
            </a:p>
          </p:txBody>
        </p:sp>
        <p:sp>
          <p:nvSpPr>
            <p:cNvPr id="15406" name="フローチャート: 処理 9"/>
            <p:cNvSpPr>
              <a:spLocks noChangeArrowheads="1"/>
            </p:cNvSpPr>
            <p:nvPr/>
          </p:nvSpPr>
          <p:spPr bwMode="auto">
            <a:xfrm>
              <a:off x="6753373" y="2752441"/>
              <a:ext cx="701497" cy="574972"/>
            </a:xfrm>
            <a:prstGeom prst="flowChartProcess">
              <a:avLst/>
            </a:prstGeom>
            <a:solidFill>
              <a:schemeClr val="bg1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ja-JP" altLang="en-US" sz="1200" b="1">
                  <a:latin typeface="MS UI Gothic" pitchFamily="50" charset="-128"/>
                  <a:ea typeface="MS UI Gothic" pitchFamily="50" charset="-128"/>
                </a:rPr>
                <a:t>警察</a:t>
              </a:r>
              <a:endParaRPr lang="en-US" altLang="ja-JP" sz="1200" b="1">
                <a:latin typeface="MS UI Gothic" pitchFamily="50" charset="-128"/>
                <a:ea typeface="MS UI Gothic" pitchFamily="50" charset="-128"/>
              </a:endParaRPr>
            </a:p>
          </p:txBody>
        </p:sp>
        <p:sp>
          <p:nvSpPr>
            <p:cNvPr id="15407" name="フローチャート: 処理 9"/>
            <p:cNvSpPr>
              <a:spLocks noChangeArrowheads="1"/>
            </p:cNvSpPr>
            <p:nvPr/>
          </p:nvSpPr>
          <p:spPr bwMode="auto">
            <a:xfrm>
              <a:off x="6816657" y="2810708"/>
              <a:ext cx="701497" cy="574972"/>
            </a:xfrm>
            <a:prstGeom prst="flowChartProcess">
              <a:avLst/>
            </a:prstGeom>
            <a:solidFill>
              <a:schemeClr val="bg1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ja-JP" altLang="en-US" sz="1200" b="1">
                  <a:latin typeface="MS UI Gothic" pitchFamily="50" charset="-128"/>
                  <a:ea typeface="MS UI Gothic" pitchFamily="50" charset="-128"/>
                </a:rPr>
                <a:t>警察</a:t>
              </a:r>
              <a:endParaRPr lang="en-US" altLang="ja-JP" sz="1200" b="1">
                <a:latin typeface="MS UI Gothic" pitchFamily="50" charset="-128"/>
                <a:ea typeface="MS UI Gothic" pitchFamily="50" charset="-128"/>
              </a:endParaRPr>
            </a:p>
          </p:txBody>
        </p:sp>
        <p:sp>
          <p:nvSpPr>
            <p:cNvPr id="15408" name="フローチャート: 処理 9"/>
            <p:cNvSpPr>
              <a:spLocks noChangeArrowheads="1"/>
            </p:cNvSpPr>
            <p:nvPr/>
          </p:nvSpPr>
          <p:spPr bwMode="auto">
            <a:xfrm>
              <a:off x="6876077" y="2860378"/>
              <a:ext cx="701497" cy="574972"/>
            </a:xfrm>
            <a:prstGeom prst="flowChartProcess">
              <a:avLst/>
            </a:prstGeom>
            <a:solidFill>
              <a:schemeClr val="bg1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ja-JP" sz="1100" b="1">
                  <a:latin typeface="Arial" pitchFamily="34" charset="0"/>
                  <a:cs typeface="Arial" pitchFamily="34" charset="0"/>
                </a:rPr>
                <a:t>Police</a:t>
              </a:r>
            </a:p>
          </p:txBody>
        </p:sp>
        <p:sp>
          <p:nvSpPr>
            <p:cNvPr id="15409" name="フローチャート: 処理 9"/>
            <p:cNvSpPr>
              <a:spLocks noChangeArrowheads="1"/>
            </p:cNvSpPr>
            <p:nvPr/>
          </p:nvSpPr>
          <p:spPr bwMode="auto">
            <a:xfrm>
              <a:off x="7092568" y="3142060"/>
              <a:ext cx="691034" cy="574972"/>
            </a:xfrm>
            <a:prstGeom prst="flowChartProcess">
              <a:avLst/>
            </a:prstGeom>
            <a:solidFill>
              <a:schemeClr val="bg1"/>
            </a:solidFill>
            <a:ln w="25400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altLang="ja-JP" sz="900" b="1">
                  <a:latin typeface="Arial Narrow" pitchFamily="34" charset="0"/>
                  <a:cs typeface="Arial" pitchFamily="34" charset="0"/>
                </a:rPr>
                <a:t>Police </a:t>
              </a:r>
            </a:p>
          </p:txBody>
        </p:sp>
        <p:sp>
          <p:nvSpPr>
            <p:cNvPr id="245" name="テキスト ボックス 244"/>
            <p:cNvSpPr txBox="1"/>
            <p:nvPr/>
          </p:nvSpPr>
          <p:spPr>
            <a:xfrm rot="3393608">
              <a:off x="7413776" y="2802144"/>
              <a:ext cx="531369" cy="368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ja-JP" altLang="en-US" dirty="0"/>
                <a:t>・・・</a:t>
              </a:r>
            </a:p>
          </p:txBody>
        </p:sp>
        <p:sp>
          <p:nvSpPr>
            <p:cNvPr id="276" name="テキスト ボックス 275"/>
            <p:cNvSpPr txBox="1"/>
            <p:nvPr/>
          </p:nvSpPr>
          <p:spPr>
            <a:xfrm rot="3393608">
              <a:off x="6727218" y="2827567"/>
              <a:ext cx="531369" cy="368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ja-JP" altLang="en-US" dirty="0"/>
                <a:t>・・・</a:t>
              </a:r>
            </a:p>
          </p:txBody>
        </p:sp>
        <p:sp>
          <p:nvSpPr>
            <p:cNvPr id="277" name="テキスト ボックス 276"/>
            <p:cNvSpPr txBox="1"/>
            <p:nvPr/>
          </p:nvSpPr>
          <p:spPr>
            <a:xfrm rot="3393608">
              <a:off x="6716118" y="3394788"/>
              <a:ext cx="531369" cy="368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ja-JP" altLang="en-US" dirty="0"/>
                <a:t>・・・</a:t>
              </a:r>
            </a:p>
          </p:txBody>
        </p:sp>
      </p:grpSp>
      <p:cxnSp>
        <p:nvCxnSpPr>
          <p:cNvPr id="229" name="カギ線コネクタ 228"/>
          <p:cNvCxnSpPr>
            <a:stCxn id="13" idx="3"/>
          </p:cNvCxnSpPr>
          <p:nvPr/>
        </p:nvCxnSpPr>
        <p:spPr>
          <a:xfrm>
            <a:off x="4832351" y="4949825"/>
            <a:ext cx="1643063" cy="255588"/>
          </a:xfrm>
          <a:prstGeom prst="bentConnector3">
            <a:avLst>
              <a:gd name="adj1" fmla="val -1187"/>
            </a:avLst>
          </a:prstGeom>
          <a:ln w="3175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94" name="カギ線コネクタ 105"/>
          <p:cNvCxnSpPr>
            <a:cxnSpLocks noChangeShapeType="1"/>
            <a:stCxn id="13" idx="3"/>
            <a:endCxn id="15409" idx="1"/>
          </p:cNvCxnSpPr>
          <p:nvPr/>
        </p:nvCxnSpPr>
        <p:spPr bwMode="auto">
          <a:xfrm flipV="1">
            <a:off x="4832351" y="3805240"/>
            <a:ext cx="2268538" cy="1144587"/>
          </a:xfrm>
          <a:prstGeom prst="bentConnector3">
            <a:avLst>
              <a:gd name="adj1" fmla="val 49963"/>
            </a:avLst>
          </a:prstGeom>
          <a:noFill/>
          <a:ln w="31750">
            <a:solidFill>
              <a:srgbClr val="4F6228"/>
            </a:solidFill>
            <a:miter lim="800000"/>
            <a:headEnd/>
            <a:tailEnd type="arrow" w="med" len="med"/>
          </a:ln>
        </p:spPr>
      </p:cxnSp>
      <p:pic>
        <p:nvPicPr>
          <p:cNvPr id="15395" name="Picture 6" descr="MC90043487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3225" y="5308600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6" name="Picture 6" descr="MC90043487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6313" y="3900488"/>
            <a:ext cx="2159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7" name="テキスト ボックス 65"/>
          <p:cNvSpPr txBox="1">
            <a:spLocks noChangeArrowheads="1"/>
          </p:cNvSpPr>
          <p:nvPr/>
        </p:nvSpPr>
        <p:spPr bwMode="auto">
          <a:xfrm>
            <a:off x="1231901" y="5561015"/>
            <a:ext cx="71596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altLang="ja-JP" sz="900" b="1">
                <a:latin typeface="Arial" pitchFamily="34" charset="0"/>
                <a:cs typeface="Arial" pitchFamily="34" charset="0"/>
              </a:rPr>
              <a:t>Voice</a:t>
            </a:r>
          </a:p>
          <a:p>
            <a:pPr algn="ctr" eaLnBrk="0" hangingPunct="0"/>
            <a:r>
              <a:rPr lang="en-US" altLang="ja-JP" sz="900" b="1">
                <a:latin typeface="Arial" pitchFamily="34" charset="0"/>
                <a:cs typeface="Arial" pitchFamily="34" charset="0"/>
              </a:rPr>
              <a:t>communication</a:t>
            </a:r>
            <a:endParaRPr lang="ja-JP" altLang="ja-JP" sz="900" b="1">
              <a:latin typeface="Arial" pitchFamily="34" charset="0"/>
              <a:ea typeface="MS UI Gothic" pitchFamily="50" charset="-128"/>
            </a:endParaRPr>
          </a:p>
        </p:txBody>
      </p:sp>
      <p:grpSp>
        <p:nvGrpSpPr>
          <p:cNvPr id="15398" name="グループ化 307"/>
          <p:cNvGrpSpPr>
            <a:grpSpLocks/>
          </p:cNvGrpSpPr>
          <p:nvPr/>
        </p:nvGrpSpPr>
        <p:grpSpPr bwMode="auto">
          <a:xfrm>
            <a:off x="1368425" y="3390900"/>
            <a:ext cx="1095375" cy="1112838"/>
            <a:chOff x="1137533" y="2836244"/>
            <a:chExt cx="1326806" cy="1012946"/>
          </a:xfrm>
        </p:grpSpPr>
        <p:cxnSp>
          <p:nvCxnSpPr>
            <p:cNvPr id="66" name="カギ線コネクタ 65"/>
            <p:cNvCxnSpPr>
              <a:stCxn id="328" idx="1"/>
              <a:endCxn id="15379" idx="0"/>
            </p:cNvCxnSpPr>
            <p:nvPr/>
          </p:nvCxnSpPr>
          <p:spPr>
            <a:xfrm>
              <a:off x="1258677" y="2907049"/>
              <a:ext cx="1205662" cy="942141"/>
            </a:xfrm>
            <a:prstGeom prst="bentConnector2">
              <a:avLst/>
            </a:prstGeom>
            <a:ln w="28575">
              <a:solidFill>
                <a:schemeClr val="accent3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8" name="左中かっこ 327"/>
            <p:cNvSpPr/>
            <p:nvPr/>
          </p:nvSpPr>
          <p:spPr>
            <a:xfrm flipH="1">
              <a:off x="1137533" y="2836244"/>
              <a:ext cx="121144" cy="141610"/>
            </a:xfrm>
            <a:prstGeom prst="leftBrace">
              <a:avLst/>
            </a:prstGeom>
            <a:ln w="28575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</p:grpSp>
      <p:cxnSp>
        <p:nvCxnSpPr>
          <p:cNvPr id="15399" name="カギ線コネクタ 99"/>
          <p:cNvCxnSpPr>
            <a:cxnSpLocks noChangeShapeType="1"/>
            <a:stCxn id="13" idx="2"/>
            <a:endCxn id="15418" idx="2"/>
          </p:cNvCxnSpPr>
          <p:nvPr/>
        </p:nvCxnSpPr>
        <p:spPr bwMode="auto">
          <a:xfrm rot="5400000" flipH="1" flipV="1">
            <a:off x="5530057" y="4326733"/>
            <a:ext cx="249237" cy="2463800"/>
          </a:xfrm>
          <a:prstGeom prst="bentConnector3">
            <a:avLst>
              <a:gd name="adj1" fmla="val -85986"/>
            </a:avLst>
          </a:prstGeom>
          <a:noFill/>
          <a:ln w="28575">
            <a:solidFill>
              <a:srgbClr val="4A7EBB"/>
            </a:solidFill>
            <a:miter lim="800000"/>
            <a:headEnd/>
            <a:tailEnd type="arrow" w="med" len="med"/>
          </a:ln>
        </p:spPr>
      </p:cxnSp>
      <p:sp>
        <p:nvSpPr>
          <p:cNvPr id="15400" name="AutoShape 7"/>
          <p:cNvSpPr>
            <a:spLocks/>
          </p:cNvSpPr>
          <p:nvPr/>
        </p:nvSpPr>
        <p:spPr bwMode="auto">
          <a:xfrm>
            <a:off x="3125788" y="6070600"/>
            <a:ext cx="2751137" cy="527050"/>
          </a:xfrm>
          <a:prstGeom prst="accentCallout3">
            <a:avLst>
              <a:gd name="adj1" fmla="val 21685"/>
              <a:gd name="adj2" fmla="val 103181"/>
              <a:gd name="adj3" fmla="val 21685"/>
              <a:gd name="adj4" fmla="val 103245"/>
              <a:gd name="adj5" fmla="val -64458"/>
              <a:gd name="adj6" fmla="val 103245"/>
              <a:gd name="adj7" fmla="val -202407"/>
              <a:gd name="adj8" fmla="val 88542"/>
            </a:avLst>
          </a:prstGeom>
          <a:noFill/>
          <a:ln w="28575">
            <a:solidFill>
              <a:srgbClr val="254061"/>
            </a:solidFill>
            <a:prstDash val="sysDot"/>
            <a:miter lim="800000"/>
            <a:headEnd/>
            <a:tailEnd/>
          </a:ln>
        </p:spPr>
        <p:txBody>
          <a:bodyPr lIns="0" tIns="5400" rIns="38160" bIns="5400"/>
          <a:lstStyle/>
          <a:p>
            <a:pPr eaLnBrk="0" hangingPunct="0"/>
            <a:r>
              <a:rPr lang="en-US" altLang="ja-JP" sz="1000" dirty="0">
                <a:latin typeface="Arial" pitchFamily="34" charset="0"/>
                <a:cs typeface="Arial" pitchFamily="34" charset="0"/>
              </a:rPr>
              <a:t>Report to </a:t>
            </a: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public agencies (police/fire </a:t>
            </a:r>
            <a:r>
              <a:rPr lang="en-US" altLang="ja-JP" sz="1000" dirty="0">
                <a:latin typeface="Arial" pitchFamily="34" charset="0"/>
                <a:cs typeface="Arial" pitchFamily="34" charset="0"/>
              </a:rPr>
              <a:t>stations in </a:t>
            </a: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jurisdiction)</a:t>
            </a:r>
            <a:endParaRPr lang="ja-JP" altLang="ja-JP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38" name="Rectangle 71"/>
          <p:cNvSpPr>
            <a:spLocks noChangeArrowheads="1"/>
          </p:cNvSpPr>
          <p:nvPr/>
        </p:nvSpPr>
        <p:spPr bwMode="auto">
          <a:xfrm>
            <a:off x="323850" y="692150"/>
            <a:ext cx="26212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ja-JP" b="1">
                <a:latin typeface="Arial" pitchFamily="34" charset="0"/>
                <a:cs typeface="Arial" pitchFamily="34" charset="0"/>
              </a:rPr>
              <a:t>Services of HELPNET </a:t>
            </a:r>
            <a:endParaRPr lang="ja-JP" altLang="ja-JP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402" name="テキスト ボックス 65"/>
          <p:cNvSpPr txBox="1">
            <a:spLocks noChangeArrowheads="1"/>
          </p:cNvSpPr>
          <p:nvPr/>
        </p:nvSpPr>
        <p:spPr bwMode="auto">
          <a:xfrm>
            <a:off x="2311400" y="3113090"/>
            <a:ext cx="61436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altLang="ja-JP" sz="900">
                <a:latin typeface="Arial" pitchFamily="34" charset="0"/>
                <a:cs typeface="Arial" pitchFamily="34" charset="0"/>
              </a:rPr>
              <a:t>Info</a:t>
            </a:r>
          </a:p>
          <a:p>
            <a:pPr algn="ctr" eaLnBrk="0" hangingPunct="0"/>
            <a:r>
              <a:rPr lang="en-US" altLang="ja-JP" sz="900">
                <a:latin typeface="Arial" pitchFamily="34" charset="0"/>
                <a:cs typeface="Arial" pitchFamily="34" charset="0"/>
              </a:rPr>
              <a:t>acquisition</a:t>
            </a:r>
            <a:endParaRPr lang="ja-JP" altLang="ja-JP" sz="9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346075"/>
          </a:xfrm>
          <a:solidFill>
            <a:srgbClr val="FFFF66"/>
          </a:solidFill>
        </p:spPr>
        <p:txBody>
          <a:bodyPr/>
          <a:lstStyle/>
          <a:p>
            <a:pPr algn="l"/>
            <a:r>
              <a:rPr lang="en-US" altLang="ja-JP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2. Sequence of Telecommunication</a:t>
            </a:r>
            <a:endParaRPr lang="ja-JP" altLang="ja-JP" dirty="0" smtClean="0">
              <a:latin typeface="Arial" pitchFamily="34" charset="0"/>
            </a:endParaRPr>
          </a:p>
        </p:txBody>
      </p:sp>
      <p:sp>
        <p:nvSpPr>
          <p:cNvPr id="16386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xfrm>
            <a:off x="8243889" y="6343652"/>
            <a:ext cx="4429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91EAE19-80BC-4797-BCC4-F9D3BFF2226E}" type="slidenum">
              <a:rPr lang="ja-JP" altLang="en-US">
                <a:solidFill>
                  <a:schemeClr val="tx1"/>
                </a:solidFill>
              </a:rPr>
              <a:pPr/>
              <a:t>3</a:t>
            </a:fld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6387" name="テキスト ボックス 3"/>
          <p:cNvSpPr txBox="1">
            <a:spLocks noChangeArrowheads="1"/>
          </p:cNvSpPr>
          <p:nvPr/>
        </p:nvSpPr>
        <p:spPr bwMode="auto">
          <a:xfrm>
            <a:off x="1058863" y="2179639"/>
            <a:ext cx="14334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1200" b="1">
                <a:latin typeface="Arial" pitchFamily="34" charset="0"/>
                <a:cs typeface="Arial" pitchFamily="34" charset="0"/>
              </a:rPr>
              <a:t>Reporting device</a:t>
            </a:r>
            <a:endParaRPr lang="ja-JP" altLang="ja-JP" sz="1200" b="1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6388" name="テキスト ボックス 8"/>
          <p:cNvSpPr txBox="1">
            <a:spLocks noChangeArrowheads="1"/>
          </p:cNvSpPr>
          <p:nvPr/>
        </p:nvSpPr>
        <p:spPr bwMode="auto">
          <a:xfrm>
            <a:off x="2947989" y="2179639"/>
            <a:ext cx="28745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1200" b="1" dirty="0">
                <a:latin typeface="Arial" pitchFamily="34" charset="0"/>
                <a:cs typeface="Arial" pitchFamily="34" charset="0"/>
              </a:rPr>
              <a:t>Members </a:t>
            </a:r>
            <a:r>
              <a:rPr lang="en-US" altLang="ja-JP" sz="1200" b="1" dirty="0" smtClean="0">
                <a:latin typeface="Arial" pitchFamily="34" charset="0"/>
                <a:cs typeface="Arial" pitchFamily="34" charset="0"/>
              </a:rPr>
              <a:t>Center  &amp; HELPNET Center</a:t>
            </a:r>
            <a:endParaRPr lang="ja-JP" altLang="en-US" sz="1200" b="1" dirty="0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6389" name="直線コネクタ 4"/>
          <p:cNvSpPr>
            <a:spLocks noChangeShapeType="1"/>
          </p:cNvSpPr>
          <p:nvPr/>
        </p:nvSpPr>
        <p:spPr bwMode="auto">
          <a:xfrm flipH="1">
            <a:off x="1778000" y="2509838"/>
            <a:ext cx="0" cy="4087812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cxnSp>
        <p:nvCxnSpPr>
          <p:cNvPr id="16390" name="直線矢印コネクタ 6"/>
          <p:cNvCxnSpPr>
            <a:cxnSpLocks noChangeShapeType="1"/>
          </p:cNvCxnSpPr>
          <p:nvPr/>
        </p:nvCxnSpPr>
        <p:spPr bwMode="auto">
          <a:xfrm>
            <a:off x="1778001" y="2954338"/>
            <a:ext cx="2662238" cy="0"/>
          </a:xfrm>
          <a:prstGeom prst="straightConnector1">
            <a:avLst/>
          </a:prstGeom>
          <a:noFill/>
          <a:ln w="28575">
            <a:solidFill>
              <a:srgbClr val="4A7EBB"/>
            </a:solidFill>
            <a:round/>
            <a:headEnd/>
            <a:tailEnd type="arrow" w="med" len="med"/>
          </a:ln>
        </p:spPr>
      </p:cxnSp>
      <p:sp>
        <p:nvSpPr>
          <p:cNvPr id="16391" name="テキスト ボックス 459"/>
          <p:cNvSpPr txBox="1">
            <a:spLocks noChangeArrowheads="1"/>
          </p:cNvSpPr>
          <p:nvPr/>
        </p:nvSpPr>
        <p:spPr bwMode="auto">
          <a:xfrm>
            <a:off x="1770064" y="2640013"/>
            <a:ext cx="2662237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ja-JP" sz="1000" b="1" dirty="0">
                <a:latin typeface="Arial" pitchFamily="34" charset="0"/>
                <a:cs typeface="Arial" pitchFamily="34" charset="0"/>
              </a:rPr>
              <a:t>Reported data (originator ID, </a:t>
            </a:r>
            <a:r>
              <a:rPr lang="en-US" altLang="ja-JP" sz="1000" b="1" dirty="0" smtClean="0">
                <a:latin typeface="Arial" pitchFamily="34" charset="0"/>
                <a:cs typeface="Arial" pitchFamily="34" charset="0"/>
              </a:rPr>
              <a:t>position)</a:t>
            </a:r>
            <a:endParaRPr lang="ja-JP" altLang="en-US" sz="1000" b="1" dirty="0">
              <a:latin typeface="Arial" pitchFamily="34" charset="0"/>
              <a:ea typeface="MS UI Gothic" pitchFamily="50" charset="-128"/>
            </a:endParaRPr>
          </a:p>
        </p:txBody>
      </p:sp>
      <p:cxnSp>
        <p:nvCxnSpPr>
          <p:cNvPr id="16392" name="直線矢印コネクタ 8"/>
          <p:cNvCxnSpPr>
            <a:cxnSpLocks noChangeShapeType="1"/>
          </p:cNvCxnSpPr>
          <p:nvPr/>
        </p:nvCxnSpPr>
        <p:spPr bwMode="auto">
          <a:xfrm>
            <a:off x="1798638" y="4113213"/>
            <a:ext cx="2660650" cy="0"/>
          </a:xfrm>
          <a:prstGeom prst="straightConnector1">
            <a:avLst/>
          </a:prstGeom>
          <a:noFill/>
          <a:ln w="28575">
            <a:solidFill>
              <a:srgbClr val="4A7EBB"/>
            </a:solidFill>
            <a:round/>
            <a:headEnd/>
            <a:tailEnd type="arrow" w="med" len="med"/>
          </a:ln>
        </p:spPr>
      </p:cxnSp>
      <p:sp>
        <p:nvSpPr>
          <p:cNvPr id="16393" name="テキスト ボックス 488"/>
          <p:cNvSpPr txBox="1">
            <a:spLocks noChangeArrowheads="1"/>
          </p:cNvSpPr>
          <p:nvPr/>
        </p:nvSpPr>
        <p:spPr bwMode="auto">
          <a:xfrm>
            <a:off x="1770064" y="3833815"/>
            <a:ext cx="26892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ja-JP" sz="1000" b="1">
                <a:latin typeface="Arial" pitchFamily="34" charset="0"/>
                <a:cs typeface="Arial" pitchFamily="34" charset="0"/>
              </a:rPr>
              <a:t>Calling phone no. to talk</a:t>
            </a:r>
            <a:endParaRPr lang="ja-JP" altLang="ja-JP" sz="1000" b="1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6394" name="正方形/長方形 12"/>
          <p:cNvSpPr>
            <a:spLocks noChangeArrowheads="1"/>
          </p:cNvSpPr>
          <p:nvPr/>
        </p:nvSpPr>
        <p:spPr bwMode="auto">
          <a:xfrm>
            <a:off x="1770064" y="3122615"/>
            <a:ext cx="26939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ja-JP" sz="1000" b="1">
                <a:latin typeface="Arial" pitchFamily="34" charset="0"/>
                <a:cs typeface="Arial" pitchFamily="34" charset="0"/>
              </a:rPr>
              <a:t>Phone no. for voice communication</a:t>
            </a:r>
            <a:endParaRPr lang="ja-JP" altLang="ja-JP" sz="1000" b="1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6395" name="左右矢印 14"/>
          <p:cNvSpPr>
            <a:spLocks noChangeArrowheads="1"/>
          </p:cNvSpPr>
          <p:nvPr/>
        </p:nvSpPr>
        <p:spPr bwMode="auto">
          <a:xfrm>
            <a:off x="1778001" y="4217990"/>
            <a:ext cx="2662238" cy="434975"/>
          </a:xfrm>
          <a:prstGeom prst="leftRightArrow">
            <a:avLst>
              <a:gd name="adj1" fmla="val 50000"/>
              <a:gd name="adj2" fmla="val 49927"/>
            </a:avLst>
          </a:prstGeom>
          <a:solidFill>
            <a:srgbClr val="FFFFFF"/>
          </a:solidFill>
          <a:ln w="3175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ja-JP" sz="1000" b="1">
                <a:latin typeface="Arial" pitchFamily="34" charset="0"/>
                <a:cs typeface="Arial" pitchFamily="34" charset="0"/>
              </a:rPr>
              <a:t>Voice communication</a:t>
            </a:r>
            <a:endParaRPr lang="ja-JP" altLang="ja-JP" sz="1000" b="1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6396" name="Text Box 113"/>
          <p:cNvSpPr txBox="1">
            <a:spLocks noChangeArrowheads="1"/>
          </p:cNvSpPr>
          <p:nvPr/>
        </p:nvSpPr>
        <p:spPr bwMode="auto">
          <a:xfrm>
            <a:off x="6933043" y="2103439"/>
            <a:ext cx="151996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ja-JP" sz="1100" b="1">
                <a:latin typeface="Arial" pitchFamily="34" charset="0"/>
                <a:cs typeface="Arial" pitchFamily="34" charset="0"/>
              </a:rPr>
              <a:t>Public agencies</a:t>
            </a:r>
          </a:p>
          <a:p>
            <a:pPr algn="ctr" eaLnBrk="0" hangingPunct="0"/>
            <a:r>
              <a:rPr lang="en-US" altLang="ja-JP" sz="1100" b="1">
                <a:latin typeface="Arial" pitchFamily="34" charset="0"/>
                <a:cs typeface="Arial" pitchFamily="34" charset="0"/>
              </a:rPr>
              <a:t>(fire/police stations)</a:t>
            </a:r>
            <a:endParaRPr lang="ja-JP" altLang="ja-JP" sz="1100" b="1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6397" name="左右矢印 16"/>
          <p:cNvSpPr>
            <a:spLocks noChangeArrowheads="1"/>
          </p:cNvSpPr>
          <p:nvPr/>
        </p:nvSpPr>
        <p:spPr bwMode="auto">
          <a:xfrm rot="5400000">
            <a:off x="7405689" y="4772027"/>
            <a:ext cx="1081087" cy="411163"/>
          </a:xfrm>
          <a:prstGeom prst="leftRightArrow">
            <a:avLst>
              <a:gd name="adj1" fmla="val 63963"/>
              <a:gd name="adj2" fmla="val 41035"/>
            </a:avLst>
          </a:prstGeom>
          <a:solidFill>
            <a:srgbClr val="FFFFFF"/>
          </a:solidFill>
          <a:ln w="3175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ts val="900"/>
              </a:lnSpc>
            </a:pPr>
            <a:r>
              <a:rPr lang="en-US" altLang="ja-JP" sz="1000" b="1" dirty="0" smtClean="0">
                <a:latin typeface="Arial" pitchFamily="34" charset="0"/>
                <a:cs typeface="Arial" pitchFamily="34" charset="0"/>
              </a:rPr>
              <a:t>Dedicated </a:t>
            </a:r>
            <a:r>
              <a:rPr lang="en-US" altLang="ja-JP" sz="1000" b="1" dirty="0">
                <a:latin typeface="Arial" pitchFamily="34" charset="0"/>
                <a:cs typeface="Arial" pitchFamily="34" charset="0"/>
              </a:rPr>
              <a:t>IP net</a:t>
            </a:r>
          </a:p>
        </p:txBody>
      </p:sp>
      <p:sp>
        <p:nvSpPr>
          <p:cNvPr id="16398" name="左右矢印 17"/>
          <p:cNvSpPr>
            <a:spLocks noChangeArrowheads="1"/>
          </p:cNvSpPr>
          <p:nvPr/>
        </p:nvSpPr>
        <p:spPr bwMode="auto">
          <a:xfrm rot="5400000">
            <a:off x="534194" y="4264819"/>
            <a:ext cx="1231900" cy="328612"/>
          </a:xfrm>
          <a:prstGeom prst="leftRightArrow">
            <a:avLst>
              <a:gd name="adj1" fmla="val 73657"/>
              <a:gd name="adj2" fmla="val 38755"/>
            </a:avLst>
          </a:prstGeom>
          <a:solidFill>
            <a:srgbClr val="FFFFFF"/>
          </a:solidFill>
          <a:ln w="3175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lnSpc>
                <a:spcPts val="900"/>
              </a:lnSpc>
            </a:pPr>
            <a:r>
              <a:rPr lang="en-US" altLang="ja-JP" sz="1100" b="1">
                <a:latin typeface="Arial" pitchFamily="34" charset="0"/>
                <a:cs typeface="Arial" pitchFamily="34" charset="0"/>
              </a:rPr>
              <a:t>Circuit switched net</a:t>
            </a:r>
            <a:endParaRPr lang="ja-JP" altLang="ja-JP" sz="1100" b="1">
              <a:latin typeface="Arial" pitchFamily="34" charset="0"/>
              <a:ea typeface="MS UI Gothic" pitchFamily="50" charset="-128"/>
            </a:endParaRPr>
          </a:p>
        </p:txBody>
      </p:sp>
      <p:cxnSp>
        <p:nvCxnSpPr>
          <p:cNvPr id="16399" name="直線矢印コネクタ 18"/>
          <p:cNvCxnSpPr>
            <a:cxnSpLocks noChangeShapeType="1"/>
          </p:cNvCxnSpPr>
          <p:nvPr/>
        </p:nvCxnSpPr>
        <p:spPr bwMode="auto">
          <a:xfrm>
            <a:off x="4427539" y="4868863"/>
            <a:ext cx="3254375" cy="0"/>
          </a:xfrm>
          <a:prstGeom prst="straightConnector1">
            <a:avLst/>
          </a:prstGeom>
          <a:noFill/>
          <a:ln w="28575">
            <a:solidFill>
              <a:srgbClr val="4A7EBB"/>
            </a:solidFill>
            <a:round/>
            <a:headEnd/>
            <a:tailEnd type="arrow" w="med" len="med"/>
          </a:ln>
        </p:spPr>
      </p:cxnSp>
      <p:sp>
        <p:nvSpPr>
          <p:cNvPr id="16400" name="Text Box 109"/>
          <p:cNvSpPr txBox="1">
            <a:spLocks noChangeArrowheads="1"/>
          </p:cNvSpPr>
          <p:nvPr/>
        </p:nvSpPr>
        <p:spPr bwMode="auto">
          <a:xfrm>
            <a:off x="4562240" y="4583114"/>
            <a:ext cx="297068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ja-JP" sz="1000" b="1">
                <a:latin typeface="Arial" pitchFamily="34" charset="0"/>
                <a:cs typeface="Arial" pitchFamily="34" charset="0"/>
              </a:rPr>
              <a:t>Reported data (position, member/vehicle info)</a:t>
            </a:r>
            <a:endParaRPr lang="ja-JP" altLang="en-US" sz="1000" b="1">
              <a:latin typeface="Arial" pitchFamily="34" charset="0"/>
              <a:ea typeface="MS UI Gothic" pitchFamily="50" charset="-128"/>
            </a:endParaRPr>
          </a:p>
        </p:txBody>
      </p:sp>
      <p:cxnSp>
        <p:nvCxnSpPr>
          <p:cNvPr id="16401" name="直線矢印コネクタ 6"/>
          <p:cNvCxnSpPr>
            <a:cxnSpLocks noChangeShapeType="1"/>
          </p:cNvCxnSpPr>
          <p:nvPr/>
        </p:nvCxnSpPr>
        <p:spPr bwMode="auto">
          <a:xfrm>
            <a:off x="1770064" y="3421063"/>
            <a:ext cx="2662237" cy="0"/>
          </a:xfrm>
          <a:prstGeom prst="straightConnector1">
            <a:avLst/>
          </a:prstGeom>
          <a:noFill/>
          <a:ln w="28575">
            <a:solidFill>
              <a:srgbClr val="4A7EBB"/>
            </a:solidFill>
            <a:round/>
            <a:headEnd type="arrow" w="med" len="med"/>
            <a:tailEnd/>
          </a:ln>
        </p:spPr>
      </p:cxnSp>
      <p:sp>
        <p:nvSpPr>
          <p:cNvPr id="16402" name="直線コネクタ 4"/>
          <p:cNvSpPr>
            <a:spLocks noChangeShapeType="1"/>
          </p:cNvSpPr>
          <p:nvPr/>
        </p:nvSpPr>
        <p:spPr bwMode="auto">
          <a:xfrm flipH="1">
            <a:off x="7694613" y="2492375"/>
            <a:ext cx="0" cy="4033838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6403" name="直線コネクタ 4"/>
          <p:cNvSpPr>
            <a:spLocks noChangeShapeType="1"/>
          </p:cNvSpPr>
          <p:nvPr/>
        </p:nvSpPr>
        <p:spPr bwMode="auto">
          <a:xfrm flipH="1">
            <a:off x="4459288" y="2455863"/>
            <a:ext cx="0" cy="34734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6404" name="左右矢印 14"/>
          <p:cNvSpPr>
            <a:spLocks noChangeArrowheads="1"/>
          </p:cNvSpPr>
          <p:nvPr/>
        </p:nvSpPr>
        <p:spPr bwMode="auto">
          <a:xfrm>
            <a:off x="1798639" y="5929315"/>
            <a:ext cx="5884862" cy="382587"/>
          </a:xfrm>
          <a:prstGeom prst="leftRightArrow">
            <a:avLst>
              <a:gd name="adj1" fmla="val 50000"/>
              <a:gd name="adj2" fmla="val 49848"/>
            </a:avLst>
          </a:prstGeom>
          <a:solidFill>
            <a:srgbClr val="FFFFFF"/>
          </a:solidFill>
          <a:ln w="3175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ja-JP" sz="1100" b="1">
                <a:latin typeface="Arial" pitchFamily="34" charset="0"/>
                <a:cs typeface="Arial" pitchFamily="34" charset="0"/>
              </a:rPr>
              <a:t>Direct conversation</a:t>
            </a:r>
            <a:endParaRPr lang="ja-JP" altLang="ja-JP" sz="1100" b="1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6405" name="コンテンツ プレースホルダー 2"/>
          <p:cNvSpPr txBox="1">
            <a:spLocks/>
          </p:cNvSpPr>
          <p:nvPr/>
        </p:nvSpPr>
        <p:spPr bwMode="auto">
          <a:xfrm>
            <a:off x="179513" y="1033465"/>
            <a:ext cx="8856984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92075" indent="-920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1400" dirty="0">
                <a:latin typeface="Arial" pitchFamily="34" charset="0"/>
                <a:cs typeface="Arial" pitchFamily="34" charset="0"/>
              </a:rPr>
              <a:t>Two reporting modes: (a) Automatic reporting at airbag deployment, (b) Manual reporting by original reporter</a:t>
            </a:r>
            <a:endParaRPr lang="ja-JP" altLang="ja-JP" sz="1400" b="1" dirty="0">
              <a:latin typeface="Arial" pitchFamily="34" charset="0"/>
              <a:cs typeface="Arial" pitchFamily="34" charset="0"/>
            </a:endParaRPr>
          </a:p>
          <a:p>
            <a:pPr marL="92075" indent="-920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1400" dirty="0">
                <a:latin typeface="Arial" pitchFamily="34" charset="0"/>
                <a:cs typeface="Arial" pitchFamily="34" charset="0"/>
              </a:rPr>
              <a:t>Communication starts up by </a:t>
            </a: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data </a:t>
            </a:r>
            <a:r>
              <a:rPr lang="en-US" altLang="ja-JP" sz="1400" dirty="0">
                <a:latin typeface="Arial" pitchFamily="34" charset="0"/>
                <a:cs typeface="Arial" pitchFamily="34" charset="0"/>
              </a:rPr>
              <a:t>transmission from </a:t>
            </a: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the reporting device; </a:t>
            </a:r>
            <a:r>
              <a:rPr lang="en-US" altLang="ja-JP" sz="1400" dirty="0">
                <a:latin typeface="Arial" pitchFamily="34" charset="0"/>
                <a:cs typeface="Arial" pitchFamily="34" charset="0"/>
              </a:rPr>
              <a:t>an operator at HELPNET Center finds the situation through voice communication and reports to a public </a:t>
            </a: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agency.</a:t>
            </a:r>
            <a:endParaRPr lang="ja-JP" altLang="ja-JP" sz="1400" dirty="0">
              <a:latin typeface="Arial" pitchFamily="34" charset="0"/>
              <a:cs typeface="Arial" pitchFamily="34" charset="0"/>
            </a:endParaRPr>
          </a:p>
          <a:p>
            <a:pPr marL="92075" indent="-92075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1400" dirty="0">
                <a:latin typeface="Arial" pitchFamily="34" charset="0"/>
                <a:cs typeface="Arial" pitchFamily="34" charset="0"/>
              </a:rPr>
              <a:t>In case of automatic reporting (if impossible to converse with the </a:t>
            </a: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original reporter), </a:t>
            </a:r>
            <a:r>
              <a:rPr lang="en-US" altLang="ja-JP" sz="1400" dirty="0">
                <a:latin typeface="Arial" pitchFamily="34" charset="0"/>
                <a:cs typeface="Arial" pitchFamily="34" charset="0"/>
              </a:rPr>
              <a:t>the operator calls for an </a:t>
            </a:r>
            <a:r>
              <a:rPr lang="en-US" altLang="ja-JP" sz="1400" dirty="0" smtClean="0">
                <a:latin typeface="Arial" pitchFamily="34" charset="0"/>
                <a:cs typeface="Arial" pitchFamily="34" charset="0"/>
              </a:rPr>
              <a:t>ambulance.</a:t>
            </a:r>
            <a:endParaRPr lang="ja-JP" altLang="ja-JP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406" name="左右矢印 16"/>
          <p:cNvSpPr>
            <a:spLocks noChangeArrowheads="1"/>
          </p:cNvSpPr>
          <p:nvPr/>
        </p:nvSpPr>
        <p:spPr bwMode="auto">
          <a:xfrm rot="5400000">
            <a:off x="962819" y="3005932"/>
            <a:ext cx="1143000" cy="344488"/>
          </a:xfrm>
          <a:prstGeom prst="leftRightArrow">
            <a:avLst>
              <a:gd name="adj1" fmla="val 63963"/>
              <a:gd name="adj2" fmla="val 37066"/>
            </a:avLst>
          </a:prstGeom>
          <a:solidFill>
            <a:srgbClr val="FFFFFF"/>
          </a:solidFill>
          <a:ln w="3175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ja-JP" sz="1200" b="1">
                <a:latin typeface="Arial" pitchFamily="34" charset="0"/>
                <a:cs typeface="Arial" pitchFamily="34" charset="0"/>
              </a:rPr>
              <a:t>HTTP/1.1</a:t>
            </a:r>
          </a:p>
        </p:txBody>
      </p:sp>
      <p:sp>
        <p:nvSpPr>
          <p:cNvPr id="16407" name="左右矢印 17"/>
          <p:cNvSpPr>
            <a:spLocks noChangeArrowheads="1"/>
          </p:cNvSpPr>
          <p:nvPr/>
        </p:nvSpPr>
        <p:spPr bwMode="auto">
          <a:xfrm rot="5400000">
            <a:off x="914400" y="4264026"/>
            <a:ext cx="1231900" cy="330200"/>
          </a:xfrm>
          <a:prstGeom prst="leftRightArrow">
            <a:avLst>
              <a:gd name="adj1" fmla="val 73657"/>
              <a:gd name="adj2" fmla="val 38569"/>
            </a:avLst>
          </a:prstGeom>
          <a:solidFill>
            <a:srgbClr val="FFFFFF"/>
          </a:solidFill>
          <a:ln w="3175">
            <a:solidFill>
              <a:srgbClr val="385D8A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 eaLnBrk="0" hangingPunct="0">
              <a:lnSpc>
                <a:spcPts val="900"/>
              </a:lnSpc>
            </a:pPr>
            <a:r>
              <a:rPr lang="en-US" altLang="ja-JP" sz="1000" b="1">
                <a:latin typeface="Arial" pitchFamily="34" charset="0"/>
                <a:cs typeface="Arial" pitchFamily="34" charset="0"/>
              </a:rPr>
              <a:t>Voice communication</a:t>
            </a:r>
            <a:endParaRPr lang="ja-JP" altLang="ja-JP" sz="1000" b="1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5145" name="Rectangle 30"/>
          <p:cNvSpPr>
            <a:spLocks noChangeArrowheads="1"/>
          </p:cNvSpPr>
          <p:nvPr/>
        </p:nvSpPr>
        <p:spPr bwMode="auto">
          <a:xfrm>
            <a:off x="179513" y="687389"/>
            <a:ext cx="26501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ja-JP" b="1" dirty="0">
                <a:latin typeface="Arial" pitchFamily="34" charset="0"/>
                <a:cs typeface="Arial" pitchFamily="34" charset="0"/>
              </a:rPr>
              <a:t>Emergency reporting</a:t>
            </a:r>
            <a:endParaRPr lang="ja-JP" altLang="ja-JP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409" name="左右矢印 14"/>
          <p:cNvSpPr>
            <a:spLocks noChangeArrowheads="1"/>
          </p:cNvSpPr>
          <p:nvPr/>
        </p:nvSpPr>
        <p:spPr bwMode="auto">
          <a:xfrm>
            <a:off x="4500563" y="5373690"/>
            <a:ext cx="3167062" cy="555625"/>
          </a:xfrm>
          <a:prstGeom prst="leftRightArrow">
            <a:avLst>
              <a:gd name="adj1" fmla="val 79315"/>
              <a:gd name="adj2" fmla="val 51115"/>
            </a:avLst>
          </a:prstGeom>
          <a:solidFill>
            <a:srgbClr val="FFFFFF"/>
          </a:solidFill>
          <a:ln w="3175">
            <a:solidFill>
              <a:srgbClr val="385D8A"/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 eaLnBrk="0" hangingPunct="0"/>
            <a:r>
              <a:rPr lang="en-US" altLang="ja-JP" sz="1000" b="1" dirty="0">
                <a:latin typeface="Arial" pitchFamily="34" charset="0"/>
                <a:cs typeface="Arial" pitchFamily="34" charset="0"/>
              </a:rPr>
              <a:t>Voice communication</a:t>
            </a:r>
          </a:p>
          <a:p>
            <a:pPr algn="ctr" eaLnBrk="0" hangingPunct="0"/>
            <a:r>
              <a:rPr lang="en-US" altLang="ja-JP" sz="1000" b="1" dirty="0" smtClean="0">
                <a:latin typeface="Arial" pitchFamily="34" charset="0"/>
                <a:cs typeface="Arial" pitchFamily="34" charset="0"/>
              </a:rPr>
              <a:t>(notification of the original reporter’s </a:t>
            </a:r>
            <a:r>
              <a:rPr lang="en-US" altLang="ja-JP" sz="1000" b="1" dirty="0">
                <a:latin typeface="Arial" pitchFamily="34" charset="0"/>
                <a:cs typeface="Arial" pitchFamily="34" charset="0"/>
              </a:rPr>
              <a:t>condition, data transmission)</a:t>
            </a:r>
            <a:endParaRPr lang="ja-JP" altLang="ja-JP" sz="1000" b="1" dirty="0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6410" name="左右矢印 17"/>
          <p:cNvSpPr>
            <a:spLocks noChangeArrowheads="1"/>
          </p:cNvSpPr>
          <p:nvPr/>
        </p:nvSpPr>
        <p:spPr bwMode="auto">
          <a:xfrm rot="5400000">
            <a:off x="519907" y="3017045"/>
            <a:ext cx="1231900" cy="328613"/>
          </a:xfrm>
          <a:prstGeom prst="leftRightArrow">
            <a:avLst>
              <a:gd name="adj1" fmla="val 73657"/>
              <a:gd name="adj2" fmla="val 38755"/>
            </a:avLst>
          </a:prstGeom>
          <a:solidFill>
            <a:srgbClr val="FFFFFF"/>
          </a:solidFill>
          <a:ln w="3175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ja-JP" sz="1200" b="1">
                <a:latin typeface="Arial" pitchFamily="34" charset="0"/>
                <a:cs typeface="Arial" pitchFamily="34" charset="0"/>
              </a:rPr>
              <a:t>Packet net</a:t>
            </a:r>
            <a:endParaRPr lang="ja-JP" altLang="ja-JP" sz="1200" b="1">
              <a:latin typeface="Arial" pitchFamily="34" charset="0"/>
              <a:ea typeface="MS UI Gothic" pitchFamily="50" charset="-128"/>
            </a:endParaRPr>
          </a:p>
        </p:txBody>
      </p:sp>
      <p:sp>
        <p:nvSpPr>
          <p:cNvPr id="16411" name="左右矢印 16"/>
          <p:cNvSpPr>
            <a:spLocks noChangeArrowheads="1"/>
          </p:cNvSpPr>
          <p:nvPr/>
        </p:nvSpPr>
        <p:spPr bwMode="auto">
          <a:xfrm rot="5400000">
            <a:off x="7854157" y="4777582"/>
            <a:ext cx="1069975" cy="411162"/>
          </a:xfrm>
          <a:prstGeom prst="leftRightArrow">
            <a:avLst>
              <a:gd name="adj1" fmla="val 63963"/>
              <a:gd name="adj2" fmla="val 34722"/>
            </a:avLst>
          </a:prstGeom>
          <a:solidFill>
            <a:srgbClr val="FFFFFF"/>
          </a:solidFill>
          <a:ln w="3175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altLang="ja-JP" sz="1200" b="1">
                <a:latin typeface="Arial" pitchFamily="34" charset="0"/>
                <a:cs typeface="Arial" pitchFamily="34" charset="0"/>
              </a:rPr>
              <a:t>HTTP/1.1</a:t>
            </a:r>
          </a:p>
        </p:txBody>
      </p:sp>
      <p:sp>
        <p:nvSpPr>
          <p:cNvPr id="16412" name="Text Box 109"/>
          <p:cNvSpPr txBox="1">
            <a:spLocks noChangeArrowheads="1"/>
          </p:cNvSpPr>
          <p:nvPr/>
        </p:nvSpPr>
        <p:spPr bwMode="auto">
          <a:xfrm>
            <a:off x="5503825" y="4868864"/>
            <a:ext cx="11240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ja-JP" sz="1000" b="1">
                <a:latin typeface="Arial" pitchFamily="34" charset="0"/>
                <a:cs typeface="Arial" pitchFamily="34" charset="0"/>
              </a:rPr>
              <a:t>(Online or FAX)</a:t>
            </a:r>
            <a:endParaRPr lang="ja-JP" altLang="en-US" sz="1000" b="1">
              <a:latin typeface="Arial" pitchFamily="34" charset="0"/>
              <a:ea typeface="MS UI Gothic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346075"/>
          </a:xfrm>
          <a:solidFill>
            <a:srgbClr val="FFFF66"/>
          </a:solidFill>
        </p:spPr>
        <p:txBody>
          <a:bodyPr/>
          <a:lstStyle/>
          <a:p>
            <a:pPr algn="l"/>
            <a:r>
              <a:rPr lang="en-US" altLang="ja-JP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3. Functions of the Reporting Device</a:t>
            </a:r>
            <a:endParaRPr lang="ja-JP" altLang="ja-JP" dirty="0" smtClean="0">
              <a:latin typeface="Arial" pitchFamily="34" charset="0"/>
            </a:endParaRPr>
          </a:p>
        </p:txBody>
      </p:sp>
      <p:sp>
        <p:nvSpPr>
          <p:cNvPr id="17410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0826" y="1125539"/>
            <a:ext cx="8785225" cy="5400675"/>
          </a:xfrm>
        </p:spPr>
        <p:txBody>
          <a:bodyPr/>
          <a:lstStyle/>
          <a:p>
            <a:pPr marL="357188" indent="-250825">
              <a:buFont typeface="Wingdings" pitchFamily="2" charset="2"/>
              <a:buChar char="u"/>
            </a:pPr>
            <a:r>
              <a:rPr lang="en-US" altLang="ja-JP" sz="1400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Retention of data for connection with the HELPNET Center</a:t>
            </a:r>
            <a:endParaRPr lang="ja-JP" altLang="en-US" sz="1400" b="1" dirty="0" smtClean="0">
              <a:latin typeface="Arial" pitchFamily="34" charset="0"/>
            </a:endParaRPr>
          </a:p>
          <a:p>
            <a:pPr marL="357188" indent="-250825">
              <a:buFont typeface="Wingdings" pitchFamily="2" charset="2"/>
              <a:buChar char="Ø"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Data on originator ID (to identify the reporting device/member)</a:t>
            </a:r>
            <a:endParaRPr lang="ja-JP" altLang="ja-JP" sz="1400" dirty="0" smtClean="0">
              <a:latin typeface="Arial" pitchFamily="34" charset="0"/>
            </a:endParaRPr>
          </a:p>
          <a:p>
            <a:pPr marL="357188" indent="-250825">
              <a:buFont typeface="Wingdings" pitchFamily="2" charset="2"/>
              <a:buChar char="Ø"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HELPNET Center’s URL for data transmission</a:t>
            </a:r>
          </a:p>
          <a:p>
            <a:pPr marL="357188" indent="-250825">
              <a:buFont typeface="Arial" pitchFamily="34" charset="0"/>
              <a:buNone/>
            </a:pPr>
            <a:endParaRPr lang="ja-JP" altLang="ja-JP" sz="800" b="1" dirty="0" smtClean="0">
              <a:latin typeface="Arial" pitchFamily="34" charset="0"/>
            </a:endParaRPr>
          </a:p>
          <a:p>
            <a:pPr marL="357188" indent="-250825">
              <a:buFont typeface="Wingdings" pitchFamily="2" charset="2"/>
              <a:buChar char="u"/>
            </a:pPr>
            <a:r>
              <a:rPr lang="en-US" altLang="ja-JP" sz="1400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Recording of position and time data</a:t>
            </a:r>
          </a:p>
          <a:p>
            <a:pPr marL="357188" indent="-250825">
              <a:buFont typeface="Wingdings" pitchFamily="2" charset="2"/>
              <a:buChar char="Ø"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Data to specify positions using GPS, gyro, vehicle velocity signals, map-matching, etc. (even where GPS cannot work)</a:t>
            </a:r>
            <a:endParaRPr lang="ja-JP" altLang="en-US" sz="1400" dirty="0" smtClean="0">
              <a:latin typeface="Arial" pitchFamily="34" charset="0"/>
            </a:endParaRPr>
          </a:p>
          <a:p>
            <a:pPr marL="357188" indent="-250825">
              <a:buFont typeface="Wingdings" pitchFamily="2" charset="2"/>
              <a:buChar char="Ø"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Data on travel trail (64 points) leading up to the accident point</a:t>
            </a:r>
          </a:p>
          <a:p>
            <a:pPr marL="357188" indent="-250825">
              <a:buFont typeface="Arial" pitchFamily="34" charset="0"/>
              <a:buNone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*In case voice communication with the original reporter is difficult, the above data are used to speculate whether an expressway or a surface road, the direction of vehicle progress.</a:t>
            </a:r>
          </a:p>
          <a:p>
            <a:pPr marL="357188" indent="-250825">
              <a:buFont typeface="Arial" pitchFamily="34" charset="0"/>
              <a:buNone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*The travel trail is about 5 km long (64 points at 80 m intervals) so as to suit Japan’s road environment where many expressways and surface roads run parallel.</a:t>
            </a:r>
          </a:p>
          <a:p>
            <a:pPr marL="357188" indent="-250825">
              <a:buFont typeface="Arial" pitchFamily="34" charset="0"/>
              <a:buNone/>
            </a:pPr>
            <a:endParaRPr lang="en-US" altLang="ja-JP" sz="800" b="1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57188" indent="-250825">
              <a:buFont typeface="Wingdings" pitchFamily="2" charset="2"/>
              <a:buChar char="u"/>
            </a:pPr>
            <a:r>
              <a:rPr lang="en-US" altLang="ja-JP" sz="1400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Acquisition of sensor data to estimate the injury severity (future function)</a:t>
            </a:r>
            <a:endParaRPr lang="ja-JP" altLang="en-US" sz="1400" b="1" dirty="0" smtClean="0">
              <a:latin typeface="Arial" pitchFamily="34" charset="0"/>
            </a:endParaRPr>
          </a:p>
          <a:p>
            <a:pPr marL="357188" indent="-250825">
              <a:buFont typeface="Wingdings" pitchFamily="2" charset="2"/>
              <a:buChar char="Ø"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Data on airbag condition, multiple crash, speed change (See “4</a:t>
            </a:r>
            <a:r>
              <a:rPr lang="en-US" altLang="ja-JP" sz="140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. List </a:t>
            </a: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of Data Reported </a:t>
            </a:r>
            <a:r>
              <a:rPr lang="en-US" altLang="ja-JP" sz="1400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to the HELPNET </a:t>
            </a: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Center”.)</a:t>
            </a:r>
            <a:endParaRPr lang="en-US" altLang="ja-JP" sz="800" b="1" dirty="0" smtClean="0"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57188" indent="-250825">
              <a:buFont typeface="Wingdings" pitchFamily="2" charset="2"/>
              <a:buChar char="u"/>
            </a:pPr>
            <a:r>
              <a:rPr lang="en-US" altLang="ja-JP" sz="1400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Voice communication</a:t>
            </a:r>
            <a:endParaRPr lang="ja-JP" altLang="en-US" sz="1400" b="1" dirty="0" smtClean="0">
              <a:latin typeface="Arial" pitchFamily="34" charset="0"/>
            </a:endParaRPr>
          </a:p>
          <a:p>
            <a:pPr marL="357188" indent="-250825">
              <a:buFont typeface="Wingdings" pitchFamily="2" charset="2"/>
              <a:buChar char="Ø"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Hands-free conversation by the original reporter (sufficiently large sound volume dispensing with a handset)</a:t>
            </a:r>
            <a:endParaRPr lang="ja-JP" altLang="en-US" sz="1400" dirty="0" smtClean="0">
              <a:latin typeface="Arial" pitchFamily="34" charset="0"/>
            </a:endParaRPr>
          </a:p>
          <a:p>
            <a:pPr marL="357188" indent="-250825">
              <a:buFont typeface="Wingdings" pitchFamily="2" charset="2"/>
              <a:buChar char="Ø"/>
            </a:pPr>
            <a:r>
              <a:rPr lang="en-US" altLang="ja-JP" sz="1400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Automatic response (talk readiness) to voice from emergency agency or HELPNET Center after data transmission</a:t>
            </a:r>
            <a:endParaRPr lang="ja-JP" altLang="en-US" sz="1400" dirty="0" smtClean="0">
              <a:latin typeface="Arial" pitchFamily="34" charset="0"/>
            </a:endParaRPr>
          </a:p>
        </p:txBody>
      </p:sp>
      <p:sp>
        <p:nvSpPr>
          <p:cNvPr id="17411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xfrm>
            <a:off x="8243889" y="6343652"/>
            <a:ext cx="4429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9801C52-B913-47A4-936A-3B10B17A2553}" type="slidenum">
              <a:rPr lang="ja-JP" altLang="en-US">
                <a:solidFill>
                  <a:schemeClr val="tx1"/>
                </a:solidFill>
              </a:rPr>
              <a:pPr/>
              <a:t>4</a:t>
            </a:fld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6149" name="Rectangle 140"/>
          <p:cNvSpPr>
            <a:spLocks noChangeArrowheads="1"/>
          </p:cNvSpPr>
          <p:nvPr/>
        </p:nvSpPr>
        <p:spPr bwMode="auto">
          <a:xfrm>
            <a:off x="0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ja-JP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50" name="Rectangle 8"/>
          <p:cNvSpPr>
            <a:spLocks noChangeArrowheads="1"/>
          </p:cNvSpPr>
          <p:nvPr/>
        </p:nvSpPr>
        <p:spPr bwMode="auto">
          <a:xfrm>
            <a:off x="325438" y="692150"/>
            <a:ext cx="48269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Arial" pitchFamily="34" charset="0"/>
                <a:cs typeface="Arial" pitchFamily="34" charset="0"/>
              </a:rPr>
              <a:t>Functions installed in the reporting </a:t>
            </a:r>
            <a:r>
              <a:rPr lang="en-US" altLang="ja-JP" b="1" dirty="0" smtClean="0">
                <a:latin typeface="Arial" pitchFamily="34" charset="0"/>
                <a:cs typeface="Arial" pitchFamily="34" charset="0"/>
              </a:rPr>
              <a:t>device</a:t>
            </a:r>
            <a:endParaRPr lang="ja-JP" alt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874" y="692696"/>
            <a:ext cx="4031717" cy="253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テキスト ボックス 6"/>
          <p:cNvSpPr txBox="1">
            <a:spLocks noChangeArrowheads="1"/>
          </p:cNvSpPr>
          <p:nvPr/>
        </p:nvSpPr>
        <p:spPr bwMode="auto">
          <a:xfrm>
            <a:off x="5148591" y="692696"/>
            <a:ext cx="3887905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Keiyo Expressway runs above a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surface 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road, crossing another surface road.</a:t>
            </a:r>
          </a:p>
          <a:p>
            <a:endParaRPr lang="en-US" altLang="ja-JP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 data on the accident point alone cannot identify the road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type 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urface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road 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or expressway).</a:t>
            </a: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Indication of the travel trail consisting of several points finds that the vehicle was running above a railroad track (Keiyo Line), which then helps speculate that  the reporting was made from the expressway.</a:t>
            </a:r>
          </a:p>
          <a:p>
            <a:endParaRPr lang="en-US" altLang="ja-JP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(19</a:t>
            </a:r>
            <a:r>
              <a:rPr lang="ja-JP" alt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October 2013)</a:t>
            </a: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602522" y="828675"/>
            <a:ext cx="1463919" cy="360363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travel trail</a:t>
            </a:r>
            <a:endParaRPr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315" y="3425825"/>
            <a:ext cx="5614837" cy="31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正方形/長方形 11"/>
          <p:cNvSpPr/>
          <p:nvPr/>
        </p:nvSpPr>
        <p:spPr>
          <a:xfrm>
            <a:off x="3334481" y="3438526"/>
            <a:ext cx="1370869" cy="563563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travel trail (about 10 points)</a:t>
            </a:r>
            <a:endParaRPr lang="en-US" altLang="ja-JP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4607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Example of data usage with or without travel trail (1): Chiba, Chiba Prefecture</a:t>
            </a:r>
            <a:endParaRPr lang="ja-JP" altLang="en-U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5392616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047" y="3525839"/>
            <a:ext cx="543804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テキスト ボックス 6"/>
          <p:cNvSpPr txBox="1">
            <a:spLocks noChangeArrowheads="1"/>
          </p:cNvSpPr>
          <p:nvPr/>
        </p:nvSpPr>
        <p:spPr bwMode="auto">
          <a:xfrm>
            <a:off x="5690090" y="638176"/>
            <a:ext cx="334640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 surface road runs above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Nagoya Expressway Route 2 (Higashiyama Route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data on the accident point 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and several other points alone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cannot identify the road type (surface road or expressway</a:t>
            </a:r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Indication of the complete travel trail finds that the reporting was made from the surface road.</a:t>
            </a:r>
          </a:p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(30 May 2013)</a:t>
            </a: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6105" y="3475039"/>
            <a:ext cx="4768362" cy="2987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>
          <a:xfrm>
            <a:off x="1474176" y="638176"/>
            <a:ext cx="1496892" cy="360363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travel trail</a:t>
            </a:r>
            <a:endParaRPr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483768" y="3565525"/>
            <a:ext cx="1342352" cy="568325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travel trail (about 10 points)</a:t>
            </a:r>
            <a:endParaRPr lang="ja-JP" alt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7164288" y="3565525"/>
            <a:ext cx="1440159" cy="515936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travel trail (complete)</a:t>
            </a:r>
            <a:endParaRPr lang="en-US" altLang="ja-JP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フリーフォーム 12"/>
          <p:cNvSpPr/>
          <p:nvPr/>
        </p:nvSpPr>
        <p:spPr>
          <a:xfrm>
            <a:off x="4106008" y="3979863"/>
            <a:ext cx="4321420" cy="2366962"/>
          </a:xfrm>
          <a:custGeom>
            <a:avLst/>
            <a:gdLst>
              <a:gd name="connsiteX0" fmla="*/ 0 w 4320989"/>
              <a:gd name="connsiteY0" fmla="*/ 2366683 h 2366683"/>
              <a:gd name="connsiteX1" fmla="*/ 1192306 w 4320989"/>
              <a:gd name="connsiteY1" fmla="*/ 2339789 h 2366683"/>
              <a:gd name="connsiteX2" fmla="*/ 959224 w 4320989"/>
              <a:gd name="connsiteY2" fmla="*/ 869577 h 2366683"/>
              <a:gd name="connsiteX3" fmla="*/ 995083 w 4320989"/>
              <a:gd name="connsiteY3" fmla="*/ 0 h 2366683"/>
              <a:gd name="connsiteX4" fmla="*/ 2572871 w 4320989"/>
              <a:gd name="connsiteY4" fmla="*/ 519953 h 2366683"/>
              <a:gd name="connsiteX5" fmla="*/ 4320989 w 4320989"/>
              <a:gd name="connsiteY5" fmla="*/ 1120589 h 2366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989" h="2366683">
                <a:moveTo>
                  <a:pt x="0" y="2366683"/>
                </a:moveTo>
                <a:lnTo>
                  <a:pt x="1192306" y="2339789"/>
                </a:lnTo>
                <a:lnTo>
                  <a:pt x="959224" y="869577"/>
                </a:lnTo>
                <a:lnTo>
                  <a:pt x="995083" y="0"/>
                </a:lnTo>
                <a:lnTo>
                  <a:pt x="2572871" y="519953"/>
                </a:lnTo>
                <a:lnTo>
                  <a:pt x="4320989" y="1120589"/>
                </a:ln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6449159" y="3309938"/>
            <a:ext cx="44254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3" name="テキスト ボックス 15"/>
          <p:cNvSpPr txBox="1">
            <a:spLocks noChangeArrowheads="1"/>
          </p:cNvSpPr>
          <p:nvPr/>
        </p:nvSpPr>
        <p:spPr bwMode="auto">
          <a:xfrm>
            <a:off x="6803781" y="3155951"/>
            <a:ext cx="12583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Trail traveled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タイトル 1"/>
          <p:cNvSpPr>
            <a:spLocks noGrp="1"/>
          </p:cNvSpPr>
          <p:nvPr>
            <p:ph type="title"/>
          </p:nvPr>
        </p:nvSpPr>
        <p:spPr>
          <a:xfrm>
            <a:off x="534867" y="172933"/>
            <a:ext cx="8229600" cy="346075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Example of data usage with or without travel trail </a:t>
            </a:r>
            <a:r>
              <a:rPr lang="en-US" altLang="ja-JP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(2): Nagoya, Aichi Prefecture</a:t>
            </a:r>
            <a:endParaRPr lang="ja-JP" altLang="en-US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346075"/>
          </a:xfrm>
          <a:solidFill>
            <a:srgbClr val="FFFF66"/>
          </a:solidFill>
        </p:spPr>
        <p:txBody>
          <a:bodyPr/>
          <a:lstStyle/>
          <a:p>
            <a:pPr algn="l" eaLnBrk="1" hangingPunct="1"/>
            <a:r>
              <a:rPr lang="en-US" altLang="ja-JP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4. </a:t>
            </a:r>
            <a:r>
              <a:rPr lang="en-US" altLang="ja-JP" b="1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List of Data Reported to the HELPNET Center - </a:t>
            </a:r>
            <a:r>
              <a:rPr lang="en-US" altLang="ja-JP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1</a:t>
            </a:r>
            <a:endParaRPr lang="ja-JP" altLang="en-US" b="1" dirty="0" smtClean="0">
              <a:latin typeface="Arial" pitchFamily="34" charset="0"/>
            </a:endParaRPr>
          </a:p>
        </p:txBody>
      </p:sp>
      <p:sp>
        <p:nvSpPr>
          <p:cNvPr id="18434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xfrm>
            <a:off x="8243889" y="6343652"/>
            <a:ext cx="4429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BB095BF0-9354-4E0F-A415-DD2206A64159}" type="slidenum">
              <a:rPr lang="ja-JP" altLang="en-US"/>
              <a:pPr/>
              <a:t>7</a:t>
            </a:fld>
            <a:endParaRPr lang="ja-JP" altLang="en-US"/>
          </a:p>
        </p:txBody>
      </p:sp>
      <p:sp>
        <p:nvSpPr>
          <p:cNvPr id="7172" name="Rectangle 140"/>
          <p:cNvSpPr>
            <a:spLocks noChangeArrowheads="1"/>
          </p:cNvSpPr>
          <p:nvPr/>
        </p:nvSpPr>
        <p:spPr bwMode="auto">
          <a:xfrm>
            <a:off x="0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ja-JP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7303" name="Group 135"/>
          <p:cNvGraphicFramePr>
            <a:graphicFrameLocks noGrp="1"/>
          </p:cNvGraphicFramePr>
          <p:nvPr/>
        </p:nvGraphicFramePr>
        <p:xfrm>
          <a:off x="395288" y="1268415"/>
          <a:ext cx="7920037" cy="3567113"/>
        </p:xfrm>
        <a:graphic>
          <a:graphicData uri="http://schemas.openxmlformats.org/drawingml/2006/table">
            <a:tbl>
              <a:tblPr/>
              <a:tblGrid>
                <a:gridCol w="2016125"/>
                <a:gridCol w="719137"/>
                <a:gridCol w="5184775"/>
              </a:tblGrid>
              <a:tr h="1778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Tag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Value and Description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Sequence No.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SQ_NO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Request sequence No. 00-99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Origination time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E_TIM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UTC   “YYYY-MM-DDThh:mm:ssTSD”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Originator phone No.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TEL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Mobile phone no. of originator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Originator ID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U_ID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No. assigned to reporting device for member/vehicle ID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Service ID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S_ID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No. to identify service category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Report type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C_TYPE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0</a:t>
                      </a: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：</a:t>
                      </a: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Manual	1</a:t>
                      </a: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：</a:t>
                      </a: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Automatic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Sensor info 1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S_KIND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[Sensor info 1]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 (1) Front airbag	(2) Side airbag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 (3) Rear-impact sensor	(4) Overturn sensor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 (5) Belt sensor (driver)	(6) Belt sensor (passenger)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[Sensor info 2]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 (1) Passenger detect	(2) Multiple crash (speed change 2 generated)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[Value]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0: Sensor info lacking	1: Sensor info OFF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2: Sensor info ON	3: Sensor info abnormal</a:t>
                      </a: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8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Sensor info 2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S_KIND2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Speed change 1 (Fore-aft)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S_DVL1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Speed change –128 ~ +127; Unit km/h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(Fore-aft) + impact from rear; - impact from front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(Lateral)  + impact from left side; - impact from right side</a:t>
                      </a: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Speed change 1 (lateral)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S_DVW1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Speed change 2 (Fore-aft)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S_DVL2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Speed change 2 (lateral)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S_DVW2</a:t>
                      </a:r>
                      <a:endParaRPr kumimoji="1" lang="ja-JP" altLang="ja-JP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27" name="Rectangle 136"/>
          <p:cNvSpPr>
            <a:spLocks noChangeArrowheads="1"/>
          </p:cNvSpPr>
          <p:nvPr/>
        </p:nvSpPr>
        <p:spPr bwMode="auto">
          <a:xfrm>
            <a:off x="303213" y="692150"/>
            <a:ext cx="35317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Arial" pitchFamily="34" charset="0"/>
                <a:cs typeface="Arial" pitchFamily="34" charset="0"/>
              </a:rPr>
              <a:t>Data from the reporting device</a:t>
            </a:r>
            <a:endParaRPr lang="ja-JP" alt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346075"/>
          </a:xfrm>
          <a:solidFill>
            <a:srgbClr val="FFFF66"/>
          </a:solidFill>
        </p:spPr>
        <p:txBody>
          <a:bodyPr/>
          <a:lstStyle/>
          <a:p>
            <a:pPr algn="l"/>
            <a:r>
              <a:rPr lang="en-US" altLang="ja-JP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4. </a:t>
            </a:r>
            <a:r>
              <a:rPr lang="en-US" altLang="ja-JP" b="1" dirty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List of Data Reported to the HELPNET Center </a:t>
            </a:r>
            <a:r>
              <a:rPr lang="en-US" altLang="ja-JP" b="1" dirty="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- 2</a:t>
            </a:r>
            <a:endParaRPr lang="ja-JP" altLang="ja-JP" dirty="0" smtClean="0">
              <a:latin typeface="Arial" pitchFamily="34" charset="0"/>
            </a:endParaRPr>
          </a:p>
        </p:txBody>
      </p:sp>
      <p:sp>
        <p:nvSpPr>
          <p:cNvPr id="19458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xfrm>
            <a:off x="8243889" y="6343652"/>
            <a:ext cx="4429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79A0EBB5-8334-4604-9D98-C2B169A9AE29}" type="slidenum">
              <a:rPr lang="ja-JP" altLang="en-US"/>
              <a:pPr/>
              <a:t>8</a:t>
            </a:fld>
            <a:endParaRPr lang="ja-JP" altLang="en-US"/>
          </a:p>
        </p:txBody>
      </p:sp>
      <p:sp>
        <p:nvSpPr>
          <p:cNvPr id="8196" name="Rectangle 140"/>
          <p:cNvSpPr>
            <a:spLocks noChangeArrowheads="1"/>
          </p:cNvSpPr>
          <p:nvPr/>
        </p:nvSpPr>
        <p:spPr bwMode="auto">
          <a:xfrm>
            <a:off x="0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ja-JP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8487" name="Group 295"/>
          <p:cNvGraphicFramePr>
            <a:graphicFrameLocks noGrp="1"/>
          </p:cNvGraphicFramePr>
          <p:nvPr/>
        </p:nvGraphicFramePr>
        <p:xfrm>
          <a:off x="468313" y="765177"/>
          <a:ext cx="8229600" cy="3467101"/>
        </p:xfrm>
        <a:graphic>
          <a:graphicData uri="http://schemas.openxmlformats.org/drawingml/2006/table">
            <a:tbl>
              <a:tblPr/>
              <a:tblGrid>
                <a:gridCol w="1196975"/>
                <a:gridCol w="1466850"/>
                <a:gridCol w="701675"/>
                <a:gridCol w="4864100"/>
              </a:tblGrid>
              <a:tr h="1778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Tag</a:t>
                      </a:r>
                      <a:endParaRPr kumimoji="1" lang="ja-JP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Value and Description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177800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Unit of latitude/longitude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UNIT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04975" marR="0" lvl="0" indent="-1704975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0: Degree, minute, second	1: Degree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91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Geodetic data (latitude, longitude, height)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DTUM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0: WGS-84 geodetic reference system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grid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No. of transmission sites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P_NO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Standard 64 sites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 rowSpan="6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Position info 1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Position acquisition time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P_TIM1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UTC	“</a:t>
                      </a:r>
                      <a:r>
                        <a:rPr kumimoji="1" lang="en-US" altLang="ja-JP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YYYY-MM-DDThh:mm:ssTSD</a:t>
                      </a:r>
                      <a:r>
                        <a:rPr kumimoji="1" lang="en-US" altLang="ja-JP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”</a:t>
                      </a:r>
                      <a:endParaRPr kumimoji="1" lang="ja-JP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Latitude information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P_LAT1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Latitude information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Longitude information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P_LON1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Longitude information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Direction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P_DIR1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0~359 degrees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Speed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P_SPD1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Km/h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Position accuracy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P_DEF1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Meters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  <a:endParaRPr kumimoji="1" lang="en-US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</a:rPr>
                        <a:t>・</a:t>
                      </a: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 rowSpan="6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Position info 64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Position acquisition time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P_TIM64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363" marR="0" lvl="0" indent="-360363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UTC	“YYYY-MM-DDThh:mm:ssTSD”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Latitude information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P_LAT64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Latitude information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Longitude information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P_LON64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Longitude information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Direction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P_DIR64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0~359 degrees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Speed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P_SPD64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Km/h</a:t>
                      </a: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Position accuracy</a:t>
                      </a:r>
                    </a:p>
                  </a:txBody>
                  <a:tcPr marL="42477" marR="42477" marT="0" marB="0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P_DEF64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Meters</a:t>
                      </a: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457201" y="4840288"/>
          <a:ext cx="8240713" cy="1422400"/>
        </p:xfrm>
        <a:graphic>
          <a:graphicData uri="http://schemas.openxmlformats.org/drawingml/2006/table">
            <a:tbl>
              <a:tblPr/>
              <a:tblGrid>
                <a:gridCol w="2633663"/>
                <a:gridCol w="749300"/>
                <a:gridCol w="4857750"/>
              </a:tblGrid>
              <a:tr h="936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Tag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Value and Description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93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Member’s name in Kanji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P_NAM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Member’s name in Kanji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Member’s name in Kana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K_NAM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Member’s name in Kana</a:t>
                      </a: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Registered number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C_NUIM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Registered number</a:t>
                      </a: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Automaker’s name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C_NAM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Vehicle name (automaker’s name)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Vehicle model name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V_NAM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Vehicle name (model name)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Vehicle type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T_NAM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Vehicle type, etc.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Body color</a:t>
                      </a:r>
                      <a:endParaRPr kumimoji="1" lang="ja-JP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C_COL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4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UI Gothic" pitchFamily="50" charset="-128"/>
                          <a:cs typeface="Arial" pitchFamily="34" charset="0"/>
                        </a:rPr>
                        <a:t>Vehicle body color</a:t>
                      </a:r>
                      <a:endParaRPr kumimoji="1" lang="ja-JP" altLang="ja-JP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MS UI Gothic" pitchFamily="50" charset="-128"/>
                      </a:endParaRPr>
                    </a:p>
                  </a:txBody>
                  <a:tcPr marL="42477" marR="42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76" name="タイトル 1"/>
          <p:cNvSpPr txBox="1">
            <a:spLocks/>
          </p:cNvSpPr>
          <p:nvPr/>
        </p:nvSpPr>
        <p:spPr bwMode="auto">
          <a:xfrm>
            <a:off x="468313" y="4378327"/>
            <a:ext cx="8229600" cy="3460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altLang="ja-JP" b="1">
                <a:latin typeface="Arial" pitchFamily="34" charset="0"/>
                <a:cs typeface="Arial" pitchFamily="34" charset="0"/>
              </a:rPr>
              <a:t>5. Originator Data Transmitted by Center to Public Agencies</a:t>
            </a:r>
            <a:endParaRPr lang="ja-JP" altLang="ja-JP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346075"/>
          </a:xfrm>
          <a:solidFill>
            <a:srgbClr val="FFFF66"/>
          </a:solidFill>
        </p:spPr>
        <p:txBody>
          <a:bodyPr/>
          <a:lstStyle/>
          <a:p>
            <a:pPr algn="l"/>
            <a:r>
              <a:rPr lang="en-US" altLang="ja-JP" b="1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6.  Summary of HELPNET</a:t>
            </a:r>
            <a:endParaRPr lang="ja-JP" altLang="ja-JP" smtClean="0">
              <a:latin typeface="Arial" pitchFamily="34" charset="0"/>
            </a:endParaRPr>
          </a:p>
        </p:txBody>
      </p:sp>
      <p:sp>
        <p:nvSpPr>
          <p:cNvPr id="2048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075" y="1844675"/>
            <a:ext cx="8474075" cy="4103688"/>
          </a:xfrm>
        </p:spPr>
        <p:txBody>
          <a:bodyPr/>
          <a:lstStyle/>
          <a:p>
            <a:pPr marL="273050" indent="-273050">
              <a:buFont typeface="Wingdings" pitchFamily="2" charset="2"/>
              <a:buChar char="u"/>
            </a:pPr>
            <a:r>
              <a:rPr lang="en-US" altLang="ja-JP" sz="1400" b="1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Transmission data</a:t>
            </a:r>
          </a:p>
          <a:p>
            <a:pPr marL="273050" indent="-273050">
              <a:buFont typeface="Arial" pitchFamily="34" charset="0"/>
              <a:buNone/>
            </a:pPr>
            <a:r>
              <a:rPr lang="en-US" altLang="ja-JP" sz="140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Following optional data must be included to answer Japanese needs:</a:t>
            </a:r>
          </a:p>
          <a:p>
            <a:pPr marL="273050" indent="-273050">
              <a:buFont typeface="Arial" pitchFamily="34" charset="0"/>
              <a:buNone/>
            </a:pPr>
            <a:r>
              <a:rPr lang="en-US" altLang="ja-JP" sz="140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UN-regulation should permit to add optional data.</a:t>
            </a:r>
            <a:endParaRPr lang="ja-JP" altLang="ja-JP" sz="1400" smtClean="0">
              <a:latin typeface="Arial" pitchFamily="34" charset="0"/>
            </a:endParaRPr>
          </a:p>
          <a:p>
            <a:pPr marL="273050" indent="-273050"/>
            <a:r>
              <a:rPr lang="en-US" altLang="ja-JP" sz="140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Member information (ID)</a:t>
            </a:r>
            <a:endParaRPr lang="ja-JP" altLang="ja-JP" sz="1400" smtClean="0">
              <a:latin typeface="Arial" pitchFamily="34" charset="0"/>
            </a:endParaRPr>
          </a:p>
          <a:p>
            <a:pPr marL="273050" indent="-273050"/>
            <a:r>
              <a:rPr lang="en-US" altLang="ja-JP" sz="140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Position/travel trail information</a:t>
            </a:r>
            <a:endParaRPr lang="ja-JP" altLang="ja-JP" sz="1400" smtClean="0">
              <a:latin typeface="Arial" pitchFamily="34" charset="0"/>
            </a:endParaRPr>
          </a:p>
          <a:p>
            <a:pPr marL="273050" indent="-273050"/>
            <a:r>
              <a:rPr lang="en-US" altLang="ja-JP" sz="140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AACN accident info from vehicle sensors </a:t>
            </a:r>
          </a:p>
          <a:p>
            <a:pPr marL="273050" indent="-273050">
              <a:buFont typeface="Arial" pitchFamily="34" charset="0"/>
              <a:buNone/>
            </a:pPr>
            <a:endParaRPr lang="ja-JP" altLang="ja-JP" sz="1400" b="1" smtClean="0">
              <a:latin typeface="Arial" pitchFamily="34" charset="0"/>
            </a:endParaRPr>
          </a:p>
          <a:p>
            <a:pPr marL="273050" indent="-273050">
              <a:buFont typeface="Wingdings" pitchFamily="2" charset="2"/>
              <a:buChar char="u"/>
            </a:pPr>
            <a:r>
              <a:rPr lang="en-US" altLang="ja-JP" sz="1400" b="1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Reporting sequence</a:t>
            </a:r>
          </a:p>
          <a:p>
            <a:pPr marL="273050" indent="-273050">
              <a:buFont typeface="Arial" pitchFamily="34" charset="0"/>
              <a:buNone/>
            </a:pPr>
            <a:r>
              <a:rPr lang="en-US" altLang="ja-JP" sz="140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The reporting sequence of HELPNET, fitted to the Japanese infrastructure, differs from e-Call as follows:</a:t>
            </a:r>
            <a:endParaRPr lang="ja-JP" altLang="ja-JP" sz="1400" smtClean="0">
              <a:latin typeface="Arial" pitchFamily="34" charset="0"/>
            </a:endParaRPr>
          </a:p>
          <a:p>
            <a:pPr marL="273050" indent="-273050"/>
            <a:r>
              <a:rPr lang="en-US" altLang="ja-JP" sz="140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Packet data communications</a:t>
            </a:r>
            <a:endParaRPr lang="ja-JP" altLang="ja-JP" sz="1400" smtClean="0">
              <a:latin typeface="Arial" pitchFamily="34" charset="0"/>
            </a:endParaRPr>
          </a:p>
          <a:p>
            <a:pPr marL="273050" indent="-273050"/>
            <a:r>
              <a:rPr lang="en-US" altLang="ja-JP" sz="140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Referencing of member info and reporting of phone number info by the center</a:t>
            </a:r>
            <a:endParaRPr lang="ja-JP" altLang="ja-JP" sz="1400" smtClean="0">
              <a:latin typeface="Arial" pitchFamily="34" charset="0"/>
            </a:endParaRPr>
          </a:p>
          <a:p>
            <a:pPr marL="273050" indent="-273050"/>
            <a:r>
              <a:rPr lang="en-US" altLang="ja-JP" sz="140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Information relay from the center to public agencies</a:t>
            </a:r>
          </a:p>
          <a:p>
            <a:pPr marL="273050" indent="-273050">
              <a:buFont typeface="Arial" pitchFamily="34" charset="0"/>
              <a:buNone/>
            </a:pPr>
            <a:r>
              <a:rPr lang="en-US" altLang="ja-JP" sz="1400" smtClean="0"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 countries to suit their different national conditions, no detailed requirements for reporting sequence should be established in any UN Regulations.</a:t>
            </a:r>
            <a:endParaRPr lang="ja-JP" altLang="ja-JP" sz="1400" smtClean="0">
              <a:latin typeface="Arial" pitchFamily="34" charset="0"/>
            </a:endParaRPr>
          </a:p>
        </p:txBody>
      </p:sp>
      <p:sp>
        <p:nvSpPr>
          <p:cNvPr id="20483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xfrm>
            <a:off x="8243889" y="6343652"/>
            <a:ext cx="442912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08D94BD4-3016-4F08-957D-1B37390F1C44}" type="slidenum">
              <a:rPr lang="ja-JP" altLang="en-US"/>
              <a:pPr/>
              <a:t>9</a:t>
            </a:fld>
            <a:endParaRPr lang="ja-JP" altLang="en-US"/>
          </a:p>
        </p:txBody>
      </p:sp>
      <p:sp>
        <p:nvSpPr>
          <p:cNvPr id="9221" name="Rectangle 140"/>
          <p:cNvSpPr>
            <a:spLocks noChangeArrowheads="1"/>
          </p:cNvSpPr>
          <p:nvPr/>
        </p:nvSpPr>
        <p:spPr bwMode="auto">
          <a:xfrm>
            <a:off x="0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22" name="Rectangle 8"/>
          <p:cNvSpPr>
            <a:spLocks noChangeArrowheads="1"/>
          </p:cNvSpPr>
          <p:nvPr/>
        </p:nvSpPr>
        <p:spPr bwMode="auto">
          <a:xfrm>
            <a:off x="304801" y="692152"/>
            <a:ext cx="82994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HELPNET system has developed transmission data and reporting sequence that are different from e-Call MSD, because of requests from the fire and policy agencies.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1248</TotalTime>
  <Words>1426</Words>
  <Application>Microsoft Office PowerPoint</Application>
  <PresentationFormat>Affichage à l'écran (4:3)</PresentationFormat>
  <Paragraphs>307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Office テーマ</vt:lpstr>
      <vt:lpstr>HELPNET System Specifications</vt:lpstr>
      <vt:lpstr>1. HELPNET System Composition and Functions </vt:lpstr>
      <vt:lpstr>2. Sequence of Telecommunication</vt:lpstr>
      <vt:lpstr>3. Functions of the Reporting Device</vt:lpstr>
      <vt:lpstr>Example of data usage with or without travel trail (1): Chiba, Chiba Prefecture</vt:lpstr>
      <vt:lpstr>Example of data usage with or without travel trail (2): Nagoya, Aichi Prefecture</vt:lpstr>
      <vt:lpstr>4. List of Data Reported to the HELPNET Center - 1</vt:lpstr>
      <vt:lpstr>4. List of Data Reported to the HELPNET Center - 2</vt:lpstr>
      <vt:lpstr>6.  Summary of HELPNET</vt:lpstr>
      <vt:lpstr>7. Japan’s Position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takaoka</dc:creator>
  <cp:lastModifiedBy>Olivier FONTAINE</cp:lastModifiedBy>
  <cp:revision>135</cp:revision>
  <dcterms:created xsi:type="dcterms:W3CDTF">2013-11-29T01:53:49Z</dcterms:created>
  <dcterms:modified xsi:type="dcterms:W3CDTF">2014-02-20T11:14:11Z</dcterms:modified>
</cp:coreProperties>
</file>