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heme/themeOverride1.xml" ContentType="application/vnd.openxmlformats-officedocument.themeOverride+xml"/>
  <Override PartName="/ppt/tags/tag1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 id="2147483690" r:id="rId3"/>
  </p:sldMasterIdLst>
  <p:notesMasterIdLst>
    <p:notesMasterId r:id="rId18"/>
  </p:notesMasterIdLst>
  <p:handoutMasterIdLst>
    <p:handoutMasterId r:id="rId19"/>
  </p:handoutMasterIdLst>
  <p:sldIdLst>
    <p:sldId id="307" r:id="rId4"/>
    <p:sldId id="311" r:id="rId5"/>
    <p:sldId id="323" r:id="rId6"/>
    <p:sldId id="331" r:id="rId7"/>
    <p:sldId id="313" r:id="rId8"/>
    <p:sldId id="314" r:id="rId9"/>
    <p:sldId id="327" r:id="rId10"/>
    <p:sldId id="317" r:id="rId11"/>
    <p:sldId id="319" r:id="rId12"/>
    <p:sldId id="329" r:id="rId13"/>
    <p:sldId id="321" r:id="rId14"/>
    <p:sldId id="322" r:id="rId15"/>
    <p:sldId id="328" r:id="rId16"/>
    <p:sldId id="309" r:id="rId17"/>
  </p:sldIdLst>
  <p:sldSz cx="9144000" cy="6858000" type="screen4x3"/>
  <p:notesSz cx="6797675" cy="992663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guide id="3" orient="horz" pos="3127">
          <p15:clr>
            <a:srgbClr val="A4A3A4"/>
          </p15:clr>
        </p15:guide>
        <p15:guide id="4"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8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540" autoAdjust="0"/>
    <p:restoredTop sz="96400" autoAdjust="0"/>
  </p:normalViewPr>
  <p:slideViewPr>
    <p:cSldViewPr>
      <p:cViewPr varScale="1">
        <p:scale>
          <a:sx n="89" d="100"/>
          <a:sy n="89" d="100"/>
        </p:scale>
        <p:origin x="149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9" d="100"/>
          <a:sy n="89" d="100"/>
        </p:scale>
        <p:origin x="-3798" y="-120"/>
      </p:cViewPr>
      <p:guideLst>
        <p:guide orient="horz" pos="2880"/>
        <p:guide pos="2160"/>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1F8CFF-5DC3-4C8F-8D82-F1D924F83474}" type="doc">
      <dgm:prSet loTypeId="urn:microsoft.com/office/officeart/2005/8/layout/vList2" loCatId="list" qsTypeId="urn:microsoft.com/office/officeart/2005/8/quickstyle/simple1" qsCatId="simple" csTypeId="urn:microsoft.com/office/officeart/2005/8/colors/accent1_3" csCatId="accent1" phldr="1"/>
      <dgm:spPr/>
      <dgm:t>
        <a:bodyPr/>
        <a:lstStyle/>
        <a:p>
          <a:endParaRPr lang="ru-RU"/>
        </a:p>
      </dgm:t>
    </dgm:pt>
    <dgm:pt modelId="{D16F1F5E-175F-4C27-A664-C50B4923564F}">
      <dgm:prSet custT="1"/>
      <dgm:spPr/>
      <dgm:t>
        <a:bodyPr/>
        <a:lstStyle/>
        <a:p>
          <a:pPr rtl="0"/>
          <a:r>
            <a:rPr lang="en-GB" sz="2000" b="1" dirty="0" smtClean="0"/>
            <a:t>in-vehicle emergency call device</a:t>
          </a:r>
          <a:r>
            <a:rPr lang="ru-RU" sz="2000" b="1" dirty="0" smtClean="0"/>
            <a:t> </a:t>
          </a:r>
          <a:r>
            <a:rPr lang="en-US" sz="2000" b="1" dirty="0" smtClean="0"/>
            <a:t>(</a:t>
          </a:r>
          <a:r>
            <a:rPr lang="en-US" sz="2000" b="1" dirty="0" err="1" smtClean="0"/>
            <a:t>IVeCD</a:t>
          </a:r>
          <a:r>
            <a:rPr lang="en-US" sz="2000" b="1" dirty="0" smtClean="0"/>
            <a:t>) </a:t>
          </a:r>
          <a:r>
            <a:rPr lang="ru-RU" sz="2000" b="1" dirty="0" smtClean="0"/>
            <a:t>– </a:t>
          </a:r>
          <a:endParaRPr lang="en-US" sz="2000" b="1" dirty="0" smtClean="0"/>
        </a:p>
        <a:p>
          <a:pPr rtl="0"/>
          <a:r>
            <a:rPr lang="en-GB" sz="1600" dirty="0" smtClean="0"/>
            <a:t>intended to determine the coordinates, speed and direction of the vehicle by means of signals of at least two global navigation satellite systems, to transfer the data on the vehicle when in road and other accidents </a:t>
          </a:r>
          <a:r>
            <a:rPr lang="en-GB" sz="1600" b="1" dirty="0" smtClean="0"/>
            <a:t>in</a:t>
          </a:r>
          <a:r>
            <a:rPr lang="en-GB" sz="1600" dirty="0" smtClean="0"/>
            <a:t> </a:t>
          </a:r>
          <a:r>
            <a:rPr lang="en-GB" sz="1600" b="1" dirty="0" smtClean="0"/>
            <a:t>manual mode*</a:t>
          </a:r>
          <a:r>
            <a:rPr lang="en-GB" sz="1600" b="1" baseline="30000" dirty="0" smtClean="0"/>
            <a:t>)</a:t>
          </a:r>
          <a:r>
            <a:rPr lang="en-GB" sz="1600" dirty="0" smtClean="0"/>
            <a:t> and to provide two-way voice communication with emergency services using mobile telephone networks (</a:t>
          </a:r>
          <a:r>
            <a:rPr lang="en-US" sz="1600" dirty="0" smtClean="0"/>
            <a:t>vehicles of categories M1 &amp; </a:t>
          </a:r>
          <a:r>
            <a:rPr lang="en-US" sz="1600" dirty="0" smtClean="0"/>
            <a:t>N1</a:t>
          </a:r>
          <a:r>
            <a:rPr lang="en-US" sz="1600" b="1" dirty="0" smtClean="0">
              <a:solidFill>
                <a:schemeClr val="bg1"/>
              </a:solidFill>
            </a:rPr>
            <a:t> </a:t>
          </a:r>
          <a:r>
            <a:rPr lang="en-US" sz="1600" b="1" dirty="0" smtClean="0">
              <a:solidFill>
                <a:schemeClr val="bg1"/>
              </a:solidFill>
            </a:rPr>
            <a:t>not relevant to</a:t>
          </a:r>
          <a:r>
            <a:rPr lang="en-US" sz="1600" dirty="0" smtClean="0">
              <a:solidFill>
                <a:srgbClr val="FF0000"/>
              </a:solidFill>
            </a:rPr>
            <a:t> </a:t>
          </a:r>
          <a:r>
            <a:rPr lang="en-US" sz="1600" dirty="0" smtClean="0"/>
            <a:t>R94&amp;R95, M2, M3, N2 &amp; N3). </a:t>
          </a:r>
          <a:endParaRPr lang="ru-RU" sz="1600" dirty="0" smtClean="0"/>
        </a:p>
        <a:p>
          <a:pPr rtl="0"/>
          <a:endParaRPr lang="ru-RU" sz="1600" dirty="0"/>
        </a:p>
      </dgm:t>
    </dgm:pt>
    <dgm:pt modelId="{DE364D18-F8BC-4776-BEF2-84F0D47E1951}" type="parTrans" cxnId="{0E387218-52EB-4224-942E-2D6F93334934}">
      <dgm:prSet/>
      <dgm:spPr/>
      <dgm:t>
        <a:bodyPr/>
        <a:lstStyle/>
        <a:p>
          <a:endParaRPr lang="ru-RU"/>
        </a:p>
      </dgm:t>
    </dgm:pt>
    <dgm:pt modelId="{D23B5DB1-A70F-4922-948E-9A94F1D31774}" type="sibTrans" cxnId="{0E387218-52EB-4224-942E-2D6F93334934}">
      <dgm:prSet/>
      <dgm:spPr/>
      <dgm:t>
        <a:bodyPr/>
        <a:lstStyle/>
        <a:p>
          <a:endParaRPr lang="ru-RU"/>
        </a:p>
      </dgm:t>
    </dgm:pt>
    <dgm:pt modelId="{4943D9E7-84E6-4838-B0E1-165FF05AD1FF}">
      <dgm:prSet custT="1"/>
      <dgm:spPr/>
      <dgm:t>
        <a:bodyPr/>
        <a:lstStyle/>
        <a:p>
          <a:pPr rtl="0"/>
          <a:r>
            <a:rPr lang="en-GB" sz="2000" b="1" dirty="0" smtClean="0">
              <a:solidFill>
                <a:schemeClr val="tx2"/>
              </a:solidFill>
            </a:rPr>
            <a:t>in-vehicle emergency call </a:t>
          </a:r>
          <a:r>
            <a:rPr lang="en-US" sz="2000" b="1" dirty="0" smtClean="0">
              <a:solidFill>
                <a:schemeClr val="tx2"/>
              </a:solidFill>
            </a:rPr>
            <a:t>system (</a:t>
          </a:r>
          <a:r>
            <a:rPr lang="en-US" sz="2000" b="1" dirty="0" err="1" smtClean="0">
              <a:solidFill>
                <a:schemeClr val="tx2"/>
              </a:solidFill>
            </a:rPr>
            <a:t>IVeCS</a:t>
          </a:r>
          <a:r>
            <a:rPr lang="en-US" sz="2000" b="1" dirty="0" smtClean="0">
              <a:solidFill>
                <a:schemeClr val="tx2"/>
              </a:solidFill>
            </a:rPr>
            <a:t>) </a:t>
          </a:r>
          <a:r>
            <a:rPr lang="ru-RU" sz="2000" b="1" dirty="0" smtClean="0">
              <a:solidFill>
                <a:schemeClr val="tx2"/>
              </a:solidFill>
            </a:rPr>
            <a:t>–</a:t>
          </a:r>
          <a:endParaRPr lang="en-US" sz="2000" b="1" dirty="0" smtClean="0">
            <a:solidFill>
              <a:schemeClr val="tx2"/>
            </a:solidFill>
          </a:endParaRPr>
        </a:p>
        <a:p>
          <a:pPr rtl="0"/>
          <a:r>
            <a:rPr lang="en-US" sz="1800" b="0" dirty="0" smtClean="0">
              <a:solidFill>
                <a:schemeClr val="tx2"/>
              </a:solidFill>
            </a:rPr>
            <a:t>a system which has a </a:t>
          </a:r>
          <a:r>
            <a:rPr lang="en-US" sz="1800" b="0" dirty="0" err="1" smtClean="0">
              <a:solidFill>
                <a:schemeClr val="tx2"/>
              </a:solidFill>
            </a:rPr>
            <a:t>IVeCD</a:t>
          </a:r>
          <a:r>
            <a:rPr lang="en-US" sz="1800" b="0" dirty="0" smtClean="0">
              <a:solidFill>
                <a:schemeClr val="tx2"/>
              </a:solidFill>
            </a:rPr>
            <a:t> functionality, </a:t>
          </a:r>
          <a:r>
            <a:rPr lang="en-GB" sz="1800" b="0" dirty="0" smtClean="0">
              <a:solidFill>
                <a:schemeClr val="tx2"/>
              </a:solidFill>
            </a:rPr>
            <a:t>intended</a:t>
          </a:r>
          <a:r>
            <a:rPr lang="en-US" sz="1800" b="0" dirty="0" smtClean="0">
              <a:solidFill>
                <a:schemeClr val="tx2"/>
              </a:solidFill>
            </a:rPr>
            <a:t> </a:t>
          </a:r>
          <a:r>
            <a:rPr lang="en-GB" sz="1800" b="0" dirty="0" smtClean="0">
              <a:solidFill>
                <a:schemeClr val="tx2"/>
              </a:solidFill>
            </a:rPr>
            <a:t>to transfer the data on the vehicle when in road and other accidents </a:t>
          </a:r>
          <a:r>
            <a:rPr lang="en-GB" sz="1800" b="1" dirty="0" smtClean="0">
              <a:solidFill>
                <a:schemeClr val="tx2"/>
              </a:solidFill>
            </a:rPr>
            <a:t>in</a:t>
          </a:r>
          <a:r>
            <a:rPr lang="en-GB" sz="1800" b="0" dirty="0" smtClean="0">
              <a:solidFill>
                <a:schemeClr val="tx2"/>
              </a:solidFill>
            </a:rPr>
            <a:t> </a:t>
          </a:r>
          <a:r>
            <a:rPr lang="en-GB" sz="1800" b="1" dirty="0" smtClean="0">
              <a:solidFill>
                <a:schemeClr val="tx2"/>
              </a:solidFill>
            </a:rPr>
            <a:t>automatic mode</a:t>
          </a:r>
          <a:r>
            <a:rPr lang="en-GB" sz="1800" b="0" dirty="0" smtClean="0">
              <a:solidFill>
                <a:schemeClr val="tx2"/>
              </a:solidFill>
            </a:rPr>
            <a:t> </a:t>
          </a:r>
          <a:r>
            <a:rPr lang="en-US" sz="1800" b="0" dirty="0" smtClean="0">
              <a:solidFill>
                <a:schemeClr val="tx2"/>
              </a:solidFill>
            </a:rPr>
            <a:t>(vehicles of categories M1 &amp; N1 </a:t>
          </a:r>
          <a:r>
            <a:rPr lang="en-US" sz="1800" b="1" dirty="0" smtClean="0">
              <a:solidFill>
                <a:schemeClr val="tx2"/>
              </a:solidFill>
            </a:rPr>
            <a:t>relevant to </a:t>
          </a:r>
          <a:r>
            <a:rPr lang="en-US" sz="1800" b="0" dirty="0" smtClean="0">
              <a:solidFill>
                <a:schemeClr val="tx2"/>
              </a:solidFill>
            </a:rPr>
            <a:t>R94&amp;R95).</a:t>
          </a:r>
          <a:endParaRPr lang="ru-RU" sz="1800" b="0" dirty="0" smtClean="0">
            <a:solidFill>
              <a:schemeClr val="tx2"/>
            </a:solidFill>
          </a:endParaRPr>
        </a:p>
      </dgm:t>
    </dgm:pt>
    <dgm:pt modelId="{54E31C13-383F-4487-B1C9-AE5173D37C5F}" type="parTrans" cxnId="{78785A4B-BE0D-406A-B3C1-837F0011A946}">
      <dgm:prSet/>
      <dgm:spPr/>
      <dgm:t>
        <a:bodyPr/>
        <a:lstStyle/>
        <a:p>
          <a:endParaRPr lang="ru-RU"/>
        </a:p>
      </dgm:t>
    </dgm:pt>
    <dgm:pt modelId="{BF13B94A-F4A1-42E8-8DA6-7AF5C34A11D0}" type="sibTrans" cxnId="{78785A4B-BE0D-406A-B3C1-837F0011A946}">
      <dgm:prSet/>
      <dgm:spPr/>
      <dgm:t>
        <a:bodyPr/>
        <a:lstStyle/>
        <a:p>
          <a:endParaRPr lang="ru-RU"/>
        </a:p>
      </dgm:t>
    </dgm:pt>
    <dgm:pt modelId="{90FF466C-1695-446B-BF3C-0C19F576C807}" type="pres">
      <dgm:prSet presAssocID="{6D1F8CFF-5DC3-4C8F-8D82-F1D924F83474}" presName="linear" presStyleCnt="0">
        <dgm:presLayoutVars>
          <dgm:animLvl val="lvl"/>
          <dgm:resizeHandles val="exact"/>
        </dgm:presLayoutVars>
      </dgm:prSet>
      <dgm:spPr/>
      <dgm:t>
        <a:bodyPr/>
        <a:lstStyle/>
        <a:p>
          <a:endParaRPr lang="ru-RU"/>
        </a:p>
      </dgm:t>
    </dgm:pt>
    <dgm:pt modelId="{1AA1F346-655D-49AA-B256-62D53B5C7CC0}" type="pres">
      <dgm:prSet presAssocID="{D16F1F5E-175F-4C27-A664-C50B4923564F}" presName="parentText" presStyleLbl="node1" presStyleIdx="0" presStyleCnt="2">
        <dgm:presLayoutVars>
          <dgm:chMax val="0"/>
          <dgm:bulletEnabled val="1"/>
        </dgm:presLayoutVars>
      </dgm:prSet>
      <dgm:spPr/>
      <dgm:t>
        <a:bodyPr/>
        <a:lstStyle/>
        <a:p>
          <a:endParaRPr lang="ru-RU"/>
        </a:p>
      </dgm:t>
    </dgm:pt>
    <dgm:pt modelId="{2109CEDC-AC55-4BDD-A878-6CDE52647973}" type="pres">
      <dgm:prSet presAssocID="{D23B5DB1-A70F-4922-948E-9A94F1D31774}" presName="spacer" presStyleCnt="0"/>
      <dgm:spPr/>
    </dgm:pt>
    <dgm:pt modelId="{6BAA34D8-AB64-48BD-A3F4-F02F3275DD5E}" type="pres">
      <dgm:prSet presAssocID="{4943D9E7-84E6-4838-B0E1-165FF05AD1FF}" presName="parentText" presStyleLbl="node1" presStyleIdx="1" presStyleCnt="2" custScaleY="81153" custLinFactY="3992" custLinFactNeighborX="0" custLinFactNeighborY="100000">
        <dgm:presLayoutVars>
          <dgm:chMax val="0"/>
          <dgm:bulletEnabled val="1"/>
        </dgm:presLayoutVars>
      </dgm:prSet>
      <dgm:spPr/>
      <dgm:t>
        <a:bodyPr/>
        <a:lstStyle/>
        <a:p>
          <a:endParaRPr lang="ru-RU"/>
        </a:p>
      </dgm:t>
    </dgm:pt>
  </dgm:ptLst>
  <dgm:cxnLst>
    <dgm:cxn modelId="{28F425E5-ACD0-4745-BB2A-5C1EF2076424}" type="presOf" srcId="{D16F1F5E-175F-4C27-A664-C50B4923564F}" destId="{1AA1F346-655D-49AA-B256-62D53B5C7CC0}" srcOrd="0" destOrd="0" presId="urn:microsoft.com/office/officeart/2005/8/layout/vList2"/>
    <dgm:cxn modelId="{8E48331F-F7B4-4B3A-9F72-6A720985C8AD}" type="presOf" srcId="{4943D9E7-84E6-4838-B0E1-165FF05AD1FF}" destId="{6BAA34D8-AB64-48BD-A3F4-F02F3275DD5E}" srcOrd="0" destOrd="0" presId="urn:microsoft.com/office/officeart/2005/8/layout/vList2"/>
    <dgm:cxn modelId="{0E387218-52EB-4224-942E-2D6F93334934}" srcId="{6D1F8CFF-5DC3-4C8F-8D82-F1D924F83474}" destId="{D16F1F5E-175F-4C27-A664-C50B4923564F}" srcOrd="0" destOrd="0" parTransId="{DE364D18-F8BC-4776-BEF2-84F0D47E1951}" sibTransId="{D23B5DB1-A70F-4922-948E-9A94F1D31774}"/>
    <dgm:cxn modelId="{78785A4B-BE0D-406A-B3C1-837F0011A946}" srcId="{6D1F8CFF-5DC3-4C8F-8D82-F1D924F83474}" destId="{4943D9E7-84E6-4838-B0E1-165FF05AD1FF}" srcOrd="1" destOrd="0" parTransId="{54E31C13-383F-4487-B1C9-AE5173D37C5F}" sibTransId="{BF13B94A-F4A1-42E8-8DA6-7AF5C34A11D0}"/>
    <dgm:cxn modelId="{100BF41C-2F1C-4623-8C12-5D26BFB72BAB}" type="presOf" srcId="{6D1F8CFF-5DC3-4C8F-8D82-F1D924F83474}" destId="{90FF466C-1695-446B-BF3C-0C19F576C807}" srcOrd="0" destOrd="0" presId="urn:microsoft.com/office/officeart/2005/8/layout/vList2"/>
    <dgm:cxn modelId="{A4BE76D7-75C1-4DA7-80E9-6C8C1057462A}" type="presParOf" srcId="{90FF466C-1695-446B-BF3C-0C19F576C807}" destId="{1AA1F346-655D-49AA-B256-62D53B5C7CC0}" srcOrd="0" destOrd="0" presId="urn:microsoft.com/office/officeart/2005/8/layout/vList2"/>
    <dgm:cxn modelId="{F4F30537-96C8-4640-BAEC-9E271D814512}" type="presParOf" srcId="{90FF466C-1695-446B-BF3C-0C19F576C807}" destId="{2109CEDC-AC55-4BDD-A878-6CDE52647973}" srcOrd="1" destOrd="0" presId="urn:microsoft.com/office/officeart/2005/8/layout/vList2"/>
    <dgm:cxn modelId="{D7EA9760-4EFB-492F-AA4E-4A550B8F31AA}" type="presParOf" srcId="{90FF466C-1695-446B-BF3C-0C19F576C807}" destId="{6BAA34D8-AB64-48BD-A3F4-F02F3275DD5E}"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1F346-655D-49AA-B256-62D53B5C7CC0}">
      <dsp:nvSpPr>
        <dsp:cNvPr id="0" name=""/>
        <dsp:cNvSpPr/>
      </dsp:nvSpPr>
      <dsp:spPr>
        <a:xfrm>
          <a:off x="0" y="697"/>
          <a:ext cx="6192688" cy="2378259"/>
        </a:xfrm>
        <a:prstGeom prst="roundRect">
          <a:avLst/>
        </a:prstGeom>
        <a:solidFill>
          <a:schemeClr val="accent1">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GB" sz="2000" b="1" kern="1200" dirty="0" smtClean="0"/>
            <a:t>in-vehicle emergency call device</a:t>
          </a:r>
          <a:r>
            <a:rPr lang="ru-RU" sz="2000" b="1" kern="1200" dirty="0" smtClean="0"/>
            <a:t> </a:t>
          </a:r>
          <a:r>
            <a:rPr lang="en-US" sz="2000" b="1" kern="1200" dirty="0" smtClean="0"/>
            <a:t>(</a:t>
          </a:r>
          <a:r>
            <a:rPr lang="en-US" sz="2000" b="1" kern="1200" dirty="0" err="1" smtClean="0"/>
            <a:t>IVeCD</a:t>
          </a:r>
          <a:r>
            <a:rPr lang="en-US" sz="2000" b="1" kern="1200" dirty="0" smtClean="0"/>
            <a:t>) </a:t>
          </a:r>
          <a:r>
            <a:rPr lang="ru-RU" sz="2000" b="1" kern="1200" dirty="0" smtClean="0"/>
            <a:t>– </a:t>
          </a:r>
          <a:endParaRPr lang="en-US" sz="2000" b="1" kern="1200" dirty="0" smtClean="0"/>
        </a:p>
        <a:p>
          <a:pPr lvl="0" algn="l" defTabSz="889000" rtl="0">
            <a:lnSpc>
              <a:spcPct val="90000"/>
            </a:lnSpc>
            <a:spcBef>
              <a:spcPct val="0"/>
            </a:spcBef>
            <a:spcAft>
              <a:spcPct val="35000"/>
            </a:spcAft>
          </a:pPr>
          <a:r>
            <a:rPr lang="en-GB" sz="1600" kern="1200" dirty="0" smtClean="0"/>
            <a:t>intended to determine the coordinates, speed and direction of the vehicle by means of signals of at least two global navigation satellite systems, to transfer the data on the vehicle when in road and other accidents </a:t>
          </a:r>
          <a:r>
            <a:rPr lang="en-GB" sz="1600" b="1" kern="1200" dirty="0" smtClean="0"/>
            <a:t>in</a:t>
          </a:r>
          <a:r>
            <a:rPr lang="en-GB" sz="1600" kern="1200" dirty="0" smtClean="0"/>
            <a:t> </a:t>
          </a:r>
          <a:r>
            <a:rPr lang="en-GB" sz="1600" b="1" kern="1200" dirty="0" smtClean="0"/>
            <a:t>manual mode*</a:t>
          </a:r>
          <a:r>
            <a:rPr lang="en-GB" sz="1600" b="1" kern="1200" baseline="30000" dirty="0" smtClean="0"/>
            <a:t>)</a:t>
          </a:r>
          <a:r>
            <a:rPr lang="en-GB" sz="1600" kern="1200" dirty="0" smtClean="0"/>
            <a:t> and to provide two-way voice communication with emergency services using mobile telephone networks (</a:t>
          </a:r>
          <a:r>
            <a:rPr lang="en-US" sz="1600" kern="1200" dirty="0" smtClean="0"/>
            <a:t>vehicles of categories M1 &amp; </a:t>
          </a:r>
          <a:r>
            <a:rPr lang="en-US" sz="1600" kern="1200" dirty="0" smtClean="0"/>
            <a:t>N1</a:t>
          </a:r>
          <a:r>
            <a:rPr lang="en-US" sz="1600" b="1" kern="1200" dirty="0" smtClean="0">
              <a:solidFill>
                <a:schemeClr val="bg1"/>
              </a:solidFill>
            </a:rPr>
            <a:t> </a:t>
          </a:r>
          <a:r>
            <a:rPr lang="en-US" sz="1600" b="1" kern="1200" dirty="0" smtClean="0">
              <a:solidFill>
                <a:schemeClr val="bg1"/>
              </a:solidFill>
            </a:rPr>
            <a:t>not relevant to</a:t>
          </a:r>
          <a:r>
            <a:rPr lang="en-US" sz="1600" kern="1200" dirty="0" smtClean="0">
              <a:solidFill>
                <a:srgbClr val="FF0000"/>
              </a:solidFill>
            </a:rPr>
            <a:t> </a:t>
          </a:r>
          <a:r>
            <a:rPr lang="en-US" sz="1600" kern="1200" dirty="0" smtClean="0"/>
            <a:t>R94&amp;R95, M2, M3, N2 &amp; N3). </a:t>
          </a:r>
          <a:endParaRPr lang="ru-RU" sz="1600" kern="1200" dirty="0" smtClean="0"/>
        </a:p>
        <a:p>
          <a:pPr lvl="0" algn="l" defTabSz="889000" rtl="0">
            <a:lnSpc>
              <a:spcPct val="90000"/>
            </a:lnSpc>
            <a:spcBef>
              <a:spcPct val="0"/>
            </a:spcBef>
            <a:spcAft>
              <a:spcPct val="35000"/>
            </a:spcAft>
          </a:pPr>
          <a:endParaRPr lang="ru-RU" sz="1600" kern="1200" dirty="0"/>
        </a:p>
      </dsp:txBody>
      <dsp:txXfrm>
        <a:off x="116097" y="116794"/>
        <a:ext cx="5960494" cy="2146065"/>
      </dsp:txXfrm>
    </dsp:sp>
    <dsp:sp modelId="{6BAA34D8-AB64-48BD-A3F4-F02F3275DD5E}">
      <dsp:nvSpPr>
        <dsp:cNvPr id="0" name=""/>
        <dsp:cNvSpPr/>
      </dsp:nvSpPr>
      <dsp:spPr>
        <a:xfrm>
          <a:off x="0" y="2390451"/>
          <a:ext cx="6192688" cy="1930028"/>
        </a:xfrm>
        <a:prstGeom prst="roundRect">
          <a:avLst/>
        </a:prstGeom>
        <a:solidFill>
          <a:schemeClr val="accent1">
            <a:shade val="80000"/>
            <a:hueOff val="306246"/>
            <a:satOff val="-4392"/>
            <a:lumOff val="256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n-GB" sz="2000" b="1" kern="1200" dirty="0" smtClean="0">
              <a:solidFill>
                <a:schemeClr val="tx2"/>
              </a:solidFill>
            </a:rPr>
            <a:t>in-vehicle emergency call </a:t>
          </a:r>
          <a:r>
            <a:rPr lang="en-US" sz="2000" b="1" kern="1200" dirty="0" smtClean="0">
              <a:solidFill>
                <a:schemeClr val="tx2"/>
              </a:solidFill>
            </a:rPr>
            <a:t>system (</a:t>
          </a:r>
          <a:r>
            <a:rPr lang="en-US" sz="2000" b="1" kern="1200" dirty="0" err="1" smtClean="0">
              <a:solidFill>
                <a:schemeClr val="tx2"/>
              </a:solidFill>
            </a:rPr>
            <a:t>IVeCS</a:t>
          </a:r>
          <a:r>
            <a:rPr lang="en-US" sz="2000" b="1" kern="1200" dirty="0" smtClean="0">
              <a:solidFill>
                <a:schemeClr val="tx2"/>
              </a:solidFill>
            </a:rPr>
            <a:t>) </a:t>
          </a:r>
          <a:r>
            <a:rPr lang="ru-RU" sz="2000" b="1" kern="1200" dirty="0" smtClean="0">
              <a:solidFill>
                <a:schemeClr val="tx2"/>
              </a:solidFill>
            </a:rPr>
            <a:t>–</a:t>
          </a:r>
          <a:endParaRPr lang="en-US" sz="2000" b="1" kern="1200" dirty="0" smtClean="0">
            <a:solidFill>
              <a:schemeClr val="tx2"/>
            </a:solidFill>
          </a:endParaRPr>
        </a:p>
        <a:p>
          <a:pPr lvl="0" algn="l" defTabSz="889000" rtl="0">
            <a:lnSpc>
              <a:spcPct val="90000"/>
            </a:lnSpc>
            <a:spcBef>
              <a:spcPct val="0"/>
            </a:spcBef>
            <a:spcAft>
              <a:spcPct val="35000"/>
            </a:spcAft>
          </a:pPr>
          <a:r>
            <a:rPr lang="en-US" sz="1800" b="0" kern="1200" dirty="0" smtClean="0">
              <a:solidFill>
                <a:schemeClr val="tx2"/>
              </a:solidFill>
            </a:rPr>
            <a:t>a system which has a </a:t>
          </a:r>
          <a:r>
            <a:rPr lang="en-US" sz="1800" b="0" kern="1200" dirty="0" err="1" smtClean="0">
              <a:solidFill>
                <a:schemeClr val="tx2"/>
              </a:solidFill>
            </a:rPr>
            <a:t>IVeCD</a:t>
          </a:r>
          <a:r>
            <a:rPr lang="en-US" sz="1800" b="0" kern="1200" dirty="0" smtClean="0">
              <a:solidFill>
                <a:schemeClr val="tx2"/>
              </a:solidFill>
            </a:rPr>
            <a:t> functionality, </a:t>
          </a:r>
          <a:r>
            <a:rPr lang="en-GB" sz="1800" b="0" kern="1200" dirty="0" smtClean="0">
              <a:solidFill>
                <a:schemeClr val="tx2"/>
              </a:solidFill>
            </a:rPr>
            <a:t>intended</a:t>
          </a:r>
          <a:r>
            <a:rPr lang="en-US" sz="1800" b="0" kern="1200" dirty="0" smtClean="0">
              <a:solidFill>
                <a:schemeClr val="tx2"/>
              </a:solidFill>
            </a:rPr>
            <a:t> </a:t>
          </a:r>
          <a:r>
            <a:rPr lang="en-GB" sz="1800" b="0" kern="1200" dirty="0" smtClean="0">
              <a:solidFill>
                <a:schemeClr val="tx2"/>
              </a:solidFill>
            </a:rPr>
            <a:t>to transfer the data on the vehicle when in road and other accidents </a:t>
          </a:r>
          <a:r>
            <a:rPr lang="en-GB" sz="1800" b="1" kern="1200" dirty="0" smtClean="0">
              <a:solidFill>
                <a:schemeClr val="tx2"/>
              </a:solidFill>
            </a:rPr>
            <a:t>in</a:t>
          </a:r>
          <a:r>
            <a:rPr lang="en-GB" sz="1800" b="0" kern="1200" dirty="0" smtClean="0">
              <a:solidFill>
                <a:schemeClr val="tx2"/>
              </a:solidFill>
            </a:rPr>
            <a:t> </a:t>
          </a:r>
          <a:r>
            <a:rPr lang="en-GB" sz="1800" b="1" kern="1200" dirty="0" smtClean="0">
              <a:solidFill>
                <a:schemeClr val="tx2"/>
              </a:solidFill>
            </a:rPr>
            <a:t>automatic mode</a:t>
          </a:r>
          <a:r>
            <a:rPr lang="en-GB" sz="1800" b="0" kern="1200" dirty="0" smtClean="0">
              <a:solidFill>
                <a:schemeClr val="tx2"/>
              </a:solidFill>
            </a:rPr>
            <a:t> </a:t>
          </a:r>
          <a:r>
            <a:rPr lang="en-US" sz="1800" b="0" kern="1200" dirty="0" smtClean="0">
              <a:solidFill>
                <a:schemeClr val="tx2"/>
              </a:solidFill>
            </a:rPr>
            <a:t>(vehicles of categories M1 &amp; N1 </a:t>
          </a:r>
          <a:r>
            <a:rPr lang="en-US" sz="1800" b="1" kern="1200" dirty="0" smtClean="0">
              <a:solidFill>
                <a:schemeClr val="tx2"/>
              </a:solidFill>
            </a:rPr>
            <a:t>relevant to </a:t>
          </a:r>
          <a:r>
            <a:rPr lang="en-US" sz="1800" b="0" kern="1200" dirty="0" smtClean="0">
              <a:solidFill>
                <a:schemeClr val="tx2"/>
              </a:solidFill>
            </a:rPr>
            <a:t>R94&amp;R95).</a:t>
          </a:r>
          <a:endParaRPr lang="ru-RU" sz="1800" b="0" kern="1200" dirty="0" smtClean="0">
            <a:solidFill>
              <a:schemeClr val="tx2"/>
            </a:solidFill>
          </a:endParaRPr>
        </a:p>
      </dsp:txBody>
      <dsp:txXfrm>
        <a:off x="94216" y="2484667"/>
        <a:ext cx="6004256" cy="174159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ru-RU" dirty="0">
              <a:latin typeface="Arial" panose="020B0604020202020204" pitchFamily="34" charset="0"/>
            </a:endParaRPr>
          </a:p>
        </p:txBody>
      </p:sp>
      <p:sp>
        <p:nvSpPr>
          <p:cNvPr id="3" name="Дата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FB8907B8-11BA-40E8-9187-0EA9E1DCC667}" type="datetimeFigureOut">
              <a:rPr lang="ru-RU" smtClean="0">
                <a:latin typeface="Arial" panose="020B0604020202020204" pitchFamily="34" charset="0"/>
              </a:rPr>
              <a:pPr/>
              <a:t>24.02.2014</a:t>
            </a:fld>
            <a:endParaRPr lang="ru-RU" dirty="0">
              <a:latin typeface="Arial" panose="020B0604020202020204" pitchFamily="34" charset="0"/>
            </a:endParaRPr>
          </a:p>
        </p:txBody>
      </p:sp>
      <p:sp>
        <p:nvSpPr>
          <p:cNvPr id="4" name="Нижний колонтитул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ru-RU" dirty="0">
              <a:latin typeface="Arial" panose="020B0604020202020204" pitchFamily="34" charset="0"/>
            </a:endParaRPr>
          </a:p>
        </p:txBody>
      </p:sp>
      <p:sp>
        <p:nvSpPr>
          <p:cNvPr id="5" name="Номер слайда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637EF7D0-485C-4FAB-88CF-5277E00F31F8}" type="slidenum">
              <a:rPr lang="ru-RU" smtClean="0">
                <a:latin typeface="Arial" panose="020B0604020202020204" pitchFamily="34" charset="0"/>
              </a:rPr>
              <a:pPr/>
              <a:t>‹#›</a:t>
            </a:fld>
            <a:endParaRPr lang="ru-RU" dirty="0">
              <a:latin typeface="Arial" panose="020B0604020202020204" pitchFamily="34" charset="0"/>
            </a:endParaRPr>
          </a:p>
        </p:txBody>
      </p:sp>
    </p:spTree>
    <p:extLst>
      <p:ext uri="{BB962C8B-B14F-4D97-AF65-F5344CB8AC3E}">
        <p14:creationId xmlns:p14="http://schemas.microsoft.com/office/powerpoint/2010/main" val="252790692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Дата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atin typeface="Arial" panose="020B0604020202020204" pitchFamily="34" charset="0"/>
              </a:defRPr>
            </a:lvl1pPr>
          </a:lstStyle>
          <a:p>
            <a:fld id="{74C2E36B-5527-48CC-81FA-9FBDDDDF646A}" type="datetimeFigureOut">
              <a:rPr lang="ru-RU" smtClean="0"/>
              <a:pPr/>
              <a:t>24.02.2014</a:t>
            </a:fld>
            <a:endParaRPr lang="ru-RU" dirty="0"/>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ru-RU" dirty="0" smtClean="0"/>
              <a:t>Образец текста</a:t>
            </a:r>
          </a:p>
        </p:txBody>
      </p:sp>
      <p:sp>
        <p:nvSpPr>
          <p:cNvPr id="7" name="Номер слайда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atin typeface="Arial" panose="020B0604020202020204" pitchFamily="34" charset="0"/>
              </a:defRPr>
            </a:lvl1pPr>
          </a:lstStyle>
          <a:p>
            <a:fld id="{DF34142E-1C68-4D2C-9962-7626A859D8E4}" type="slidenum">
              <a:rPr lang="ru-RU" smtClean="0"/>
              <a:pPr/>
              <a:t>‹#›</a:t>
            </a:fld>
            <a:endParaRPr lang="ru-RU" dirty="0"/>
          </a:p>
        </p:txBody>
      </p:sp>
    </p:spTree>
    <p:extLst>
      <p:ext uri="{BB962C8B-B14F-4D97-AF65-F5344CB8AC3E}">
        <p14:creationId xmlns:p14="http://schemas.microsoft.com/office/powerpoint/2010/main" val="235353455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Заголовок и текст">
    <p:spTree>
      <p:nvGrpSpPr>
        <p:cNvPr id="1" name=""/>
        <p:cNvGrpSpPr/>
        <p:nvPr/>
      </p:nvGrpSpPr>
      <p:grpSpPr>
        <a:xfrm>
          <a:off x="0" y="0"/>
          <a:ext cx="0" cy="0"/>
          <a:chOff x="0" y="0"/>
          <a:chExt cx="0" cy="0"/>
        </a:xfrm>
      </p:grpSpPr>
      <p:sp>
        <p:nvSpPr>
          <p:cNvPr id="9" name="Текст 8"/>
          <p:cNvSpPr>
            <a:spLocks noGrp="1"/>
          </p:cNvSpPr>
          <p:nvPr>
            <p:ph type="body" sz="quarter" idx="13" hasCustomPrompt="1"/>
          </p:nvPr>
        </p:nvSpPr>
        <p:spPr>
          <a:xfrm>
            <a:off x="179514" y="908720"/>
            <a:ext cx="6192688" cy="1872208"/>
          </a:xfrm>
          <a:prstGeom prst="rect">
            <a:avLst/>
          </a:prstGeom>
        </p:spPr>
        <p:txBody>
          <a:bodyPr/>
          <a:lstStyle>
            <a:lvl1pPr marL="0" indent="0">
              <a:buNone/>
              <a:defRPr sz="1200" baseline="0">
                <a:solidFill>
                  <a:schemeClr val="tx1"/>
                </a:solidFill>
                <a:latin typeface="Arial" pitchFamily="34" charset="0"/>
                <a:cs typeface="Arial" pitchFamily="34" charset="0"/>
              </a:defRPr>
            </a:lvl1pPr>
          </a:lstStyle>
          <a:p>
            <a:pPr lvl="0"/>
            <a:r>
              <a:rPr lang="ru-RU" dirty="0" smtClean="0"/>
              <a:t>Введите текст</a:t>
            </a:r>
          </a:p>
        </p:txBody>
      </p:sp>
      <p:sp>
        <p:nvSpPr>
          <p:cNvPr id="15" name="Текст 14"/>
          <p:cNvSpPr>
            <a:spLocks noGrp="1"/>
          </p:cNvSpPr>
          <p:nvPr>
            <p:ph type="body" sz="quarter" idx="14" hasCustomPrompt="1"/>
          </p:nvPr>
        </p:nvSpPr>
        <p:spPr>
          <a:xfrm>
            <a:off x="179514" y="116632"/>
            <a:ext cx="4032448" cy="576064"/>
          </a:xfrm>
          <a:prstGeom prst="rect">
            <a:avLst/>
          </a:prstGeom>
        </p:spPr>
        <p:txBody>
          <a:bodyPr/>
          <a:lstStyle>
            <a:lvl1pPr marL="0" indent="0" algn="l">
              <a:buNone/>
              <a:defRPr sz="1800" b="1" kern="900" cap="none" spc="130" baseline="0">
                <a:solidFill>
                  <a:srgbClr val="0070C0"/>
                </a:solidFill>
                <a:effectLst/>
                <a:latin typeface="Arial" pitchFamily="34" charset="0"/>
                <a:cs typeface="Arial" pitchFamily="34" charset="0"/>
              </a:defRPr>
            </a:lvl1pPr>
          </a:lstStyle>
          <a:p>
            <a:pPr lvl="0"/>
            <a:r>
              <a:rPr lang="ru-RU" dirty="0" smtClean="0"/>
              <a:t>ЗАГОЛОВОК</a:t>
            </a:r>
            <a:endParaRPr lang="en-US" dirty="0" smtClean="0"/>
          </a:p>
        </p:txBody>
      </p:sp>
      <p:sp>
        <p:nvSpPr>
          <p:cNvPr id="6" name="Содержимое 5"/>
          <p:cNvSpPr>
            <a:spLocks noGrp="1"/>
          </p:cNvSpPr>
          <p:nvPr>
            <p:ph sz="quarter" idx="15"/>
          </p:nvPr>
        </p:nvSpPr>
        <p:spPr>
          <a:xfrm>
            <a:off x="179392" y="2924949"/>
            <a:ext cx="6192837" cy="3599681"/>
          </a:xfrm>
          <a:prstGeom prst="rect">
            <a:avLst/>
          </a:prstGeom>
        </p:spPr>
        <p:txBody>
          <a:bodyPr/>
          <a:lstStyle>
            <a:lvl1pPr>
              <a:defRPr lang="ru-RU" sz="105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endParaRPr lang="ru-RU" dirty="0" smtClean="0"/>
          </a:p>
        </p:txBody>
      </p:sp>
      <p:sp>
        <p:nvSpPr>
          <p:cNvPr id="8" name="Содержимое 7"/>
          <p:cNvSpPr>
            <a:spLocks noGrp="1"/>
          </p:cNvSpPr>
          <p:nvPr>
            <p:ph sz="quarter" idx="16"/>
          </p:nvPr>
        </p:nvSpPr>
        <p:spPr>
          <a:xfrm>
            <a:off x="6443667" y="908725"/>
            <a:ext cx="2304801" cy="5615905"/>
          </a:xfrm>
          <a:prstGeom prst="rect">
            <a:avLst/>
          </a:prstGeom>
        </p:spPr>
        <p:txBody>
          <a:bodyPr/>
          <a:lstStyle>
            <a:lvl1pPr marL="0" indent="0" algn="l" defTabSz="914400" rtl="0" eaLnBrk="1" latinLnBrk="0" hangingPunct="1">
              <a:spcBef>
                <a:spcPct val="20000"/>
              </a:spcBef>
              <a:buFont typeface="Arial" pitchFamily="34" charset="0"/>
              <a:buNone/>
              <a:defRPr lang="ru-RU" sz="105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endParaRPr lang="ru-RU" dirty="0" smtClean="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3200"/>
            <a:ext cx="7452000" cy="1008000"/>
          </a:xfrm>
          <a:prstGeom prst="rect">
            <a:avLst/>
          </a:prstGeom>
        </p:spPr>
        <p:txBody>
          <a:bodyPr rtlCol="0">
            <a:normAutofit/>
          </a:bodyPr>
          <a:lstStyle>
            <a:lvl1pPr algn="l" defTabSz="844083" rtl="0" eaLnBrk="1" latinLnBrk="0" hangingPunct="1">
              <a:spcBef>
                <a:spcPct val="0"/>
              </a:spcBef>
              <a:buNone/>
              <a:defRPr lang="ru-RU" sz="2215" b="1" kern="1200" dirty="0">
                <a:solidFill>
                  <a:srgbClr val="00579F"/>
                </a:solidFill>
                <a:latin typeface="Times New Roman" pitchFamily="18" charset="0"/>
                <a:ea typeface="+mj-ea"/>
                <a:cs typeface="Times New Roman" pitchFamily="18" charset="0"/>
              </a:defRPr>
            </a:lvl1pPr>
          </a:lstStyle>
          <a:p>
            <a:r>
              <a:rPr lang="ru-RU" smtClean="0"/>
              <a:t>Образец заголовка</a:t>
            </a:r>
            <a:endParaRPr lang="ru-RU" dirty="0"/>
          </a:p>
        </p:txBody>
      </p:sp>
      <p:sp>
        <p:nvSpPr>
          <p:cNvPr id="3" name="Содержимое 2"/>
          <p:cNvSpPr>
            <a:spLocks noGrp="1"/>
          </p:cNvSpPr>
          <p:nvPr>
            <p:ph idx="1"/>
          </p:nvPr>
        </p:nvSpPr>
        <p:spPr>
          <a:xfrm>
            <a:off x="179512" y="1093334"/>
            <a:ext cx="8739692" cy="4896000"/>
          </a:xfrm>
          <a:prstGeom prst="rect">
            <a:avLst/>
          </a:prstGeom>
        </p:spPr>
        <p:txBody>
          <a:bodyPr>
            <a:normAutofit/>
          </a:bodyPr>
          <a:lstStyle>
            <a:lvl1pPr>
              <a:buClr>
                <a:srgbClr val="00579F"/>
              </a:buClr>
              <a:buFont typeface="Arial" pitchFamily="34" charset="0"/>
              <a:buChar char="•"/>
              <a:defRPr sz="1846">
                <a:solidFill>
                  <a:schemeClr val="tx1"/>
                </a:solidFill>
                <a:latin typeface="Times New Roman" pitchFamily="18" charset="0"/>
                <a:cs typeface="Times New Roman" pitchFamily="18" charset="0"/>
              </a:defRPr>
            </a:lvl1pPr>
            <a:lvl2pPr>
              <a:buClr>
                <a:srgbClr val="00579F"/>
              </a:buClr>
              <a:buFont typeface="Arial" pitchFamily="34" charset="0"/>
              <a:buChar char="•"/>
              <a:defRPr sz="1662">
                <a:solidFill>
                  <a:schemeClr val="tx1"/>
                </a:solidFill>
                <a:latin typeface="Times New Roman" pitchFamily="18" charset="0"/>
                <a:cs typeface="Times New Roman" pitchFamily="18" charset="0"/>
              </a:defRPr>
            </a:lvl2pPr>
            <a:lvl3pPr>
              <a:buClr>
                <a:srgbClr val="00579F"/>
              </a:buClr>
              <a:buFont typeface="Arial" pitchFamily="34" charset="0"/>
              <a:buChar char="•"/>
              <a:defRPr sz="1477">
                <a:solidFill>
                  <a:schemeClr val="tx1"/>
                </a:solidFill>
                <a:latin typeface="Times New Roman" pitchFamily="18" charset="0"/>
                <a:cs typeface="Times New Roman" pitchFamily="18" charset="0"/>
              </a:defRPr>
            </a:lvl3pPr>
            <a:lvl4pPr>
              <a:buClr>
                <a:srgbClr val="00579F"/>
              </a:buClr>
              <a:buFont typeface="Arial" pitchFamily="34" charset="0"/>
              <a:buChar char="•"/>
              <a:defRPr sz="1292">
                <a:solidFill>
                  <a:schemeClr val="tx1"/>
                </a:solidFill>
                <a:latin typeface="Times New Roman" pitchFamily="18" charset="0"/>
                <a:cs typeface="Times New Roman" pitchFamily="18" charset="0"/>
              </a:defRPr>
            </a:lvl4pPr>
            <a:lvl5pPr>
              <a:buClr>
                <a:srgbClr val="00579F"/>
              </a:buClr>
              <a:buFont typeface="Arial" pitchFamily="34" charset="0"/>
              <a:buChar char="•"/>
              <a:defRPr sz="1108">
                <a:solidFill>
                  <a:schemeClr val="tx1"/>
                </a:solidFill>
                <a:latin typeface="Times New Roman" pitchFamily="18" charset="0"/>
                <a:cs typeface="Times New Roman" pitchFamily="18" charset="0"/>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Нижний колонтитул 13"/>
          <p:cNvSpPr>
            <a:spLocks noGrp="1"/>
          </p:cNvSpPr>
          <p:nvPr>
            <p:ph type="ftr" sz="quarter" idx="10"/>
          </p:nvPr>
        </p:nvSpPr>
        <p:spPr>
          <a:xfrm>
            <a:off x="179391" y="5876925"/>
            <a:ext cx="8099425" cy="865188"/>
          </a:xfrm>
          <a:prstGeom prst="roundRect">
            <a:avLst/>
          </a:prstGeom>
        </p:spPr>
        <p:txBody>
          <a:bodyPr/>
          <a:lstStyle>
            <a:lvl1pPr fontAlgn="auto">
              <a:spcBef>
                <a:spcPts val="0"/>
              </a:spcBef>
              <a:spcAft>
                <a:spcPts val="0"/>
              </a:spcAft>
              <a:defRPr>
                <a:latin typeface="+mn-lt"/>
                <a:cs typeface="+mn-cs"/>
              </a:defRPr>
            </a:lvl1pPr>
          </a:lstStyle>
          <a:p>
            <a:pPr>
              <a:defRPr/>
            </a:pPr>
            <a:endParaRPr>
              <a:solidFill>
                <a:prstClr val="black"/>
              </a:solidFill>
            </a:endParaRPr>
          </a:p>
        </p:txBody>
      </p:sp>
    </p:spTree>
    <p:extLst>
      <p:ext uri="{BB962C8B-B14F-4D97-AF65-F5344CB8AC3E}">
        <p14:creationId xmlns:p14="http://schemas.microsoft.com/office/powerpoint/2010/main" val="2182734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Пользовательский маке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7283"/>
            <a:ext cx="7443692" cy="1008000"/>
          </a:xfrm>
          <a:prstGeom prst="rect">
            <a:avLst/>
          </a:prstGeom>
        </p:spPr>
        <p:txBody>
          <a:bodyPr/>
          <a:lstStyle/>
          <a:p>
            <a:r>
              <a:rPr lang="ru-RU" smtClean="0"/>
              <a:t>Образец заголовка</a:t>
            </a:r>
            <a:endParaRPr lang="ru-RU"/>
          </a:p>
        </p:txBody>
      </p:sp>
      <p:sp>
        <p:nvSpPr>
          <p:cNvPr id="3" name="Нижний колонтитул 13"/>
          <p:cNvSpPr>
            <a:spLocks noGrp="1"/>
          </p:cNvSpPr>
          <p:nvPr>
            <p:ph type="ftr" sz="quarter" idx="10"/>
          </p:nvPr>
        </p:nvSpPr>
        <p:spPr>
          <a:xfrm>
            <a:off x="179512" y="5877368"/>
            <a:ext cx="8100000" cy="864000"/>
          </a:xfrm>
          <a:prstGeom prst="round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lvl1pPr>
              <a:defRPr/>
            </a:lvl1pPr>
          </a:lstStyle>
          <a:p>
            <a:pPr>
              <a:defRPr/>
            </a:pPr>
            <a:endParaRPr/>
          </a:p>
        </p:txBody>
      </p:sp>
    </p:spTree>
    <p:extLst>
      <p:ext uri="{BB962C8B-B14F-4D97-AF65-F5344CB8AC3E}">
        <p14:creationId xmlns:p14="http://schemas.microsoft.com/office/powerpoint/2010/main" val="4186508479"/>
      </p:ext>
    </p:extLst>
  </p:cSld>
  <p:clrMapOvr>
    <a:masterClrMapping/>
  </p:clrMapOvr>
  <p:transition spd="med" advTm="8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7283"/>
            <a:ext cx="7443692" cy="1008000"/>
          </a:xfrm>
          <a:prstGeom prst="rect">
            <a:avLst/>
          </a:prstGeom>
        </p:spPr>
        <p:txBody>
          <a:bodyPr/>
          <a:lstStyle/>
          <a:p>
            <a:r>
              <a:rPr lang="ru-RU" smtClean="0"/>
              <a:t>Образец заголовка</a:t>
            </a:r>
            <a:endParaRPr lang="ru-RU"/>
          </a:p>
        </p:txBody>
      </p:sp>
    </p:spTree>
    <p:extLst>
      <p:ext uri="{BB962C8B-B14F-4D97-AF65-F5344CB8AC3E}">
        <p14:creationId xmlns:p14="http://schemas.microsoft.com/office/powerpoint/2010/main" val="2582549195"/>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73200"/>
            <a:ext cx="7452000" cy="1008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lang="ru-RU" sz="3000" b="1" kern="1200" dirty="0">
                <a:solidFill>
                  <a:srgbClr val="00579F"/>
                </a:solidFill>
                <a:latin typeface="+mj-lt"/>
                <a:ea typeface="+mj-ea"/>
                <a:cs typeface="+mj-cs"/>
              </a:defRPr>
            </a:lvl1pPr>
          </a:lstStyle>
          <a:p>
            <a:r>
              <a:rPr lang="ru-RU" smtClean="0"/>
              <a:t>Образец заголовка</a:t>
            </a:r>
            <a:endParaRPr lang="ru-RU" dirty="0"/>
          </a:p>
        </p:txBody>
      </p:sp>
      <p:sp>
        <p:nvSpPr>
          <p:cNvPr id="3" name="Содержимое 2"/>
          <p:cNvSpPr>
            <a:spLocks noGrp="1"/>
          </p:cNvSpPr>
          <p:nvPr>
            <p:ph idx="1"/>
          </p:nvPr>
        </p:nvSpPr>
        <p:spPr>
          <a:xfrm>
            <a:off x="179512" y="1340768"/>
            <a:ext cx="8748000" cy="4392000"/>
          </a:xfrm>
          <a:prstGeom prst="rect">
            <a:avLst/>
          </a:prstGeom>
        </p:spPr>
        <p:txBody>
          <a:bodyPr>
            <a:normAutofit/>
          </a:bodyPr>
          <a:lstStyle>
            <a:lvl1pPr>
              <a:buClr>
                <a:srgbClr val="00579F"/>
              </a:buClr>
              <a:buFont typeface="Arial" pitchFamily="34" charset="0"/>
              <a:buChar char="•"/>
              <a:defRPr sz="2400">
                <a:solidFill>
                  <a:schemeClr val="tx1"/>
                </a:solidFill>
              </a:defRPr>
            </a:lvl1pPr>
            <a:lvl2pPr>
              <a:buClr>
                <a:srgbClr val="00579F"/>
              </a:buClr>
              <a:buFont typeface="Arial" pitchFamily="34" charset="0"/>
              <a:buChar char="•"/>
              <a:defRPr sz="2000">
                <a:solidFill>
                  <a:schemeClr val="tx1"/>
                </a:solidFill>
              </a:defRPr>
            </a:lvl2pPr>
            <a:lvl3pPr>
              <a:buClr>
                <a:srgbClr val="00579F"/>
              </a:buClr>
              <a:buFont typeface="Arial" pitchFamily="34" charset="0"/>
              <a:buChar char="•"/>
              <a:defRPr sz="1800">
                <a:solidFill>
                  <a:schemeClr val="tx1"/>
                </a:solidFill>
              </a:defRPr>
            </a:lvl3pPr>
            <a:lvl4pPr>
              <a:buClr>
                <a:srgbClr val="00579F"/>
              </a:buClr>
              <a:buFont typeface="Arial" pitchFamily="34" charset="0"/>
              <a:buChar char="•"/>
              <a:defRPr sz="1600">
                <a:solidFill>
                  <a:schemeClr val="tx1"/>
                </a:solidFill>
              </a:defRPr>
            </a:lvl4pPr>
            <a:lvl5pPr>
              <a:buClr>
                <a:srgbClr val="00579F"/>
              </a:buClr>
              <a:buFont typeface="Arial" pitchFamily="34" charset="0"/>
              <a:buChar char="•"/>
              <a:defRPr sz="1400">
                <a:solidFill>
                  <a:schemeClr val="tx1"/>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6" name="Нижний колонтитул 5"/>
          <p:cNvSpPr>
            <a:spLocks noGrp="1"/>
          </p:cNvSpPr>
          <p:nvPr>
            <p:ph type="ftr" sz="quarter" idx="10"/>
          </p:nvPr>
        </p:nvSpPr>
        <p:spPr>
          <a:xfrm>
            <a:off x="179512" y="5877368"/>
            <a:ext cx="8100000" cy="864000"/>
          </a:xfrm>
          <a:prstGeom prst="roundRect">
            <a:avLst/>
          </a:prstGeom>
          <a:solidFill>
            <a:schemeClr val="accent1">
              <a:lumMod val="20000"/>
              <a:lumOff val="80000"/>
            </a:schemeClr>
          </a:solidFill>
          <a:ln w="25400" cap="flat" cmpd="sng" algn="ctr">
            <a:noFill/>
            <a:prstDash val="solid"/>
          </a:ln>
          <a:effectLst/>
        </p:spPr>
        <p:txBody>
          <a:bodyPr vert="horz" lIns="91440" tIns="45720" rIns="91440" bIns="45720" rtlCol="0" anchor="ctr"/>
          <a:lstStyle>
            <a:lvl1pPr marL="0" marR="0" indent="0" algn="ctr" defTabSz="914400" rtl="0" eaLnBrk="1" fontAlgn="auto" latinLnBrk="0" hangingPunct="1">
              <a:lnSpc>
                <a:spcPct val="90000"/>
              </a:lnSpc>
              <a:spcBef>
                <a:spcPts val="0"/>
              </a:spcBef>
              <a:spcAft>
                <a:spcPts val="0"/>
              </a:spcAft>
              <a:buClrTx/>
              <a:buSzTx/>
              <a:buFontTx/>
              <a:buNone/>
              <a:tabLst/>
              <a:defRPr lang="ru-RU" altLang="ko-KR" sz="1600" b="1" kern="1200" dirty="0">
                <a:solidFill>
                  <a:schemeClr val="tx1"/>
                </a:solidFill>
                <a:latin typeface="Calibri" pitchFamily="34" charset="0"/>
                <a:ea typeface="+mn-ea"/>
                <a:cs typeface="Times New Roman" pitchFamily="18" charset="0"/>
              </a:defRPr>
            </a:lvl1pPr>
          </a:lstStyle>
          <a:p>
            <a:endParaRPr lang="ru-RU"/>
          </a:p>
        </p:txBody>
      </p:sp>
      <p:pic>
        <p:nvPicPr>
          <p:cNvPr id="5" name="Содержимое 5" descr="Untitled-2 copy.jpg"/>
          <p:cNvPicPr>
            <a:picLocks noChangeAspect="1"/>
          </p:cNvPicPr>
          <p:nvPr/>
        </p:nvPicPr>
        <p:blipFill>
          <a:blip r:embed="rId2" cstate="screen">
            <a:grayscl/>
          </a:blip>
          <a:srcRect r="47355"/>
          <a:stretch>
            <a:fillRect/>
          </a:stretch>
        </p:blipFill>
        <p:spPr>
          <a:xfrm>
            <a:off x="179516" y="1880314"/>
            <a:ext cx="8831351" cy="3276878"/>
          </a:xfrm>
          <a:prstGeom prst="rect">
            <a:avLst/>
          </a:prstGeom>
        </p:spPr>
      </p:pic>
      <p:sp>
        <p:nvSpPr>
          <p:cNvPr id="7" name="Нижний колонтитул 3"/>
          <p:cNvSpPr>
            <a:spLocks noGrp="1"/>
          </p:cNvSpPr>
          <p:nvPr>
            <p:ph type="ftr" sz="quarter" idx="4294967295"/>
          </p:nvPr>
        </p:nvSpPr>
        <p:spPr>
          <a:xfrm>
            <a:off x="35497" y="5733256"/>
            <a:ext cx="8028384" cy="1080120"/>
          </a:xfrm>
          <a:prstGeom prst="roundRect">
            <a:avLst>
              <a:gd name="adj" fmla="val 9099"/>
            </a:avLst>
          </a:prstGeom>
        </p:spPr>
        <p:txBody>
          <a:bodyPr/>
          <a:lstStyle/>
          <a:p>
            <a:pPr>
              <a:defRPr/>
            </a:pPr>
            <a:endParaRPr lang="en-US"/>
          </a:p>
        </p:txBody>
      </p:sp>
    </p:spTree>
    <p:extLst>
      <p:ext uri="{BB962C8B-B14F-4D97-AF65-F5344CB8AC3E}">
        <p14:creationId xmlns:p14="http://schemas.microsoft.com/office/powerpoint/2010/main" val="23026319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2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5" y="73200"/>
            <a:ext cx="7452001" cy="1008000"/>
          </a:xfrm>
          <a:prstGeom prst="rect">
            <a:avLst/>
          </a:prstGeom>
        </p:spPr>
        <p:txBody>
          <a:bodyPr vert="horz" lIns="91440" tIns="45720" rIns="91440" bIns="45720" rtlCol="0" anchor="ctr">
            <a:normAutofit/>
          </a:bodyPr>
          <a:lstStyle>
            <a:lvl1pPr algn="l" defTabSz="914400" rtl="0" eaLnBrk="1" latinLnBrk="0" hangingPunct="1">
              <a:spcBef>
                <a:spcPct val="0"/>
              </a:spcBef>
              <a:buNone/>
              <a:defRPr lang="ru-RU" sz="3000" b="1" kern="1200" dirty="0">
                <a:solidFill>
                  <a:srgbClr val="00579F"/>
                </a:solidFill>
                <a:latin typeface="+mj-lt"/>
                <a:ea typeface="+mj-ea"/>
                <a:cs typeface="+mj-cs"/>
              </a:defRPr>
            </a:lvl1pPr>
          </a:lstStyle>
          <a:p>
            <a:r>
              <a:rPr lang="ru-RU" smtClean="0"/>
              <a:t>Образец заголовка</a:t>
            </a:r>
            <a:endParaRPr lang="ru-RU" dirty="0"/>
          </a:p>
        </p:txBody>
      </p:sp>
      <p:sp>
        <p:nvSpPr>
          <p:cNvPr id="9" name="Нижний колонтитул 3"/>
          <p:cNvSpPr>
            <a:spLocks noGrp="1"/>
          </p:cNvSpPr>
          <p:nvPr>
            <p:ph type="ftr" sz="quarter" idx="4294967295"/>
          </p:nvPr>
        </p:nvSpPr>
        <p:spPr>
          <a:xfrm>
            <a:off x="35497" y="5733256"/>
            <a:ext cx="8028384" cy="1080120"/>
          </a:xfrm>
          <a:prstGeom prst="roundRect">
            <a:avLst>
              <a:gd name="adj" fmla="val 9099"/>
            </a:avLst>
          </a:prstGeom>
        </p:spPr>
        <p:txBody>
          <a:bodyPr/>
          <a:lstStyle/>
          <a:p>
            <a:r>
              <a:rPr>
                <a:solidFill>
                  <a:prstClr val="black"/>
                </a:solidFill>
              </a:rPr>
              <a:t>пааа</a:t>
            </a:r>
          </a:p>
        </p:txBody>
      </p:sp>
    </p:spTree>
    <p:extLst>
      <p:ext uri="{BB962C8B-B14F-4D97-AF65-F5344CB8AC3E}">
        <p14:creationId xmlns:p14="http://schemas.microsoft.com/office/powerpoint/2010/main" val="3357073184"/>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Заголовок и текст">
    <p:spTree>
      <p:nvGrpSpPr>
        <p:cNvPr id="1" name=""/>
        <p:cNvGrpSpPr/>
        <p:nvPr/>
      </p:nvGrpSpPr>
      <p:grpSpPr>
        <a:xfrm>
          <a:off x="0" y="0"/>
          <a:ext cx="0" cy="0"/>
          <a:chOff x="0" y="0"/>
          <a:chExt cx="0" cy="0"/>
        </a:xfrm>
      </p:grpSpPr>
      <p:sp>
        <p:nvSpPr>
          <p:cNvPr id="9" name="Текст 8"/>
          <p:cNvSpPr>
            <a:spLocks noGrp="1"/>
          </p:cNvSpPr>
          <p:nvPr>
            <p:ph type="body" sz="quarter" idx="13"/>
          </p:nvPr>
        </p:nvSpPr>
        <p:spPr>
          <a:xfrm>
            <a:off x="151971" y="1030360"/>
            <a:ext cx="5242487" cy="2122819"/>
          </a:xfrm>
          <a:prstGeom prst="rect">
            <a:avLst/>
          </a:prstGeom>
        </p:spPr>
        <p:txBody>
          <a:bodyPr/>
          <a:lstStyle>
            <a:lvl1pPr marL="0" indent="0">
              <a:buNone/>
              <a:defRPr sz="1200" baseline="0">
                <a:solidFill>
                  <a:schemeClr val="tx1"/>
                </a:solidFill>
                <a:latin typeface="Arial" pitchFamily="34" charset="0"/>
                <a:cs typeface="Arial" pitchFamily="34" charset="0"/>
              </a:defRPr>
            </a:lvl1pPr>
          </a:lstStyle>
          <a:p>
            <a:pPr lvl="0"/>
            <a:r>
              <a:rPr lang="ru-RU" dirty="0" smtClean="0"/>
              <a:t>Образец текста</a:t>
            </a:r>
          </a:p>
        </p:txBody>
      </p:sp>
      <p:sp>
        <p:nvSpPr>
          <p:cNvPr id="15" name="Текст 14"/>
          <p:cNvSpPr>
            <a:spLocks noGrp="1"/>
          </p:cNvSpPr>
          <p:nvPr>
            <p:ph type="body" sz="quarter" idx="14"/>
          </p:nvPr>
        </p:nvSpPr>
        <p:spPr>
          <a:xfrm>
            <a:off x="151970" y="132247"/>
            <a:ext cx="3413713" cy="653175"/>
          </a:xfrm>
          <a:prstGeom prst="rect">
            <a:avLst/>
          </a:prstGeom>
        </p:spPr>
        <p:txBody>
          <a:bodyPr/>
          <a:lstStyle>
            <a:lvl1pPr marL="0" indent="0" algn="l">
              <a:buNone/>
              <a:defRPr sz="1800" b="1" kern="900" cap="none" spc="130" baseline="0">
                <a:solidFill>
                  <a:srgbClr val="0070C0"/>
                </a:solidFill>
                <a:effectLst/>
                <a:latin typeface="Arial" pitchFamily="34" charset="0"/>
                <a:cs typeface="Arial" pitchFamily="34" charset="0"/>
              </a:defRPr>
            </a:lvl1pPr>
          </a:lstStyle>
          <a:p>
            <a:pPr lvl="0"/>
            <a:r>
              <a:rPr lang="ru-RU" dirty="0" smtClean="0"/>
              <a:t>Образец текста</a:t>
            </a:r>
          </a:p>
        </p:txBody>
      </p:sp>
      <p:sp>
        <p:nvSpPr>
          <p:cNvPr id="6" name="Содержимое 5"/>
          <p:cNvSpPr>
            <a:spLocks noGrp="1"/>
          </p:cNvSpPr>
          <p:nvPr>
            <p:ph sz="quarter" idx="15"/>
          </p:nvPr>
        </p:nvSpPr>
        <p:spPr>
          <a:xfrm>
            <a:off x="151866" y="3316474"/>
            <a:ext cx="5242613" cy="4081528"/>
          </a:xfrm>
          <a:prstGeom prst="rect">
            <a:avLst/>
          </a:prstGeom>
        </p:spPr>
        <p:txBody>
          <a:bodyPr/>
          <a:lstStyle>
            <a:lvl1pPr>
              <a:defRPr lang="ru-RU" sz="1050" kern="1200" baseline="0" dirty="0" smtClean="0">
                <a:solidFill>
                  <a:schemeClr val="tx1"/>
                </a:solidFill>
                <a:latin typeface="Arial" pitchFamily="34" charset="0"/>
                <a:ea typeface="+mn-ea"/>
                <a:cs typeface="Arial" pitchFamily="34" charset="0"/>
              </a:defRPr>
            </a:lvl1pPr>
          </a:lstStyle>
          <a:p>
            <a:pPr lvl="0"/>
            <a:endParaRPr lang="ru-RU" dirty="0" smtClean="0"/>
          </a:p>
        </p:txBody>
      </p:sp>
      <p:sp>
        <p:nvSpPr>
          <p:cNvPr id="8" name="Содержимое 7"/>
          <p:cNvSpPr>
            <a:spLocks noGrp="1"/>
          </p:cNvSpPr>
          <p:nvPr>
            <p:ph sz="quarter" idx="16"/>
          </p:nvPr>
        </p:nvSpPr>
        <p:spPr>
          <a:xfrm>
            <a:off x="5454953" y="1030360"/>
            <a:ext cx="1951154" cy="6367640"/>
          </a:xfrm>
          <a:prstGeom prst="rect">
            <a:avLst/>
          </a:prstGeom>
        </p:spPr>
        <p:txBody>
          <a:bodyPr/>
          <a:lstStyle>
            <a:lvl1pPr marL="0" indent="0" algn="l" defTabSz="914400" rtl="0" eaLnBrk="1" latinLnBrk="0" hangingPunct="1">
              <a:spcBef>
                <a:spcPct val="20000"/>
              </a:spcBef>
              <a:buFont typeface="Arial" pitchFamily="34" charset="0"/>
              <a:buNone/>
              <a:defRPr lang="ru-RU" sz="1050" kern="1200" baseline="0" dirty="0" smtClean="0">
                <a:solidFill>
                  <a:schemeClr val="tx1"/>
                </a:solidFill>
                <a:latin typeface="Arial" pitchFamily="34" charset="0"/>
                <a:ea typeface="+mn-ea"/>
                <a:cs typeface="Arial" pitchFamily="34" charset="0"/>
              </a:defRPr>
            </a:lvl1pPr>
          </a:lstStyle>
          <a:p>
            <a:pPr lvl="0"/>
            <a:endParaRPr lang="ru-RU" dirty="0" smtClean="0"/>
          </a:p>
        </p:txBody>
      </p:sp>
    </p:spTree>
    <p:extLst>
      <p:ext uri="{BB962C8B-B14F-4D97-AF65-F5344CB8AC3E}">
        <p14:creationId xmlns:p14="http://schemas.microsoft.com/office/powerpoint/2010/main" val="29038401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Два объекта">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4053357" y="3479766"/>
            <a:ext cx="3352753" cy="3755756"/>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vl2pPr>
              <a:buNone/>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ru-RU" dirty="0" smtClean="0"/>
              <a:t>Образец текста</a:t>
            </a:r>
          </a:p>
        </p:txBody>
      </p:sp>
      <p:sp>
        <p:nvSpPr>
          <p:cNvPr id="5" name="Текст 5"/>
          <p:cNvSpPr>
            <a:spLocks noGrp="1"/>
          </p:cNvSpPr>
          <p:nvPr>
            <p:ph type="body" sz="quarter" idx="10"/>
          </p:nvPr>
        </p:nvSpPr>
        <p:spPr>
          <a:xfrm>
            <a:off x="151969" y="1030365"/>
            <a:ext cx="3413650" cy="2203537"/>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6" name="Текст 7"/>
          <p:cNvSpPr>
            <a:spLocks noGrp="1"/>
          </p:cNvSpPr>
          <p:nvPr>
            <p:ph type="body" sz="quarter" idx="11"/>
          </p:nvPr>
        </p:nvSpPr>
        <p:spPr>
          <a:xfrm>
            <a:off x="4053357" y="1030366"/>
            <a:ext cx="3352753" cy="2204015"/>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7" name="Содержимое 3"/>
          <p:cNvSpPr>
            <a:spLocks noGrp="1"/>
          </p:cNvSpPr>
          <p:nvPr>
            <p:ph sz="half" idx="12"/>
          </p:nvPr>
        </p:nvSpPr>
        <p:spPr>
          <a:xfrm>
            <a:off x="151971" y="3479287"/>
            <a:ext cx="3412703" cy="3756234"/>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vl2pPr>
              <a:buNone/>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ru-RU" dirty="0" smtClean="0"/>
              <a:t>Образец текста</a:t>
            </a:r>
          </a:p>
        </p:txBody>
      </p:sp>
      <p:sp>
        <p:nvSpPr>
          <p:cNvPr id="8" name="Текст 14"/>
          <p:cNvSpPr>
            <a:spLocks noGrp="1"/>
          </p:cNvSpPr>
          <p:nvPr>
            <p:ph type="body" sz="quarter" idx="15"/>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38626985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Заголовок, текст и объект">
    <p:spTree>
      <p:nvGrpSpPr>
        <p:cNvPr id="1" name=""/>
        <p:cNvGrpSpPr/>
        <p:nvPr/>
      </p:nvGrpSpPr>
      <p:grpSpPr>
        <a:xfrm>
          <a:off x="0" y="0"/>
          <a:ext cx="0" cy="0"/>
          <a:chOff x="0" y="0"/>
          <a:chExt cx="0" cy="0"/>
        </a:xfrm>
      </p:grpSpPr>
      <p:sp>
        <p:nvSpPr>
          <p:cNvPr id="5" name="Текст 8"/>
          <p:cNvSpPr>
            <a:spLocks noGrp="1"/>
          </p:cNvSpPr>
          <p:nvPr>
            <p:ph type="body" sz="quarter" idx="16"/>
          </p:nvPr>
        </p:nvSpPr>
        <p:spPr>
          <a:xfrm>
            <a:off x="151971" y="1030360"/>
            <a:ext cx="7255753" cy="1551290"/>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8" name="Содержимое 7"/>
          <p:cNvSpPr>
            <a:spLocks noGrp="1"/>
          </p:cNvSpPr>
          <p:nvPr>
            <p:ph sz="quarter" idx="18"/>
          </p:nvPr>
        </p:nvSpPr>
        <p:spPr>
          <a:xfrm>
            <a:off x="151971" y="2826596"/>
            <a:ext cx="7254139" cy="4408931"/>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6" name="Текст 14"/>
          <p:cNvSpPr>
            <a:spLocks noGrp="1"/>
          </p:cNvSpPr>
          <p:nvPr>
            <p:ph type="body" sz="quarter" idx="15"/>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1080214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Заголовок и текст и текст">
    <p:spTree>
      <p:nvGrpSpPr>
        <p:cNvPr id="1" name=""/>
        <p:cNvGrpSpPr/>
        <p:nvPr/>
      </p:nvGrpSpPr>
      <p:grpSpPr>
        <a:xfrm>
          <a:off x="0" y="0"/>
          <a:ext cx="0" cy="0"/>
          <a:chOff x="0" y="0"/>
          <a:chExt cx="0" cy="0"/>
        </a:xfrm>
      </p:grpSpPr>
      <p:sp>
        <p:nvSpPr>
          <p:cNvPr id="9" name="Текст 8"/>
          <p:cNvSpPr>
            <a:spLocks noGrp="1"/>
          </p:cNvSpPr>
          <p:nvPr>
            <p:ph type="body" sz="quarter" idx="13"/>
          </p:nvPr>
        </p:nvSpPr>
        <p:spPr>
          <a:xfrm>
            <a:off x="151969" y="1030360"/>
            <a:ext cx="4450018" cy="6205162"/>
          </a:xfrm>
          <a:prstGeom prst="rect">
            <a:avLst/>
          </a:prstGeom>
        </p:spPr>
        <p:txBody>
          <a:bodyPr/>
          <a:lstStyle>
            <a:lvl1pPr marL="0" indent="0">
              <a:buNone/>
              <a:defRPr lang="en-US" sz="16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endParaRPr lang="en-US" dirty="0" smtClean="0"/>
          </a:p>
        </p:txBody>
      </p:sp>
      <p:sp>
        <p:nvSpPr>
          <p:cNvPr id="5" name="Текст 4"/>
          <p:cNvSpPr>
            <a:spLocks noGrp="1"/>
          </p:cNvSpPr>
          <p:nvPr>
            <p:ph type="body" sz="quarter" idx="15"/>
          </p:nvPr>
        </p:nvSpPr>
        <p:spPr>
          <a:xfrm>
            <a:off x="4777625" y="1030360"/>
            <a:ext cx="2628482" cy="6205162"/>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6"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21764089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Заголовок, текст и вертикальный объект">
    <p:spTree>
      <p:nvGrpSpPr>
        <p:cNvPr id="1" name=""/>
        <p:cNvGrpSpPr/>
        <p:nvPr/>
      </p:nvGrpSpPr>
      <p:grpSpPr>
        <a:xfrm>
          <a:off x="0" y="0"/>
          <a:ext cx="0" cy="0"/>
          <a:chOff x="0" y="0"/>
          <a:chExt cx="0" cy="0"/>
        </a:xfrm>
      </p:grpSpPr>
      <p:sp>
        <p:nvSpPr>
          <p:cNvPr id="7" name="Текст 4"/>
          <p:cNvSpPr>
            <a:spLocks noGrp="1"/>
          </p:cNvSpPr>
          <p:nvPr>
            <p:ph type="body" sz="quarter" idx="18"/>
          </p:nvPr>
        </p:nvSpPr>
        <p:spPr>
          <a:xfrm>
            <a:off x="4777625" y="1030360"/>
            <a:ext cx="2628482" cy="6205162"/>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9" name="Содержимое 9"/>
          <p:cNvSpPr>
            <a:spLocks noGrp="1"/>
          </p:cNvSpPr>
          <p:nvPr>
            <p:ph sz="quarter" idx="19"/>
          </p:nvPr>
        </p:nvSpPr>
        <p:spPr>
          <a:xfrm>
            <a:off x="151969" y="1030365"/>
            <a:ext cx="4450018" cy="4817165"/>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5"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
        <p:nvSpPr>
          <p:cNvPr id="8" name="Текст 7"/>
          <p:cNvSpPr>
            <a:spLocks noGrp="1"/>
          </p:cNvSpPr>
          <p:nvPr>
            <p:ph type="body" sz="quarter" idx="22"/>
          </p:nvPr>
        </p:nvSpPr>
        <p:spPr>
          <a:xfrm>
            <a:off x="151866" y="6093006"/>
            <a:ext cx="4449703" cy="1142999"/>
          </a:xfrm>
          <a:prstGeom prst="rect">
            <a:avLst/>
          </a:prstGeom>
        </p:spPr>
        <p:txBody>
          <a:bodyPr anchor="ctr" anchorCtr="1"/>
          <a:lstStyle>
            <a:lvl1pPr marL="0" indent="0" algn="ctr" defTabSz="914400" rtl="0" eaLnBrk="1" latinLnBrk="0" hangingPunct="1">
              <a:spcBef>
                <a:spcPct val="20000"/>
              </a:spcBef>
              <a:buFont typeface="Arial" pitchFamily="34" charse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22624839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sp>
        <p:nvSpPr>
          <p:cNvPr id="4" name="Содержимое 3"/>
          <p:cNvSpPr>
            <a:spLocks noGrp="1"/>
          </p:cNvSpPr>
          <p:nvPr>
            <p:ph sz="half" idx="2" hasCustomPrompt="1"/>
          </p:nvPr>
        </p:nvSpPr>
        <p:spPr>
          <a:xfrm>
            <a:off x="4788026" y="3068960"/>
            <a:ext cx="3960440" cy="3312368"/>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vl2pPr>
              <a:buNone/>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5" name="Текст 5"/>
          <p:cNvSpPr>
            <a:spLocks noGrp="1"/>
          </p:cNvSpPr>
          <p:nvPr>
            <p:ph type="body" sz="quarter" idx="10" hasCustomPrompt="1"/>
          </p:nvPr>
        </p:nvSpPr>
        <p:spPr>
          <a:xfrm>
            <a:off x="179512" y="908720"/>
            <a:ext cx="4032374" cy="1943397"/>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6" name="Текст 7"/>
          <p:cNvSpPr>
            <a:spLocks noGrp="1"/>
          </p:cNvSpPr>
          <p:nvPr>
            <p:ph type="body" sz="quarter" idx="11" hasCustomPrompt="1"/>
          </p:nvPr>
        </p:nvSpPr>
        <p:spPr>
          <a:xfrm>
            <a:off x="4788026" y="908721"/>
            <a:ext cx="3960440" cy="1943819"/>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7" name="Содержимое 3"/>
          <p:cNvSpPr>
            <a:spLocks noGrp="1"/>
          </p:cNvSpPr>
          <p:nvPr>
            <p:ph sz="half" idx="12" hasCustomPrompt="1"/>
          </p:nvPr>
        </p:nvSpPr>
        <p:spPr>
          <a:xfrm>
            <a:off x="179516" y="3068542"/>
            <a:ext cx="4031255" cy="3312791"/>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vl2pPr>
              <a:buNone/>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8" name="Текст 14"/>
          <p:cNvSpPr>
            <a:spLocks noGrp="1"/>
          </p:cNvSpPr>
          <p:nvPr>
            <p:ph type="body" sz="quarter" idx="15"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Заголовок, текст и большой объект">
    <p:spTree>
      <p:nvGrpSpPr>
        <p:cNvPr id="1" name=""/>
        <p:cNvGrpSpPr/>
        <p:nvPr/>
      </p:nvGrpSpPr>
      <p:grpSpPr>
        <a:xfrm>
          <a:off x="0" y="0"/>
          <a:ext cx="0" cy="0"/>
          <a:chOff x="0" y="0"/>
          <a:chExt cx="0" cy="0"/>
        </a:xfrm>
      </p:grpSpPr>
      <p:sp>
        <p:nvSpPr>
          <p:cNvPr id="5" name="Текст 4"/>
          <p:cNvSpPr>
            <a:spLocks noGrp="1"/>
          </p:cNvSpPr>
          <p:nvPr>
            <p:ph type="body" sz="quarter" idx="15"/>
          </p:nvPr>
        </p:nvSpPr>
        <p:spPr>
          <a:xfrm>
            <a:off x="151969" y="1030360"/>
            <a:ext cx="4450018" cy="6205162"/>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10" name="Содержимое 9"/>
          <p:cNvSpPr>
            <a:spLocks noGrp="1"/>
          </p:cNvSpPr>
          <p:nvPr>
            <p:ph sz="quarter" idx="17"/>
          </p:nvPr>
        </p:nvSpPr>
        <p:spPr>
          <a:xfrm>
            <a:off x="4777625" y="1030360"/>
            <a:ext cx="2628482" cy="6205162"/>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7"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1414690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__">
    <p:spTree>
      <p:nvGrpSpPr>
        <p:cNvPr id="1" name=""/>
        <p:cNvGrpSpPr/>
        <p:nvPr/>
      </p:nvGrpSpPr>
      <p:grpSpPr>
        <a:xfrm>
          <a:off x="0" y="0"/>
          <a:ext cx="0" cy="0"/>
          <a:chOff x="0" y="0"/>
          <a:chExt cx="0" cy="0"/>
        </a:xfrm>
      </p:grpSpPr>
      <p:sp>
        <p:nvSpPr>
          <p:cNvPr id="2" name="Текст 4"/>
          <p:cNvSpPr>
            <a:spLocks noGrp="1"/>
          </p:cNvSpPr>
          <p:nvPr>
            <p:ph type="body" sz="quarter" idx="15"/>
          </p:nvPr>
        </p:nvSpPr>
        <p:spPr>
          <a:xfrm>
            <a:off x="2956091" y="1030360"/>
            <a:ext cx="4450018" cy="6205162"/>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4" name="Содержимое 8"/>
          <p:cNvSpPr>
            <a:spLocks noGrp="1"/>
          </p:cNvSpPr>
          <p:nvPr>
            <p:ph sz="quarter" idx="18"/>
          </p:nvPr>
        </p:nvSpPr>
        <p:spPr>
          <a:xfrm>
            <a:off x="151971" y="1030360"/>
            <a:ext cx="2629929" cy="6205162"/>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lvl="0"/>
            <a:r>
              <a:rPr lang="ru-RU" dirty="0" smtClean="0"/>
              <a:t>Образец текста</a:t>
            </a:r>
          </a:p>
        </p:txBody>
      </p:sp>
      <p:sp>
        <p:nvSpPr>
          <p:cNvPr id="6"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3525445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Описание события">
    <p:spTree>
      <p:nvGrpSpPr>
        <p:cNvPr id="1" name=""/>
        <p:cNvGrpSpPr/>
        <p:nvPr/>
      </p:nvGrpSpPr>
      <p:grpSpPr>
        <a:xfrm>
          <a:off x="0" y="0"/>
          <a:ext cx="0" cy="0"/>
          <a:chOff x="0" y="0"/>
          <a:chExt cx="0" cy="0"/>
        </a:xfrm>
      </p:grpSpPr>
      <p:sp>
        <p:nvSpPr>
          <p:cNvPr id="2" name="Текст 4"/>
          <p:cNvSpPr>
            <a:spLocks noGrp="1"/>
          </p:cNvSpPr>
          <p:nvPr>
            <p:ph type="body" sz="quarter" idx="15"/>
          </p:nvPr>
        </p:nvSpPr>
        <p:spPr>
          <a:xfrm>
            <a:off x="2956091" y="2255068"/>
            <a:ext cx="4450018" cy="4980459"/>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4" name="Содержимое 8"/>
          <p:cNvSpPr>
            <a:spLocks noGrp="1"/>
          </p:cNvSpPr>
          <p:nvPr>
            <p:ph sz="quarter" idx="18"/>
          </p:nvPr>
        </p:nvSpPr>
        <p:spPr>
          <a:xfrm>
            <a:off x="151971" y="1030360"/>
            <a:ext cx="2629929" cy="6205162"/>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lvl="0"/>
            <a:r>
              <a:rPr lang="ru-RU" dirty="0" smtClean="0"/>
              <a:t>Образец текста</a:t>
            </a:r>
          </a:p>
        </p:txBody>
      </p:sp>
      <p:sp>
        <p:nvSpPr>
          <p:cNvPr id="6"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
        <p:nvSpPr>
          <p:cNvPr id="7" name="Текст 6"/>
          <p:cNvSpPr>
            <a:spLocks noGrp="1"/>
          </p:cNvSpPr>
          <p:nvPr>
            <p:ph type="body" sz="quarter" idx="22"/>
          </p:nvPr>
        </p:nvSpPr>
        <p:spPr>
          <a:xfrm>
            <a:off x="2956091" y="1030360"/>
            <a:ext cx="4450229" cy="979762"/>
          </a:xfrm>
          <a:prstGeom prst="rect">
            <a:avLst/>
          </a:prstGeom>
        </p:spPr>
        <p:txBody>
          <a:bodyPr/>
          <a:lstStyle>
            <a:lvl1pPr marL="0" indent="0" algn="l" defTabSz="914400" rtl="0" eaLnBrk="1" latinLnBrk="0" hangingPunct="1">
              <a:spcBef>
                <a:spcPct val="20000"/>
              </a:spcBef>
              <a:buFont typeface="Arial" pitchFamily="34" charset="0"/>
              <a:buNone/>
              <a:defRPr lang="en-US" sz="1600" b="1" kern="900" cap="none" spc="130" baseline="0" dirty="0" smtClean="0">
                <a:solidFill>
                  <a:schemeClr val="tx1"/>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349054124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Заголовок, текст и мальнький объект">
    <p:spTree>
      <p:nvGrpSpPr>
        <p:cNvPr id="1" name=""/>
        <p:cNvGrpSpPr/>
        <p:nvPr/>
      </p:nvGrpSpPr>
      <p:grpSpPr>
        <a:xfrm>
          <a:off x="0" y="0"/>
          <a:ext cx="0" cy="0"/>
          <a:chOff x="0" y="0"/>
          <a:chExt cx="0" cy="0"/>
        </a:xfrm>
      </p:grpSpPr>
      <p:sp>
        <p:nvSpPr>
          <p:cNvPr id="5" name="Текст 4"/>
          <p:cNvSpPr>
            <a:spLocks noGrp="1"/>
          </p:cNvSpPr>
          <p:nvPr>
            <p:ph type="body" sz="quarter" idx="15"/>
          </p:nvPr>
        </p:nvSpPr>
        <p:spPr>
          <a:xfrm>
            <a:off x="2956091" y="1030365"/>
            <a:ext cx="4450018" cy="4720653"/>
          </a:xfrm>
          <a:prstGeom prst="rect">
            <a:avLst/>
          </a:prstGeom>
        </p:spPr>
        <p:txBody>
          <a:bodyPr/>
          <a:lstStyle>
            <a:lvl1pPr marL="0" indent="0">
              <a:buNone/>
              <a:defRPr lang="ru-RU" sz="14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p:txBody>
      </p:sp>
      <p:sp>
        <p:nvSpPr>
          <p:cNvPr id="8" name="Текст 7"/>
          <p:cNvSpPr>
            <a:spLocks noGrp="1"/>
          </p:cNvSpPr>
          <p:nvPr>
            <p:ph type="body" sz="quarter" idx="17"/>
          </p:nvPr>
        </p:nvSpPr>
        <p:spPr>
          <a:xfrm>
            <a:off x="151968" y="5913018"/>
            <a:ext cx="7254532" cy="1322507"/>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lvl="0"/>
            <a:r>
              <a:rPr lang="ru-RU" dirty="0" smtClean="0"/>
              <a:t>Образец текста</a:t>
            </a:r>
          </a:p>
          <a:p>
            <a:pPr lvl="0"/>
            <a:endParaRPr lang="ru-RU" dirty="0" smtClean="0"/>
          </a:p>
        </p:txBody>
      </p:sp>
      <p:sp>
        <p:nvSpPr>
          <p:cNvPr id="9" name="Содержимое 8"/>
          <p:cNvSpPr>
            <a:spLocks noGrp="1"/>
          </p:cNvSpPr>
          <p:nvPr>
            <p:ph sz="quarter" idx="18"/>
          </p:nvPr>
        </p:nvSpPr>
        <p:spPr>
          <a:xfrm>
            <a:off x="151971" y="1030360"/>
            <a:ext cx="2629929" cy="4720654"/>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lvl="0"/>
            <a:r>
              <a:rPr lang="ru-RU" dirty="0" smtClean="0"/>
              <a:t>Образец текста</a:t>
            </a:r>
          </a:p>
        </p:txBody>
      </p:sp>
      <p:sp>
        <p:nvSpPr>
          <p:cNvPr id="6" name="Текст 14"/>
          <p:cNvSpPr>
            <a:spLocks noGrp="1"/>
          </p:cNvSpPr>
          <p:nvPr>
            <p:ph type="body" sz="quarter" idx="21"/>
          </p:nvPr>
        </p:nvSpPr>
        <p:spPr>
          <a:xfrm>
            <a:off x="151970" y="132247"/>
            <a:ext cx="3413713" cy="653175"/>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3634124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Заключительный слайд">
    <p:spTree>
      <p:nvGrpSpPr>
        <p:cNvPr id="1" name=""/>
        <p:cNvGrpSpPr/>
        <p:nvPr/>
      </p:nvGrpSpPr>
      <p:grpSpPr>
        <a:xfrm>
          <a:off x="0" y="0"/>
          <a:ext cx="0" cy="0"/>
          <a:chOff x="0" y="0"/>
          <a:chExt cx="0" cy="0"/>
        </a:xfrm>
      </p:grpSpPr>
      <p:sp>
        <p:nvSpPr>
          <p:cNvPr id="7" name="Заголовок 2"/>
          <p:cNvSpPr>
            <a:spLocks noGrp="1"/>
          </p:cNvSpPr>
          <p:nvPr>
            <p:ph type="title"/>
          </p:nvPr>
        </p:nvSpPr>
        <p:spPr>
          <a:xfrm>
            <a:off x="362833" y="3401997"/>
            <a:ext cx="4112410" cy="1134008"/>
          </a:xfrm>
          <a:prstGeom prst="rect">
            <a:avLst/>
          </a:prstGeom>
        </p:spPr>
        <p:txBody>
          <a:bodyPr/>
          <a:lstStyle>
            <a:lvl1pPr algn="l">
              <a:defRPr lang="ru-RU" sz="3200" b="1" kern="900" cap="none" spc="0" baseline="0" dirty="0" smtClean="0">
                <a:solidFill>
                  <a:schemeClr val="accent1">
                    <a:lumMod val="60000"/>
                    <a:lumOff val="40000"/>
                  </a:schemeClr>
                </a:solidFill>
                <a:effectLst/>
                <a:latin typeface="Arial" pitchFamily="34" charset="0"/>
                <a:ea typeface="+mn-ea"/>
                <a:cs typeface="Arial" pitchFamily="34" charset="0"/>
              </a:defRPr>
            </a:lvl1pPr>
          </a:lstStyle>
          <a:p>
            <a:r>
              <a:rPr lang="ru-RU" dirty="0" smtClean="0"/>
              <a:t>Образец заголовка</a:t>
            </a:r>
            <a:endParaRPr lang="ru-RU" dirty="0"/>
          </a:p>
        </p:txBody>
      </p:sp>
      <p:sp>
        <p:nvSpPr>
          <p:cNvPr id="5" name="Текст 5"/>
          <p:cNvSpPr>
            <a:spLocks noGrp="1"/>
          </p:cNvSpPr>
          <p:nvPr>
            <p:ph type="body" sz="quarter" idx="11"/>
          </p:nvPr>
        </p:nvSpPr>
        <p:spPr>
          <a:xfrm>
            <a:off x="362833" y="4698011"/>
            <a:ext cx="4112410" cy="486003"/>
          </a:xfrm>
          <a:prstGeom prst="rect">
            <a:avLst/>
          </a:prstGeom>
        </p:spPr>
        <p:txBody>
          <a:bodyPr/>
          <a:lstStyle>
            <a:lvl1pPr>
              <a:buNone/>
              <a:defRPr lang="ru-RU" sz="2200" b="1" kern="900" cap="none" spc="0" baseline="0" dirty="0" smtClean="0">
                <a:solidFill>
                  <a:schemeClr val="bg1"/>
                </a:solidFill>
                <a:effectLst/>
                <a:latin typeface="Arial" pitchFamily="34" charset="0"/>
                <a:ea typeface="+mn-ea"/>
                <a:cs typeface="Arial" pitchFamily="34" charset="0"/>
              </a:defRPr>
            </a:lvl1pPr>
          </a:lstStyle>
          <a:p>
            <a:pPr lvl="0"/>
            <a:r>
              <a:rPr lang="ru-RU" dirty="0" smtClean="0"/>
              <a:t>Образец текста</a:t>
            </a:r>
          </a:p>
        </p:txBody>
      </p:sp>
      <p:sp>
        <p:nvSpPr>
          <p:cNvPr id="6" name="Текст 9"/>
          <p:cNvSpPr>
            <a:spLocks noGrp="1"/>
          </p:cNvSpPr>
          <p:nvPr>
            <p:ph type="body" sz="quarter" idx="12"/>
          </p:nvPr>
        </p:nvSpPr>
        <p:spPr>
          <a:xfrm>
            <a:off x="362832" y="7209025"/>
            <a:ext cx="1753822" cy="405002"/>
          </a:xfrm>
          <a:prstGeom prst="rect">
            <a:avLst/>
          </a:prstGeom>
        </p:spPr>
        <p:txBody>
          <a:bodyPr/>
          <a:lstStyle>
            <a:lvl1pPr>
              <a:buNone/>
              <a:defRPr lang="ru-RU" sz="2000" b="1" kern="900" cap="none" spc="0" baseline="0" dirty="0" smtClean="0">
                <a:solidFill>
                  <a:schemeClr val="bg1"/>
                </a:solidFill>
                <a:effectLst/>
                <a:latin typeface="Arial" pitchFamily="34" charset="0"/>
                <a:ea typeface="+mn-ea"/>
                <a:cs typeface="Arial" pitchFamily="34" charset="0"/>
              </a:defRPr>
            </a:lvl1pPr>
          </a:lstStyle>
          <a:p>
            <a:pPr lvl="0"/>
            <a:r>
              <a:rPr lang="ru-RU" dirty="0" smtClean="0"/>
              <a:t>Образец текста</a:t>
            </a:r>
          </a:p>
        </p:txBody>
      </p:sp>
    </p:spTree>
    <p:extLst>
      <p:ext uri="{BB962C8B-B14F-4D97-AF65-F5344CB8AC3E}">
        <p14:creationId xmlns:p14="http://schemas.microsoft.com/office/powerpoint/2010/main" val="635805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Заключительный слайд">
    <p:spTree>
      <p:nvGrpSpPr>
        <p:cNvPr id="1" name=""/>
        <p:cNvGrpSpPr/>
        <p:nvPr/>
      </p:nvGrpSpPr>
      <p:grpSpPr>
        <a:xfrm>
          <a:off x="0" y="0"/>
          <a:ext cx="0" cy="0"/>
          <a:chOff x="0" y="0"/>
          <a:chExt cx="0" cy="0"/>
        </a:xfrm>
      </p:grpSpPr>
      <p:sp>
        <p:nvSpPr>
          <p:cNvPr id="7" name="Заголовок 2"/>
          <p:cNvSpPr>
            <a:spLocks noGrp="1"/>
          </p:cNvSpPr>
          <p:nvPr>
            <p:ph type="title" hasCustomPrompt="1"/>
          </p:nvPr>
        </p:nvSpPr>
        <p:spPr>
          <a:xfrm>
            <a:off x="428598" y="3000373"/>
            <a:ext cx="4857784" cy="1000132"/>
          </a:xfrm>
          <a:prstGeom prst="rect">
            <a:avLst/>
          </a:prstGeom>
        </p:spPr>
        <p:txBody>
          <a:bodyPr/>
          <a:lstStyle>
            <a:lvl1pPr algn="l">
              <a:defRPr lang="ru-RU" sz="3200" b="1" kern="900" cap="none" spc="0" baseline="0" dirty="0" smtClean="0">
                <a:solidFill>
                  <a:schemeClr val="accent1">
                    <a:lumMod val="60000"/>
                    <a:lumOff val="40000"/>
                  </a:schemeClr>
                </a:solidFill>
                <a:effectLst/>
                <a:latin typeface="Arial" pitchFamily="34" charset="0"/>
                <a:ea typeface="+mn-ea"/>
                <a:cs typeface="Arial" pitchFamily="34" charset="0"/>
              </a:defRPr>
            </a:lvl1pPr>
          </a:lstStyle>
          <a:p>
            <a:r>
              <a:rPr lang="ru-RU" dirty="0" smtClean="0"/>
              <a:t>ОБРАЗЕЦ ЗАКЛЮЧЕНИЯ</a:t>
            </a:r>
            <a:br>
              <a:rPr lang="ru-RU" dirty="0" smtClean="0"/>
            </a:br>
            <a:r>
              <a:rPr lang="ru-RU" dirty="0" smtClean="0"/>
              <a:t/>
            </a:r>
            <a:br>
              <a:rPr lang="ru-RU" dirty="0" smtClean="0"/>
            </a:br>
            <a:r>
              <a:rPr lang="ru-RU" dirty="0" smtClean="0"/>
              <a:t/>
            </a:r>
            <a:br>
              <a:rPr lang="ru-RU" dirty="0" smtClean="0"/>
            </a:br>
            <a:endParaRPr lang="ru-RU" dirty="0"/>
          </a:p>
        </p:txBody>
      </p:sp>
      <p:sp>
        <p:nvSpPr>
          <p:cNvPr id="5" name="Текст 5"/>
          <p:cNvSpPr>
            <a:spLocks noGrp="1"/>
          </p:cNvSpPr>
          <p:nvPr>
            <p:ph type="body" sz="quarter" idx="11" hasCustomPrompt="1"/>
          </p:nvPr>
        </p:nvSpPr>
        <p:spPr>
          <a:xfrm>
            <a:off x="428598" y="4143381"/>
            <a:ext cx="4857784" cy="428628"/>
          </a:xfrm>
          <a:prstGeom prst="rect">
            <a:avLst/>
          </a:prstGeom>
        </p:spPr>
        <p:txBody>
          <a:bodyPr/>
          <a:lstStyle>
            <a:lvl1pPr>
              <a:buNone/>
              <a:defRPr lang="ru-RU" sz="2200" b="1" kern="900" cap="none" spc="0" baseline="0" dirty="0" smtClean="0">
                <a:solidFill>
                  <a:schemeClr val="bg1"/>
                </a:solidFill>
                <a:effectLst/>
                <a:latin typeface="Arial" pitchFamily="34" charset="0"/>
                <a:ea typeface="+mn-ea"/>
                <a:cs typeface="Arial" pitchFamily="34" charset="0"/>
              </a:defRPr>
            </a:lvl1pPr>
          </a:lstStyle>
          <a:p>
            <a:pPr lvl="0"/>
            <a:r>
              <a:rPr lang="ru-RU" dirty="0" smtClean="0"/>
              <a:t>Подзаголовок</a:t>
            </a:r>
            <a:endParaRPr lang="ru-RU" dirty="0"/>
          </a:p>
        </p:txBody>
      </p:sp>
      <p:sp>
        <p:nvSpPr>
          <p:cNvPr id="6" name="Текст 9"/>
          <p:cNvSpPr>
            <a:spLocks noGrp="1"/>
          </p:cNvSpPr>
          <p:nvPr>
            <p:ph type="body" sz="quarter" idx="12" hasCustomPrompt="1"/>
          </p:nvPr>
        </p:nvSpPr>
        <p:spPr>
          <a:xfrm>
            <a:off x="428596" y="6357963"/>
            <a:ext cx="2071702" cy="357189"/>
          </a:xfrm>
          <a:prstGeom prst="rect">
            <a:avLst/>
          </a:prstGeom>
        </p:spPr>
        <p:txBody>
          <a:bodyPr/>
          <a:lstStyle>
            <a:lvl1pPr>
              <a:buNone/>
              <a:defRPr lang="ru-RU" sz="2000" b="1" kern="900" cap="none" spc="0" baseline="0" dirty="0" smtClean="0">
                <a:solidFill>
                  <a:schemeClr val="bg1"/>
                </a:solidFill>
                <a:effectLst/>
                <a:latin typeface="Arial" pitchFamily="34" charset="0"/>
                <a:ea typeface="+mn-ea"/>
                <a:cs typeface="Arial" pitchFamily="34" charset="0"/>
              </a:defRPr>
            </a:lvl1pPr>
          </a:lstStyle>
          <a:p>
            <a:pPr marL="342900" lvl="0" indent="-342900" algn="l" defTabSz="914400" rtl="0" eaLnBrk="1" latinLnBrk="0" hangingPunct="1">
              <a:spcBef>
                <a:spcPct val="20000"/>
              </a:spcBef>
            </a:pPr>
            <a:r>
              <a:rPr lang="ru-RU" dirty="0" smtClean="0"/>
              <a:t>Москва 2012</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4" name="Заголовок 2"/>
          <p:cNvSpPr>
            <a:spLocks noGrp="1"/>
          </p:cNvSpPr>
          <p:nvPr>
            <p:ph type="title" hasCustomPrompt="1"/>
          </p:nvPr>
        </p:nvSpPr>
        <p:spPr>
          <a:xfrm>
            <a:off x="428596" y="3000373"/>
            <a:ext cx="5583564" cy="1000132"/>
          </a:xfrm>
          <a:prstGeom prst="rect">
            <a:avLst/>
          </a:prstGeom>
        </p:spPr>
        <p:txBody>
          <a:bodyPr/>
          <a:lstStyle>
            <a:lvl1pPr algn="l">
              <a:defRPr lang="ru-RU" sz="3200" b="1" kern="900" cap="none" spc="0" baseline="0" dirty="0" smtClean="0">
                <a:solidFill>
                  <a:schemeClr val="accent1">
                    <a:lumMod val="60000"/>
                    <a:lumOff val="40000"/>
                  </a:schemeClr>
                </a:solidFill>
                <a:effectLst/>
                <a:latin typeface="Arial" pitchFamily="34" charset="0"/>
                <a:ea typeface="+mn-ea"/>
                <a:cs typeface="Arial" pitchFamily="34" charset="0"/>
              </a:defRPr>
            </a:lvl1pPr>
          </a:lstStyle>
          <a:p>
            <a:r>
              <a:rPr lang="ru-RU" dirty="0" smtClean="0"/>
              <a:t>ОБРАЗЕЦ ЗАГОЛОВКА</a:t>
            </a:r>
            <a:br>
              <a:rPr lang="ru-RU" dirty="0" smtClean="0"/>
            </a:br>
            <a:r>
              <a:rPr lang="ru-RU" dirty="0" smtClean="0"/>
              <a:t/>
            </a:r>
            <a:br>
              <a:rPr lang="ru-RU" dirty="0" smtClean="0"/>
            </a:br>
            <a:r>
              <a:rPr lang="ru-RU" dirty="0" smtClean="0"/>
              <a:t/>
            </a:r>
            <a:br>
              <a:rPr lang="ru-RU" dirty="0" smtClean="0"/>
            </a:br>
            <a:endParaRPr lang="ru-RU" dirty="0"/>
          </a:p>
        </p:txBody>
      </p:sp>
      <p:sp>
        <p:nvSpPr>
          <p:cNvPr id="6" name="Текст 5"/>
          <p:cNvSpPr>
            <a:spLocks noGrp="1"/>
          </p:cNvSpPr>
          <p:nvPr>
            <p:ph type="body" sz="quarter" idx="10" hasCustomPrompt="1"/>
          </p:nvPr>
        </p:nvSpPr>
        <p:spPr>
          <a:xfrm>
            <a:off x="428596" y="4143381"/>
            <a:ext cx="5583564" cy="428628"/>
          </a:xfrm>
          <a:prstGeom prst="rect">
            <a:avLst/>
          </a:prstGeom>
        </p:spPr>
        <p:txBody>
          <a:bodyPr/>
          <a:lstStyle>
            <a:lvl1pPr marL="0" indent="0">
              <a:buNone/>
              <a:defRPr lang="ru-RU" sz="2200" b="1" kern="900" cap="none" spc="0" baseline="0" dirty="0" smtClean="0">
                <a:solidFill>
                  <a:schemeClr val="bg1"/>
                </a:solidFill>
                <a:effectLst/>
                <a:latin typeface="Arial" pitchFamily="34" charset="0"/>
                <a:ea typeface="+mn-ea"/>
                <a:cs typeface="Arial" pitchFamily="34" charset="0"/>
              </a:defRPr>
            </a:lvl1pPr>
          </a:lstStyle>
          <a:p>
            <a:pPr lvl="0"/>
            <a:r>
              <a:rPr lang="ru-RU" dirty="0" smtClean="0"/>
              <a:t>Подзаголовок</a:t>
            </a:r>
            <a:endParaRPr lang="ru-RU" dirty="0"/>
          </a:p>
        </p:txBody>
      </p:sp>
      <p:sp>
        <p:nvSpPr>
          <p:cNvPr id="10" name="Текст 9"/>
          <p:cNvSpPr>
            <a:spLocks noGrp="1"/>
          </p:cNvSpPr>
          <p:nvPr>
            <p:ph type="body" sz="quarter" idx="11" hasCustomPrompt="1"/>
          </p:nvPr>
        </p:nvSpPr>
        <p:spPr>
          <a:xfrm>
            <a:off x="428596" y="6357963"/>
            <a:ext cx="2071702" cy="357189"/>
          </a:xfrm>
          <a:prstGeom prst="rect">
            <a:avLst/>
          </a:prstGeom>
        </p:spPr>
        <p:txBody>
          <a:bodyPr/>
          <a:lstStyle>
            <a:lvl1pPr marL="0" indent="0">
              <a:buNone/>
              <a:defRPr lang="ru-RU" sz="2000" b="1" kern="900" cap="none" spc="0" baseline="0" dirty="0" smtClean="0">
                <a:solidFill>
                  <a:schemeClr val="bg1"/>
                </a:solidFill>
                <a:effectLst/>
                <a:latin typeface="Arial" pitchFamily="34" charset="0"/>
                <a:ea typeface="+mn-ea"/>
                <a:cs typeface="Arial" pitchFamily="34" charset="0"/>
              </a:defRPr>
            </a:lvl1pPr>
          </a:lstStyle>
          <a:p>
            <a:pPr marL="342900" lvl="0" indent="-342900" algn="l" defTabSz="914400" rtl="0" eaLnBrk="1" latinLnBrk="0" hangingPunct="1">
              <a:spcBef>
                <a:spcPct val="20000"/>
              </a:spcBef>
            </a:pPr>
            <a:r>
              <a:rPr lang="ru-RU" dirty="0" smtClean="0"/>
              <a:t>Москва 2012</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Заголовок, текст и объект">
    <p:spTree>
      <p:nvGrpSpPr>
        <p:cNvPr id="1" name=""/>
        <p:cNvGrpSpPr/>
        <p:nvPr/>
      </p:nvGrpSpPr>
      <p:grpSpPr>
        <a:xfrm>
          <a:off x="0" y="0"/>
          <a:ext cx="0" cy="0"/>
          <a:chOff x="0" y="0"/>
          <a:chExt cx="0" cy="0"/>
        </a:xfrm>
      </p:grpSpPr>
      <p:sp>
        <p:nvSpPr>
          <p:cNvPr id="5" name="Текст 8"/>
          <p:cNvSpPr>
            <a:spLocks noGrp="1"/>
          </p:cNvSpPr>
          <p:nvPr>
            <p:ph type="body" sz="quarter" idx="16"/>
          </p:nvPr>
        </p:nvSpPr>
        <p:spPr>
          <a:xfrm>
            <a:off x="179512" y="908720"/>
            <a:ext cx="8570858" cy="1368152"/>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8" name="Содержимое 7"/>
          <p:cNvSpPr>
            <a:spLocks noGrp="1"/>
          </p:cNvSpPr>
          <p:nvPr>
            <p:ph sz="quarter" idx="18" hasCustomPrompt="1"/>
          </p:nvPr>
        </p:nvSpPr>
        <p:spPr>
          <a:xfrm>
            <a:off x="179514" y="2492896"/>
            <a:ext cx="8568952" cy="3888432"/>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6" name="Текст 14"/>
          <p:cNvSpPr>
            <a:spLocks noGrp="1"/>
          </p:cNvSpPr>
          <p:nvPr>
            <p:ph type="body" sz="quarter" idx="15"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Заголовок и текст и текст">
    <p:spTree>
      <p:nvGrpSpPr>
        <p:cNvPr id="1" name=""/>
        <p:cNvGrpSpPr/>
        <p:nvPr/>
      </p:nvGrpSpPr>
      <p:grpSpPr>
        <a:xfrm>
          <a:off x="0" y="0"/>
          <a:ext cx="0" cy="0"/>
          <a:chOff x="0" y="0"/>
          <a:chExt cx="0" cy="0"/>
        </a:xfrm>
      </p:grpSpPr>
      <p:sp>
        <p:nvSpPr>
          <p:cNvPr id="9" name="Текст 8"/>
          <p:cNvSpPr>
            <a:spLocks noGrp="1"/>
          </p:cNvSpPr>
          <p:nvPr>
            <p:ph type="body" sz="quarter" idx="13"/>
          </p:nvPr>
        </p:nvSpPr>
        <p:spPr>
          <a:xfrm>
            <a:off x="179512" y="908720"/>
            <a:ext cx="5256584" cy="5472608"/>
          </a:xfrm>
          <a:prstGeom prst="rect">
            <a:avLst/>
          </a:prstGeom>
        </p:spPr>
        <p:txBody>
          <a:bodyPr/>
          <a:lstStyle>
            <a:lvl1pPr marL="0" indent="0">
              <a:buNone/>
              <a:defRPr lang="en-US" sz="16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endParaRPr lang="en-US" dirty="0" smtClean="0"/>
          </a:p>
        </p:txBody>
      </p:sp>
      <p:sp>
        <p:nvSpPr>
          <p:cNvPr id="5" name="Текст 4"/>
          <p:cNvSpPr>
            <a:spLocks noGrp="1"/>
          </p:cNvSpPr>
          <p:nvPr>
            <p:ph type="body" sz="quarter" idx="15"/>
          </p:nvPr>
        </p:nvSpPr>
        <p:spPr>
          <a:xfrm>
            <a:off x="5643572" y="908720"/>
            <a:ext cx="3104894" cy="5472608"/>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6"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Заголовок, текст и вертикальный объект">
    <p:spTree>
      <p:nvGrpSpPr>
        <p:cNvPr id="1" name=""/>
        <p:cNvGrpSpPr/>
        <p:nvPr/>
      </p:nvGrpSpPr>
      <p:grpSpPr>
        <a:xfrm>
          <a:off x="0" y="0"/>
          <a:ext cx="0" cy="0"/>
          <a:chOff x="0" y="0"/>
          <a:chExt cx="0" cy="0"/>
        </a:xfrm>
      </p:grpSpPr>
      <p:sp>
        <p:nvSpPr>
          <p:cNvPr id="7" name="Текст 4"/>
          <p:cNvSpPr>
            <a:spLocks noGrp="1"/>
          </p:cNvSpPr>
          <p:nvPr>
            <p:ph type="body" sz="quarter" idx="18"/>
          </p:nvPr>
        </p:nvSpPr>
        <p:spPr>
          <a:xfrm>
            <a:off x="5643572" y="908720"/>
            <a:ext cx="3104894" cy="5472608"/>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9" name="Содержимое 9"/>
          <p:cNvSpPr>
            <a:spLocks noGrp="1"/>
          </p:cNvSpPr>
          <p:nvPr>
            <p:ph sz="quarter" idx="19" hasCustomPrompt="1"/>
          </p:nvPr>
        </p:nvSpPr>
        <p:spPr>
          <a:xfrm>
            <a:off x="179512" y="980728"/>
            <a:ext cx="5256584" cy="4248472"/>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5"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
        <p:nvSpPr>
          <p:cNvPr id="8" name="Текст 7"/>
          <p:cNvSpPr>
            <a:spLocks noGrp="1"/>
          </p:cNvSpPr>
          <p:nvPr>
            <p:ph type="body" sz="quarter" idx="22" hasCustomPrompt="1"/>
          </p:nvPr>
        </p:nvSpPr>
        <p:spPr>
          <a:xfrm>
            <a:off x="179388" y="5373693"/>
            <a:ext cx="5256212" cy="1008063"/>
          </a:xfrm>
          <a:prstGeom prst="rect">
            <a:avLst/>
          </a:prstGeom>
        </p:spPr>
        <p:txBody>
          <a:bodyPr anchor="ctr" anchorCtr="1"/>
          <a:lstStyle>
            <a:lvl1pPr marL="0" indent="0" algn="ctr" defTabSz="914400" rtl="0" eaLnBrk="1" latinLnBrk="0" hangingPunct="1">
              <a:spcBef>
                <a:spcPct val="20000"/>
              </a:spcBef>
              <a:buFont typeface="Arial" pitchFamily="34" charse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Подпись рисунка</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Заголовок, текст и большой объект">
    <p:spTree>
      <p:nvGrpSpPr>
        <p:cNvPr id="1" name=""/>
        <p:cNvGrpSpPr/>
        <p:nvPr/>
      </p:nvGrpSpPr>
      <p:grpSpPr>
        <a:xfrm>
          <a:off x="0" y="0"/>
          <a:ext cx="0" cy="0"/>
          <a:chOff x="0" y="0"/>
          <a:chExt cx="0" cy="0"/>
        </a:xfrm>
      </p:grpSpPr>
      <p:sp>
        <p:nvSpPr>
          <p:cNvPr id="5" name="Текст 4"/>
          <p:cNvSpPr>
            <a:spLocks noGrp="1"/>
          </p:cNvSpPr>
          <p:nvPr>
            <p:ph type="body" sz="quarter" idx="15"/>
          </p:nvPr>
        </p:nvSpPr>
        <p:spPr>
          <a:xfrm>
            <a:off x="179512" y="908720"/>
            <a:ext cx="5256584" cy="5472608"/>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10" name="Содержимое 9"/>
          <p:cNvSpPr>
            <a:spLocks noGrp="1"/>
          </p:cNvSpPr>
          <p:nvPr>
            <p:ph sz="quarter" idx="17" hasCustomPrompt="1"/>
          </p:nvPr>
        </p:nvSpPr>
        <p:spPr>
          <a:xfrm>
            <a:off x="5643572" y="908720"/>
            <a:ext cx="3104894" cy="5472608"/>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7"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__">
    <p:spTree>
      <p:nvGrpSpPr>
        <p:cNvPr id="1" name=""/>
        <p:cNvGrpSpPr/>
        <p:nvPr/>
      </p:nvGrpSpPr>
      <p:grpSpPr>
        <a:xfrm>
          <a:off x="0" y="0"/>
          <a:ext cx="0" cy="0"/>
          <a:chOff x="0" y="0"/>
          <a:chExt cx="0" cy="0"/>
        </a:xfrm>
      </p:grpSpPr>
      <p:sp>
        <p:nvSpPr>
          <p:cNvPr id="2" name="Текст 4"/>
          <p:cNvSpPr>
            <a:spLocks noGrp="1"/>
          </p:cNvSpPr>
          <p:nvPr>
            <p:ph type="body" sz="quarter" idx="15"/>
          </p:nvPr>
        </p:nvSpPr>
        <p:spPr>
          <a:xfrm>
            <a:off x="3491882" y="908720"/>
            <a:ext cx="5256584" cy="5472608"/>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4" name="Содержимое 8"/>
          <p:cNvSpPr>
            <a:spLocks noGrp="1"/>
          </p:cNvSpPr>
          <p:nvPr>
            <p:ph sz="quarter" idx="18" hasCustomPrompt="1"/>
          </p:nvPr>
        </p:nvSpPr>
        <p:spPr>
          <a:xfrm>
            <a:off x="179512" y="908720"/>
            <a:ext cx="3106604" cy="5472608"/>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6"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Описание события">
    <p:spTree>
      <p:nvGrpSpPr>
        <p:cNvPr id="1" name=""/>
        <p:cNvGrpSpPr/>
        <p:nvPr/>
      </p:nvGrpSpPr>
      <p:grpSpPr>
        <a:xfrm>
          <a:off x="0" y="0"/>
          <a:ext cx="0" cy="0"/>
          <a:chOff x="0" y="0"/>
          <a:chExt cx="0" cy="0"/>
        </a:xfrm>
      </p:grpSpPr>
      <p:sp>
        <p:nvSpPr>
          <p:cNvPr id="2" name="Текст 4"/>
          <p:cNvSpPr>
            <a:spLocks noGrp="1"/>
          </p:cNvSpPr>
          <p:nvPr>
            <p:ph type="body" sz="quarter" idx="15"/>
          </p:nvPr>
        </p:nvSpPr>
        <p:spPr>
          <a:xfrm>
            <a:off x="3491882" y="1988840"/>
            <a:ext cx="5256584" cy="4392488"/>
          </a:xfrm>
          <a:prstGeom prst="rect">
            <a:avLst/>
          </a:prstGeom>
        </p:spPr>
        <p:txBody>
          <a:bodyPr/>
          <a:lstStyle>
            <a:lvl1pPr marL="0" indent="0">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Образец текста</a:t>
            </a:r>
          </a:p>
        </p:txBody>
      </p:sp>
      <p:sp>
        <p:nvSpPr>
          <p:cNvPr id="4" name="Содержимое 8"/>
          <p:cNvSpPr>
            <a:spLocks noGrp="1"/>
          </p:cNvSpPr>
          <p:nvPr>
            <p:ph sz="quarter" idx="18" hasCustomPrompt="1"/>
          </p:nvPr>
        </p:nvSpPr>
        <p:spPr>
          <a:xfrm>
            <a:off x="179512" y="908720"/>
            <a:ext cx="3106604" cy="5472608"/>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6"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
        <p:nvSpPr>
          <p:cNvPr id="7" name="Текст 6"/>
          <p:cNvSpPr>
            <a:spLocks noGrp="1"/>
          </p:cNvSpPr>
          <p:nvPr>
            <p:ph type="body" sz="quarter" idx="22" hasCustomPrompt="1"/>
          </p:nvPr>
        </p:nvSpPr>
        <p:spPr>
          <a:xfrm>
            <a:off x="3491883" y="908720"/>
            <a:ext cx="5256833" cy="864096"/>
          </a:xfrm>
          <a:prstGeom prst="rect">
            <a:avLst/>
          </a:prstGeom>
        </p:spPr>
        <p:txBody>
          <a:bodyPr/>
          <a:lstStyle>
            <a:lvl1pPr marL="0" indent="0" algn="l" defTabSz="914400" rtl="0" eaLnBrk="1" latinLnBrk="0" hangingPunct="1">
              <a:spcBef>
                <a:spcPct val="20000"/>
              </a:spcBef>
              <a:buFont typeface="Arial" pitchFamily="34" charset="0"/>
              <a:buNone/>
              <a:defRPr lang="en-US" sz="1600" b="1" kern="900" cap="none" spc="130" baseline="0" dirty="0" smtClean="0">
                <a:solidFill>
                  <a:schemeClr val="tx1"/>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ПОДЗАГОЛОВОК</a:t>
            </a:r>
            <a:endParaRPr lang="en-US" dirty="0" smtClean="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Заголовок, текст и мальнький объект">
    <p:spTree>
      <p:nvGrpSpPr>
        <p:cNvPr id="1" name=""/>
        <p:cNvGrpSpPr/>
        <p:nvPr/>
      </p:nvGrpSpPr>
      <p:grpSpPr>
        <a:xfrm>
          <a:off x="0" y="0"/>
          <a:ext cx="0" cy="0"/>
          <a:chOff x="0" y="0"/>
          <a:chExt cx="0" cy="0"/>
        </a:xfrm>
      </p:grpSpPr>
      <p:sp>
        <p:nvSpPr>
          <p:cNvPr id="5" name="Текст 4"/>
          <p:cNvSpPr>
            <a:spLocks noGrp="1"/>
          </p:cNvSpPr>
          <p:nvPr>
            <p:ph type="body" sz="quarter" idx="15"/>
          </p:nvPr>
        </p:nvSpPr>
        <p:spPr>
          <a:xfrm>
            <a:off x="3491882" y="908725"/>
            <a:ext cx="5256584" cy="4163355"/>
          </a:xfrm>
          <a:prstGeom prst="rect">
            <a:avLst/>
          </a:prstGeom>
        </p:spPr>
        <p:txBody>
          <a:bodyPr/>
          <a:lstStyle>
            <a:lvl1pPr marL="0" indent="0">
              <a:buNone/>
              <a:defRPr lang="ru-RU" sz="14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pPr>
            <a:r>
              <a:rPr lang="ru-RU" dirty="0" smtClean="0"/>
              <a:t>Образец текста</a:t>
            </a:r>
          </a:p>
        </p:txBody>
      </p:sp>
      <p:sp>
        <p:nvSpPr>
          <p:cNvPr id="8" name="Текст 7"/>
          <p:cNvSpPr>
            <a:spLocks noGrp="1"/>
          </p:cNvSpPr>
          <p:nvPr>
            <p:ph type="body" sz="quarter" idx="17"/>
          </p:nvPr>
        </p:nvSpPr>
        <p:spPr>
          <a:xfrm>
            <a:off x="179512" y="5214953"/>
            <a:ext cx="8569416" cy="1166379"/>
          </a:xfrm>
          <a:prstGeom prst="rect">
            <a:avLst/>
          </a:prstGeom>
        </p:spPr>
        <p:txBody>
          <a:bodyPr/>
          <a:lstStyle>
            <a:lvl1pPr marL="0" indent="0">
              <a:buNone/>
              <a:defRPr lang="ru-RU" sz="1200" kern="1200" baseline="0" dirty="0" smtClean="0">
                <a:solidFill>
                  <a:schemeClr val="tx1"/>
                </a:solidFill>
                <a:latin typeface="Arial" pitchFamily="34" charset="0"/>
                <a:ea typeface="+mn-ea"/>
                <a:cs typeface="Arial" pitchFamily="34" charset="0"/>
              </a:defRPr>
            </a:lvl1pPr>
          </a:lstStyle>
          <a:p>
            <a:pPr marL="0" lvl="0" indent="0" algn="l" defTabSz="914400" rtl="0" eaLnBrk="1" latinLnBrk="0" hangingPunct="1">
              <a:spcBef>
                <a:spcPct val="20000"/>
              </a:spcBef>
            </a:pPr>
            <a:r>
              <a:rPr lang="ru-RU" dirty="0" smtClean="0"/>
              <a:t>Образец текста</a:t>
            </a:r>
          </a:p>
          <a:p>
            <a:pPr marL="0" lvl="0" indent="0" algn="l" defTabSz="914400" rtl="0" eaLnBrk="1" latinLnBrk="0" hangingPunct="1">
              <a:spcBef>
                <a:spcPct val="20000"/>
              </a:spcBef>
              <a:buFont typeface="Arial" pitchFamily="34" charset="0"/>
              <a:buNone/>
            </a:pPr>
            <a:endParaRPr lang="ru-RU" dirty="0" smtClean="0"/>
          </a:p>
        </p:txBody>
      </p:sp>
      <p:sp>
        <p:nvSpPr>
          <p:cNvPr id="9" name="Содержимое 8"/>
          <p:cNvSpPr>
            <a:spLocks noGrp="1"/>
          </p:cNvSpPr>
          <p:nvPr>
            <p:ph sz="quarter" idx="18" hasCustomPrompt="1"/>
          </p:nvPr>
        </p:nvSpPr>
        <p:spPr>
          <a:xfrm>
            <a:off x="179512" y="908725"/>
            <a:ext cx="3106604" cy="4163355"/>
          </a:xfrm>
          <a:prstGeom prst="rect">
            <a:avLst/>
          </a:prstGeom>
        </p:spPr>
        <p:txBody>
          <a:bodyPr/>
          <a:lstStyle>
            <a:lvl1pPr>
              <a:defRPr lang="ru-RU" sz="1200" kern="1200" baseline="0" dirty="0" smtClean="0">
                <a:solidFill>
                  <a:schemeClr val="tx1"/>
                </a:solidFill>
                <a:latin typeface="Arial" pitchFamily="34" charset="0"/>
                <a:ea typeface="+mn-ea"/>
                <a:cs typeface="Arial" pitchFamily="34" charset="0"/>
              </a:defRPr>
            </a:lvl1pPr>
            <a:lvl5pPr>
              <a:buNone/>
              <a:defRPr/>
            </a:lvl5pPr>
          </a:lstStyle>
          <a:p>
            <a:pPr marL="0" lvl="0" indent="0" algn="l" defTabSz="914400" rtl="0" eaLnBrk="1" latinLnBrk="0" hangingPunct="1">
              <a:spcBef>
                <a:spcPct val="20000"/>
              </a:spcBef>
              <a:buFont typeface="Arial" pitchFamily="34" charset="0"/>
              <a:buNone/>
            </a:pPr>
            <a:r>
              <a:rPr lang="ru-RU" dirty="0" smtClean="0"/>
              <a:t>Объект</a:t>
            </a:r>
          </a:p>
        </p:txBody>
      </p:sp>
      <p:sp>
        <p:nvSpPr>
          <p:cNvPr id="6" name="Текст 14"/>
          <p:cNvSpPr>
            <a:spLocks noGrp="1"/>
          </p:cNvSpPr>
          <p:nvPr>
            <p:ph type="body" sz="quarter" idx="21" hasCustomPrompt="1"/>
          </p:nvPr>
        </p:nvSpPr>
        <p:spPr>
          <a:xfrm>
            <a:off x="179514" y="116632"/>
            <a:ext cx="4032448" cy="576064"/>
          </a:xfrm>
          <a:prstGeom prst="rect">
            <a:avLst/>
          </a:prstGeom>
        </p:spPr>
        <p:txBody>
          <a:bodyPr/>
          <a:lstStyle>
            <a:lvl1pPr marL="0" indent="0" algn="l">
              <a:buNone/>
              <a:defRPr lang="en-US" sz="1800" b="1" kern="900" cap="none" spc="130" baseline="0" dirty="0" smtClean="0">
                <a:solidFill>
                  <a:srgbClr val="0070C0"/>
                </a:solidFill>
                <a:effectLst/>
                <a:latin typeface="Arial" pitchFamily="34" charset="0"/>
                <a:ea typeface="+mn-ea"/>
                <a:cs typeface="Arial" pitchFamily="34" charset="0"/>
              </a:defRPr>
            </a:lvl1pPr>
          </a:lstStyle>
          <a:p>
            <a:pPr marL="0" lvl="0" indent="0" algn="l" defTabSz="914400" rtl="0" eaLnBrk="1" latinLnBrk="0" hangingPunct="1">
              <a:spcBef>
                <a:spcPct val="20000"/>
              </a:spcBef>
              <a:buFont typeface="Arial" pitchFamily="34" charset="0"/>
              <a:buNone/>
            </a:pPr>
            <a:r>
              <a:rPr lang="ru-RU" dirty="0" smtClean="0"/>
              <a:t>ЗАГОЛОВОК</a:t>
            </a:r>
            <a:endParaRPr lang="en-US" dirty="0" smtClean="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jpe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7" name="Picture 3" descr="C:\Documents and Settings\ums1\Мои документы\Downloads\ENGLISH\ENGLISH\LIGHT_ENGLISH.jpg"/>
          <p:cNvPicPr>
            <a:picLocks noChangeAspect="1" noChangeArrowheads="1"/>
          </p:cNvPicPr>
          <p:nvPr userDrawn="1"/>
        </p:nvPicPr>
        <p:blipFill>
          <a:blip r:embed="rId26" cstate="print"/>
          <a:srcRect/>
          <a:stretch>
            <a:fillRect/>
          </a:stretch>
        </p:blipFill>
        <p:spPr bwMode="auto">
          <a:xfrm>
            <a:off x="0" y="0"/>
            <a:ext cx="9144000" cy="6858000"/>
          </a:xfrm>
          <a:prstGeom prst="rect">
            <a:avLst/>
          </a:prstGeom>
          <a:noFill/>
        </p:spPr>
      </p:pic>
      <p:sp>
        <p:nvSpPr>
          <p:cNvPr id="3" name="Прямоугольник 2"/>
          <p:cNvSpPr/>
          <p:nvPr userDrawn="1"/>
        </p:nvSpPr>
        <p:spPr>
          <a:xfrm>
            <a:off x="8604448" y="6381328"/>
            <a:ext cx="466794" cy="369332"/>
          </a:xfrm>
          <a:prstGeom prst="rect">
            <a:avLst/>
          </a:prstGeom>
        </p:spPr>
        <p:txBody>
          <a:bodyPr wrap="non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fld id="{DBD3E542-EC9A-421E-8555-4DA43E577228}" type="slidenum">
              <a:rPr kumimoji="0" lang="ru-RU" sz="1800" b="0" i="0" u="none" strike="noStrike" kern="1200" cap="none" spc="0" normalizeH="0" baseline="0" noProof="0" smtClean="0">
                <a:ln>
                  <a:noFill/>
                </a:ln>
                <a:solidFill>
                  <a:schemeClr val="tx1"/>
                </a:solidFill>
                <a:effectLst/>
                <a:uLnTx/>
                <a:uFillTx/>
                <a:latin typeface="Arial" panose="020B0604020202020204" pitchFamily="34" charset="0"/>
                <a:ea typeface="+mn-ea"/>
                <a:cs typeface="+mn-cs"/>
              </a:rPr>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t>‹#›</a:t>
            </a:fld>
            <a:endParaRPr kumimoji="0" lang="ru-RU" sz="1800" b="0" i="0" u="none" strike="noStrike" kern="1200" cap="none" spc="0" normalizeH="0" baseline="0" noProof="0" dirty="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5" r:id="rId1"/>
    <p:sldLayoutId id="2147483687" r:id="rId2"/>
    <p:sldLayoutId id="2147483679" r:id="rId3"/>
    <p:sldLayoutId id="2147483662" r:id="rId4"/>
    <p:sldLayoutId id="2147483676" r:id="rId5"/>
    <p:sldLayoutId id="2147483678" r:id="rId6"/>
    <p:sldLayoutId id="2147483680" r:id="rId7"/>
    <p:sldLayoutId id="2147483688" r:id="rId8"/>
    <p:sldLayoutId id="2147483677" r:id="rId9"/>
    <p:sldLayoutId id="2147483692" r:id="rId10"/>
    <p:sldLayoutId id="2147483693" r:id="rId11"/>
    <p:sldLayoutId id="2147483694" r:id="rId12"/>
    <p:sldLayoutId id="2147483695" r:id="rId13"/>
    <p:sldLayoutId id="2147483696" r:id="rId14"/>
    <p:sldLayoutId id="2147483698" r:id="rId15"/>
    <p:sldLayoutId id="2147483699" r:id="rId16"/>
    <p:sldLayoutId id="2147483700" r:id="rId17"/>
    <p:sldLayoutId id="2147483701" r:id="rId18"/>
    <p:sldLayoutId id="2147483702" r:id="rId19"/>
    <p:sldLayoutId id="2147483703" r:id="rId20"/>
    <p:sldLayoutId id="2147483704" r:id="rId21"/>
    <p:sldLayoutId id="2147483705" r:id="rId22"/>
    <p:sldLayoutId id="2147483706" r:id="rId23"/>
    <p:sldLayoutId id="2147483707" r:id="rId24"/>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3" descr="C:\Documents and Settings\ums1\Мои документы\Downloads\ENGLISH\ENGLISH\ENGLISH-glonass union-NEW.jpg"/>
          <p:cNvPicPr>
            <a:picLocks noChangeAspect="1" noChangeArrowheads="1"/>
          </p:cNvPicPr>
          <p:nvPr userDrawn="1"/>
        </p:nvPicPr>
        <p:blipFill>
          <a:blip r:embed="rId3" cstate="print"/>
          <a:srcRect/>
          <a:stretch>
            <a:fillRect/>
          </a:stretch>
        </p:blipFill>
        <p:spPr bwMode="auto">
          <a:xfrm>
            <a:off x="0" y="0"/>
            <a:ext cx="9144000" cy="6858000"/>
          </a:xfrm>
          <a:prstGeom prst="rect">
            <a:avLst/>
          </a:prstGeom>
          <a:noFill/>
        </p:spPr>
      </p:pic>
    </p:spTree>
  </p:cSld>
  <p:clrMap bg1="lt1" tx1="dk1" bg2="lt2" tx2="dk2" accent1="accent1" accent2="accent2" accent3="accent3" accent4="accent4" accent5="accent5" accent6="accent6" hlink="hlink" folHlink="folHlink"/>
  <p:sldLayoutIdLst>
    <p:sldLayoutId id="2147483686"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075" name="Picture 3" descr="C:\Documents and Settings\ums1\Мои документы\Downloads\ENGLISH\ENGLISH\ENGLISH-glonass union-NEW.jpg"/>
          <p:cNvPicPr>
            <a:picLocks noChangeAspect="1" noChangeArrowheads="1"/>
          </p:cNvPicPr>
          <p:nvPr userDrawn="1"/>
        </p:nvPicPr>
        <p:blipFill>
          <a:blip r:embed="rId3" cstate="print"/>
          <a:srcRect/>
          <a:stretch>
            <a:fillRect/>
          </a:stretch>
        </p:blipFill>
        <p:spPr bwMode="auto">
          <a:xfrm>
            <a:off x="0" y="0"/>
            <a:ext cx="9144000" cy="6858000"/>
          </a:xfrm>
          <a:prstGeom prst="rect">
            <a:avLst/>
          </a:prstGeom>
          <a:noFill/>
        </p:spPr>
      </p:pic>
    </p:spTree>
  </p:cSld>
  <p:clrMap bg1="lt1" tx1="dk1" bg2="lt2" tx2="dk2" accent1="accent1" accent2="accent2" accent3="accent3" accent4="accent4" accent5="accent5" accent6="accent6" hlink="hlink" folHlink="folHlink"/>
  <p:sldLayoutIdLst>
    <p:sldLayoutId id="2147483691" r:id="rId1"/>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hyperlink" Target="http://www.gost.ru/wps/portal/pages.Notif.StandartAbout" TargetMode="External"/><Relationship Id="rId2" Type="http://schemas.openxmlformats.org/officeDocument/2006/relationships/slideLayout" Target="../slideLayouts/slideLayout12.xml"/><Relationship Id="rId1" Type="http://schemas.openxmlformats.org/officeDocument/2006/relationships/tags" Target="../tags/tag11.xml"/><Relationship Id="rId4" Type="http://schemas.openxmlformats.org/officeDocument/2006/relationships/hyperlink" Target="http://www.internavigation.ru/page.phtml?p=8" TargetMode="Externa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13.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4.xml"/><Relationship Id="rId1" Type="http://schemas.openxmlformats.org/officeDocument/2006/relationships/themeOverride" Target="../theme/themeOverrid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0.xml"/><Relationship Id="rId1" Type="http://schemas.openxmlformats.org/officeDocument/2006/relationships/tags" Target="../tags/tag1.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6.jpeg"/><Relationship Id="rId4" Type="http://schemas.openxmlformats.org/officeDocument/2006/relationships/diagramLayout" Target="../diagrams/layout1.xm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8.png"/><Relationship Id="rId5" Type="http://schemas.openxmlformats.org/officeDocument/2006/relationships/slideLayout" Target="../slideLayouts/slideLayout14.xml"/><Relationship Id="rId4" Type="http://schemas.openxmlformats.org/officeDocument/2006/relationships/tags" Target="../tags/tag7.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hyperlink" Target="http://www.internavigation.ru/page.phtml?p=8" TargetMode="External"/><Relationship Id="rId4" Type="http://schemas.openxmlformats.org/officeDocument/2006/relationships/hyperlink" Target="http://www.gost.ru/wps/portal/pages.Notif.StandartAbou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03648" y="1844824"/>
            <a:ext cx="6466333" cy="1569660"/>
          </a:xfrm>
          <a:prstGeom prst="rect">
            <a:avLst/>
          </a:prstGeom>
        </p:spPr>
        <p:txBody>
          <a:bodyPr wrap="square">
            <a:spAutoFit/>
          </a:bodyPr>
          <a:lstStyle/>
          <a:p>
            <a:r>
              <a:rPr lang="en-US" sz="3200" b="1" kern="900" dirty="0" smtClean="0">
                <a:solidFill>
                  <a:schemeClr val="bg1"/>
                </a:solidFill>
                <a:cs typeface="Arial" pitchFamily="34" charset="0"/>
              </a:rPr>
              <a:t>Technical regulation in the scope of </a:t>
            </a:r>
          </a:p>
          <a:p>
            <a:r>
              <a:rPr lang="en-US" sz="3200" b="1" kern="900" dirty="0">
                <a:solidFill>
                  <a:schemeClr val="bg1"/>
                </a:solidFill>
                <a:cs typeface="Arial" pitchFamily="34" charset="0"/>
              </a:rPr>
              <a:t>ERA-GLONASS emergency response </a:t>
            </a:r>
            <a:r>
              <a:rPr lang="en-US" sz="3200" b="1" kern="900" dirty="0" smtClean="0">
                <a:solidFill>
                  <a:schemeClr val="bg1"/>
                </a:solidFill>
                <a:cs typeface="Arial" pitchFamily="34" charset="0"/>
              </a:rPr>
              <a:t>system deployment</a:t>
            </a:r>
            <a:endParaRPr lang="ru-RU" sz="3200" b="1" kern="900" dirty="0">
              <a:solidFill>
                <a:schemeClr val="bg1"/>
              </a:solidFill>
              <a:cs typeface="Arial" pitchFamily="34" charset="0"/>
            </a:endParaRPr>
          </a:p>
        </p:txBody>
      </p:sp>
      <p:sp>
        <p:nvSpPr>
          <p:cNvPr id="6" name="Прямоугольник 5"/>
          <p:cNvSpPr/>
          <p:nvPr/>
        </p:nvSpPr>
        <p:spPr>
          <a:xfrm>
            <a:off x="0" y="3789040"/>
            <a:ext cx="5890270" cy="1292662"/>
          </a:xfrm>
          <a:prstGeom prst="rect">
            <a:avLst/>
          </a:prstGeom>
        </p:spPr>
        <p:txBody>
          <a:bodyPr wrap="square">
            <a:spAutoFit/>
          </a:bodyPr>
          <a:lstStyle/>
          <a:p>
            <a:pPr fontAlgn="auto">
              <a:spcBef>
                <a:spcPts val="0"/>
              </a:spcBef>
              <a:spcAft>
                <a:spcPts val="0"/>
              </a:spcAft>
            </a:pPr>
            <a:r>
              <a:rPr lang="en-US" sz="2000" b="1" dirty="0">
                <a:solidFill>
                  <a:prstClr val="white"/>
                </a:solidFill>
              </a:rPr>
              <a:t>Victor </a:t>
            </a:r>
            <a:r>
              <a:rPr lang="en-US" sz="2000" b="1" dirty="0" err="1">
                <a:solidFill>
                  <a:prstClr val="white"/>
                </a:solidFill>
              </a:rPr>
              <a:t>Gladkikh</a:t>
            </a:r>
            <a:r>
              <a:rPr lang="en-US" sz="2000" b="1" dirty="0" smtClean="0">
                <a:solidFill>
                  <a:prstClr val="white"/>
                </a:solidFill>
              </a:rPr>
              <a:t>,</a:t>
            </a:r>
            <a:endParaRPr lang="ru-RU" sz="2000" b="1" dirty="0">
              <a:solidFill>
                <a:prstClr val="white"/>
              </a:solidFill>
            </a:endParaRPr>
          </a:p>
          <a:p>
            <a:pPr fontAlgn="auto">
              <a:spcBef>
                <a:spcPts val="0"/>
              </a:spcBef>
              <a:spcAft>
                <a:spcPts val="0"/>
              </a:spcAft>
            </a:pPr>
            <a:r>
              <a:rPr lang="en-US" sz="2000" b="1" dirty="0">
                <a:solidFill>
                  <a:prstClr val="white"/>
                </a:solidFill>
              </a:rPr>
              <a:t>Deputy head of complex on technical regulation, </a:t>
            </a:r>
            <a:r>
              <a:rPr lang="en-US" sz="2000" b="1" dirty="0" err="1">
                <a:solidFill>
                  <a:prstClr val="white"/>
                </a:solidFill>
              </a:rPr>
              <a:t>Phd</a:t>
            </a:r>
            <a:endParaRPr lang="en-US" sz="2000" b="1" kern="900" dirty="0" smtClean="0">
              <a:solidFill>
                <a:schemeClr val="bg1"/>
              </a:solidFill>
              <a:cs typeface="Arial" pitchFamily="34" charset="0"/>
            </a:endParaRPr>
          </a:p>
          <a:p>
            <a:pPr fontAlgn="auto">
              <a:spcBef>
                <a:spcPts val="0"/>
              </a:spcBef>
              <a:spcAft>
                <a:spcPts val="0"/>
              </a:spcAft>
            </a:pPr>
            <a:r>
              <a:rPr lang="en-US" sz="2000" b="1" kern="900" dirty="0" err="1" smtClean="0">
                <a:solidFill>
                  <a:schemeClr val="bg1"/>
                </a:solidFill>
                <a:cs typeface="Arial" pitchFamily="34" charset="0"/>
              </a:rPr>
              <a:t>Artem</a:t>
            </a:r>
            <a:r>
              <a:rPr lang="en-US" sz="2000" b="1" kern="900" dirty="0" smtClean="0">
                <a:solidFill>
                  <a:schemeClr val="bg1"/>
                </a:solidFill>
                <a:cs typeface="Arial" pitchFamily="34" charset="0"/>
              </a:rPr>
              <a:t> </a:t>
            </a:r>
            <a:r>
              <a:rPr lang="en-US" sz="2000" b="1" kern="900" dirty="0" err="1">
                <a:solidFill>
                  <a:schemeClr val="bg1"/>
                </a:solidFill>
                <a:cs typeface="Arial" pitchFamily="34" charset="0"/>
              </a:rPr>
              <a:t>Klimovskiy</a:t>
            </a:r>
            <a:r>
              <a:rPr lang="en-US" sz="2000" b="1" kern="900" dirty="0">
                <a:solidFill>
                  <a:schemeClr val="bg1"/>
                </a:solidFill>
                <a:cs typeface="Arial" pitchFamily="34" charset="0"/>
              </a:rPr>
              <a:t>, </a:t>
            </a:r>
          </a:p>
          <a:p>
            <a:pPr fontAlgn="auto">
              <a:spcBef>
                <a:spcPts val="0"/>
              </a:spcBef>
              <a:spcAft>
                <a:spcPts val="0"/>
              </a:spcAft>
            </a:pPr>
            <a:r>
              <a:rPr lang="en-US" b="1" kern="900" dirty="0">
                <a:solidFill>
                  <a:schemeClr val="bg1"/>
                </a:solidFill>
                <a:cs typeface="Arial" pitchFamily="34" charset="0"/>
              </a:rPr>
              <a:t>Technical </a:t>
            </a:r>
            <a:r>
              <a:rPr lang="en-US" b="1" kern="900" dirty="0" smtClean="0">
                <a:solidFill>
                  <a:schemeClr val="bg1"/>
                </a:solidFill>
                <a:cs typeface="Arial" pitchFamily="34" charset="0"/>
              </a:rPr>
              <a:t>analyst</a:t>
            </a:r>
            <a:endParaRPr lang="ru-RU" b="1" kern="900" dirty="0">
              <a:solidFill>
                <a:schemeClr val="bg1"/>
              </a:solidFill>
              <a:cs typeface="Arial" pitchFamily="34" charset="0"/>
            </a:endParaRPr>
          </a:p>
        </p:txBody>
      </p:sp>
      <p:sp>
        <p:nvSpPr>
          <p:cNvPr id="7" name="Прямоугольник 6"/>
          <p:cNvSpPr/>
          <p:nvPr/>
        </p:nvSpPr>
        <p:spPr>
          <a:xfrm>
            <a:off x="1403650" y="5445228"/>
            <a:ext cx="6876256" cy="1200329"/>
          </a:xfrm>
          <a:prstGeom prst="rect">
            <a:avLst/>
          </a:prstGeom>
        </p:spPr>
        <p:txBody>
          <a:bodyPr wrap="square">
            <a:spAutoFit/>
          </a:bodyPr>
          <a:lstStyle/>
          <a:p>
            <a:pPr algn="ctr"/>
            <a:r>
              <a:rPr lang="en-GB" b="1" kern="900" dirty="0">
                <a:solidFill>
                  <a:schemeClr val="bg1"/>
                </a:solidFill>
                <a:cs typeface="Arial" pitchFamily="34" charset="0"/>
              </a:rPr>
              <a:t>Seminar on ERA GLONASS</a:t>
            </a:r>
            <a:endParaRPr lang="ru-RU" b="1" kern="900" dirty="0">
              <a:solidFill>
                <a:schemeClr val="bg1"/>
              </a:solidFill>
              <a:cs typeface="Arial" pitchFamily="34" charset="0"/>
            </a:endParaRPr>
          </a:p>
          <a:p>
            <a:pPr algn="ctr"/>
            <a:r>
              <a:rPr lang="en-GB" b="1" kern="900" dirty="0">
                <a:solidFill>
                  <a:schemeClr val="bg1"/>
                </a:solidFill>
                <a:cs typeface="Arial" pitchFamily="34" charset="0"/>
              </a:rPr>
              <a:t>Accident Emergency Call System (AECS)</a:t>
            </a:r>
            <a:endParaRPr lang="ru-RU" b="1" kern="900" dirty="0">
              <a:solidFill>
                <a:schemeClr val="bg1"/>
              </a:solidFill>
              <a:cs typeface="Arial" pitchFamily="34" charset="0"/>
            </a:endParaRPr>
          </a:p>
          <a:p>
            <a:pPr algn="ctr" fontAlgn="auto">
              <a:spcBef>
                <a:spcPts val="0"/>
              </a:spcBef>
              <a:spcAft>
                <a:spcPts val="0"/>
              </a:spcAft>
            </a:pPr>
            <a:r>
              <a:rPr lang="en-US" b="1" kern="900" dirty="0">
                <a:solidFill>
                  <a:schemeClr val="bg1"/>
                </a:solidFill>
                <a:cs typeface="Arial" pitchFamily="34" charset="0"/>
              </a:rPr>
              <a:t>Moscow </a:t>
            </a:r>
          </a:p>
          <a:p>
            <a:pPr algn="ctr" fontAlgn="auto">
              <a:spcBef>
                <a:spcPts val="0"/>
              </a:spcBef>
              <a:spcAft>
                <a:spcPts val="0"/>
              </a:spcAft>
            </a:pPr>
            <a:r>
              <a:rPr lang="en-US" b="1" kern="900" dirty="0">
                <a:solidFill>
                  <a:schemeClr val="bg1"/>
                </a:solidFill>
                <a:cs typeface="Arial" pitchFamily="34" charset="0"/>
              </a:rPr>
              <a:t>February 25th </a:t>
            </a:r>
            <a:r>
              <a:rPr lang="ru-RU" b="1" kern="900" dirty="0">
                <a:solidFill>
                  <a:schemeClr val="bg1"/>
                </a:solidFill>
                <a:cs typeface="Arial" pitchFamily="34" charset="0"/>
              </a:rPr>
              <a:t>201</a:t>
            </a:r>
            <a:r>
              <a:rPr lang="en-US" b="1" kern="900" dirty="0">
                <a:solidFill>
                  <a:schemeClr val="bg1"/>
                </a:solidFill>
                <a:cs typeface="Arial" pitchFamily="34" charset="0"/>
              </a:rPr>
              <a:t>4</a:t>
            </a:r>
          </a:p>
        </p:txBody>
      </p:sp>
    </p:spTree>
    <p:extLst>
      <p:ext uri="{BB962C8B-B14F-4D97-AF65-F5344CB8AC3E}">
        <p14:creationId xmlns:p14="http://schemas.microsoft.com/office/powerpoint/2010/main" val="192295471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673906270"/>
              </p:ext>
            </p:extLst>
          </p:nvPr>
        </p:nvGraphicFramePr>
        <p:xfrm>
          <a:off x="323530" y="830967"/>
          <a:ext cx="8352928" cy="457200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7056784"/>
                <a:gridCol w="1296144"/>
              </a:tblGrid>
              <a:tr h="267169">
                <a:tc>
                  <a:txBody>
                    <a:bodyPr/>
                    <a:lstStyle/>
                    <a:p>
                      <a:pPr algn="l"/>
                      <a:r>
                        <a:rPr lang="en-US" sz="1600" dirty="0" smtClean="0"/>
                        <a:t>National standard*</a:t>
                      </a:r>
                      <a:endParaRPr lang="ru-RU" sz="1600" dirty="0"/>
                    </a:p>
                  </a:txBody>
                  <a:tcPr marL="99060" marR="99060">
                    <a:lnR w="12700" cap="flat" cmpd="sng" algn="ctr">
                      <a:solidFill>
                        <a:schemeClr val="bg1"/>
                      </a:solidFill>
                      <a:prstDash val="solid"/>
                      <a:round/>
                      <a:headEnd type="none" w="med" len="med"/>
                      <a:tailEnd type="none" w="med" len="med"/>
                    </a:lnR>
                    <a:solidFill>
                      <a:schemeClr val="accent1"/>
                    </a:solidFill>
                  </a:tcPr>
                </a:tc>
                <a:tc>
                  <a:txBody>
                    <a:bodyPr/>
                    <a:lstStyle/>
                    <a:p>
                      <a:pPr algn="l"/>
                      <a:r>
                        <a:rPr lang="en-US" sz="1600" dirty="0" smtClean="0"/>
                        <a:t>Number</a:t>
                      </a:r>
                      <a:r>
                        <a:rPr lang="en-US" sz="1600" baseline="0" dirty="0" smtClean="0"/>
                        <a:t> of comments received**</a:t>
                      </a:r>
                      <a:endParaRPr lang="ru-RU" sz="1600" dirty="0"/>
                    </a:p>
                  </a:txBody>
                  <a:tcPr marL="99060" marR="99060">
                    <a:lnL w="12700" cap="flat" cmpd="sng" algn="ctr">
                      <a:solidFill>
                        <a:schemeClr val="bg1"/>
                      </a:solidFill>
                      <a:prstDash val="solid"/>
                      <a:round/>
                      <a:headEnd type="none" w="med" len="med"/>
                      <a:tailEnd type="none" w="med" len="med"/>
                    </a:lnL>
                    <a:solidFill>
                      <a:schemeClr val="accent1"/>
                    </a:solidFill>
                  </a:tcPr>
                </a:tc>
              </a:tr>
              <a:tr h="271759">
                <a:tc>
                  <a:txBody>
                    <a:bodyPr/>
                    <a:lstStyle/>
                    <a:p>
                      <a:pPr algn="just"/>
                      <a:r>
                        <a:rPr lang="en-US" altLang="ko-KR" sz="1400" b="1" dirty="0" smtClean="0">
                          <a:cs typeface="Arial" pitchFamily="34" charset="0"/>
                        </a:rPr>
                        <a:t>GOST R</a:t>
                      </a:r>
                      <a:r>
                        <a:rPr lang="ru-RU" sz="1400" b="1" dirty="0" smtClean="0"/>
                        <a:t> 55530-2013</a:t>
                      </a:r>
                      <a:r>
                        <a:rPr lang="en-US" sz="1400" b="1" dirty="0" smtClean="0"/>
                        <a:t> </a:t>
                      </a:r>
                      <a:r>
                        <a:rPr lang="en-US" sz="1400" dirty="0" smtClean="0"/>
                        <a:t>GNSS. Road accident emergency response system. Functional test methods of In-Vehicle emergency call system and data transfer protocols</a:t>
                      </a:r>
                      <a:r>
                        <a:rPr lang="ru-RU" sz="1400" dirty="0" smtClean="0"/>
                        <a:t>;</a:t>
                      </a:r>
                    </a:p>
                  </a:txBody>
                  <a:tcPr marL="99060" marR="99060"/>
                </a:tc>
                <a:tc>
                  <a:txBody>
                    <a:bodyPr/>
                    <a:lstStyle/>
                    <a:p>
                      <a:pPr algn="ctr"/>
                      <a:r>
                        <a:rPr lang="en-US" sz="1400" dirty="0" smtClean="0">
                          <a:solidFill>
                            <a:schemeClr val="accent1"/>
                          </a:solidFill>
                        </a:rPr>
                        <a:t>32</a:t>
                      </a:r>
                      <a:endParaRPr lang="ru-RU" sz="1400" dirty="0">
                        <a:solidFill>
                          <a:schemeClr val="accent1"/>
                        </a:solidFill>
                      </a:endParaRPr>
                    </a:p>
                  </a:txBody>
                  <a:tcPr marL="99060" marR="99060"/>
                </a:tc>
              </a:tr>
              <a:tr h="271759">
                <a:tc>
                  <a:txBody>
                    <a:bodyPr/>
                    <a:lstStyle/>
                    <a:p>
                      <a:pPr algn="just"/>
                      <a:r>
                        <a:rPr lang="en-US" altLang="ko-KR" sz="1400" b="1" dirty="0" smtClean="0">
                          <a:cs typeface="Arial" pitchFamily="34" charset="0"/>
                        </a:rPr>
                        <a:t>GOST R </a:t>
                      </a:r>
                      <a:r>
                        <a:rPr lang="ru-RU" sz="1400" b="1" dirty="0" smtClean="0"/>
                        <a:t>55531-2013 </a:t>
                      </a:r>
                      <a:r>
                        <a:rPr lang="en-US" sz="1400" dirty="0" smtClean="0"/>
                        <a:t>GNSS. Road accident emergency response system. Test methods of in-vehicle emergency call system conformity to the requirements for quality speakerphone in a vehicle cabin</a:t>
                      </a:r>
                      <a:r>
                        <a:rPr lang="ru-RU" sz="1400" dirty="0" smtClean="0"/>
                        <a:t>;</a:t>
                      </a:r>
                    </a:p>
                  </a:txBody>
                  <a:tcPr marL="99060" marR="99060"/>
                </a:tc>
                <a:tc>
                  <a:txBody>
                    <a:bodyPr/>
                    <a:lstStyle/>
                    <a:p>
                      <a:pPr algn="ctr"/>
                      <a:r>
                        <a:rPr lang="en-US" sz="1400" dirty="0" smtClean="0">
                          <a:solidFill>
                            <a:schemeClr val="accent1"/>
                          </a:solidFill>
                        </a:rPr>
                        <a:t>15</a:t>
                      </a:r>
                      <a:endParaRPr lang="ru-RU" sz="1400" dirty="0">
                        <a:solidFill>
                          <a:schemeClr val="accent1"/>
                        </a:solidFill>
                      </a:endParaRPr>
                    </a:p>
                  </a:txBody>
                  <a:tcPr marL="99060" marR="99060"/>
                </a:tc>
              </a:tr>
              <a:tr h="271759">
                <a:tc>
                  <a:txBody>
                    <a:bodyPr/>
                    <a:lstStyle/>
                    <a:p>
                      <a:pPr algn="just"/>
                      <a:r>
                        <a:rPr lang="en-US" altLang="ko-KR" sz="1400" b="1" dirty="0" smtClean="0">
                          <a:cs typeface="Arial" pitchFamily="34" charset="0"/>
                        </a:rPr>
                        <a:t>GOST R</a:t>
                      </a:r>
                      <a:r>
                        <a:rPr lang="ru-RU" sz="1400" b="1" dirty="0" smtClean="0"/>
                        <a:t> 55532-2013 </a:t>
                      </a:r>
                      <a:r>
                        <a:rPr lang="en-US" sz="1400" dirty="0" smtClean="0"/>
                        <a:t>GNSS. Road accident emergency response system. Test methods of in-vehicle emergency call system crash detection feature</a:t>
                      </a:r>
                      <a:r>
                        <a:rPr lang="ru-RU" sz="1400" dirty="0" smtClean="0"/>
                        <a:t>;</a:t>
                      </a:r>
                      <a:endParaRPr lang="ru-RU" sz="1400" b="1" dirty="0" smtClean="0"/>
                    </a:p>
                  </a:txBody>
                  <a:tcPr marL="99060" marR="99060"/>
                </a:tc>
                <a:tc>
                  <a:txBody>
                    <a:bodyPr/>
                    <a:lstStyle/>
                    <a:p>
                      <a:pPr algn="ctr"/>
                      <a:r>
                        <a:rPr lang="en-US" sz="1400" dirty="0" smtClean="0">
                          <a:solidFill>
                            <a:schemeClr val="accent1"/>
                          </a:solidFill>
                        </a:rPr>
                        <a:t>25</a:t>
                      </a:r>
                      <a:endParaRPr lang="ru-RU" sz="1400" dirty="0">
                        <a:solidFill>
                          <a:schemeClr val="accent1"/>
                        </a:solidFill>
                      </a:endParaRPr>
                    </a:p>
                  </a:txBody>
                  <a:tcPr marL="99060" marR="99060"/>
                </a:tc>
              </a:tr>
              <a:tr h="271759">
                <a:tc>
                  <a:txBody>
                    <a:bodyPr/>
                    <a:lstStyle/>
                    <a:p>
                      <a:pPr algn="just"/>
                      <a:r>
                        <a:rPr lang="en-US" altLang="ko-KR" sz="1400" b="1" dirty="0" smtClean="0">
                          <a:cs typeface="Arial" pitchFamily="34" charset="0"/>
                        </a:rPr>
                        <a:t>GOST R </a:t>
                      </a:r>
                      <a:r>
                        <a:rPr lang="ru-RU" sz="1400" b="1" dirty="0" smtClean="0"/>
                        <a:t>55533-2013 </a:t>
                      </a:r>
                      <a:r>
                        <a:rPr lang="en-US" sz="1400" dirty="0" smtClean="0"/>
                        <a:t>GNSS. Road accident emergency response system. Test methods for wireless communication module of in-vehicle emergency call system</a:t>
                      </a:r>
                      <a:r>
                        <a:rPr lang="ru-RU" sz="1400" dirty="0" smtClean="0"/>
                        <a:t>;</a:t>
                      </a:r>
                    </a:p>
                  </a:txBody>
                  <a:tcPr marL="99060" marR="99060"/>
                </a:tc>
                <a:tc>
                  <a:txBody>
                    <a:bodyPr/>
                    <a:lstStyle/>
                    <a:p>
                      <a:pPr algn="ctr"/>
                      <a:r>
                        <a:rPr lang="en-US" sz="1400" dirty="0" smtClean="0">
                          <a:solidFill>
                            <a:schemeClr val="accent1"/>
                          </a:solidFill>
                        </a:rPr>
                        <a:t>36</a:t>
                      </a:r>
                      <a:endParaRPr lang="ru-RU" sz="1400" dirty="0">
                        <a:solidFill>
                          <a:schemeClr val="accent1"/>
                        </a:solidFill>
                      </a:endParaRPr>
                    </a:p>
                  </a:txBody>
                  <a:tcPr marL="99060" marR="99060"/>
                </a:tc>
              </a:tr>
              <a:tr h="441129">
                <a:tc>
                  <a:txBody>
                    <a:bodyPr/>
                    <a:lstStyle/>
                    <a:p>
                      <a:pPr algn="just"/>
                      <a:r>
                        <a:rPr lang="en-US" altLang="ko-KR" sz="1400" b="1" dirty="0" smtClean="0">
                          <a:cs typeface="Arial" pitchFamily="34" charset="0"/>
                        </a:rPr>
                        <a:t>GOST R</a:t>
                      </a:r>
                      <a:r>
                        <a:rPr lang="ru-RU" sz="1400" b="1" dirty="0" smtClean="0"/>
                        <a:t> 55534-2013 </a:t>
                      </a:r>
                      <a:r>
                        <a:rPr lang="en-US" sz="1400" dirty="0" smtClean="0"/>
                        <a:t>GNSS. Road accident emergency response system. Test methods for navigation module of in-vehicle emergency call system</a:t>
                      </a:r>
                      <a:r>
                        <a:rPr lang="ru-RU" sz="1400" dirty="0" smtClean="0"/>
                        <a:t>.</a:t>
                      </a:r>
                    </a:p>
                  </a:txBody>
                  <a:tcPr marL="99060" marR="99060"/>
                </a:tc>
                <a:tc>
                  <a:txBody>
                    <a:bodyPr/>
                    <a:lstStyle/>
                    <a:p>
                      <a:pPr algn="ctr"/>
                      <a:r>
                        <a:rPr lang="en-US" sz="1400" dirty="0" smtClean="0">
                          <a:solidFill>
                            <a:schemeClr val="accent1"/>
                          </a:solidFill>
                        </a:rPr>
                        <a:t>7</a:t>
                      </a:r>
                      <a:endParaRPr lang="ru-RU" sz="1400" dirty="0">
                        <a:solidFill>
                          <a:schemeClr val="accent1"/>
                        </a:solidFill>
                      </a:endParaRPr>
                    </a:p>
                  </a:txBody>
                  <a:tcPr marL="99060" marR="99060"/>
                </a:tc>
              </a:tr>
              <a:tr h="441129">
                <a:tc gridSpan="2">
                  <a:txBody>
                    <a:bodyPr/>
                    <a:lstStyle/>
                    <a:p>
                      <a:pPr algn="just"/>
                      <a:r>
                        <a:rPr lang="en-US" sz="1400" b="1" u="sng" dirty="0" smtClean="0"/>
                        <a:t>Results</a:t>
                      </a:r>
                      <a:r>
                        <a:rPr lang="en-US" sz="1400" b="1" u="sng" baseline="0" dirty="0" smtClean="0"/>
                        <a:t> of public review:</a:t>
                      </a:r>
                    </a:p>
                    <a:p>
                      <a:pPr algn="just"/>
                      <a:r>
                        <a:rPr lang="en-US" sz="1400" baseline="0" dirty="0" smtClean="0"/>
                        <a:t>Accepted – 75% of all comments received</a:t>
                      </a:r>
                    </a:p>
                    <a:p>
                      <a:pPr algn="just"/>
                      <a:r>
                        <a:rPr lang="en-US" sz="1400" baseline="0" dirty="0" smtClean="0"/>
                        <a:t>Rejected with justification – 20% of all comments received</a:t>
                      </a:r>
                    </a:p>
                    <a:p>
                      <a:pPr algn="just"/>
                      <a:r>
                        <a:rPr lang="en-US" sz="1400" baseline="0" dirty="0" smtClean="0"/>
                        <a:t>Comments provided – 5 % of all comments received</a:t>
                      </a:r>
                    </a:p>
                  </a:txBody>
                  <a:tcPr marL="99060" marR="99060"/>
                </a:tc>
                <a:tc hMerge="1">
                  <a:txBody>
                    <a:bodyPr/>
                    <a:lstStyle/>
                    <a:p>
                      <a:pPr algn="ctr"/>
                      <a:endParaRPr lang="ru-RU" sz="1400" dirty="0">
                        <a:solidFill>
                          <a:schemeClr val="accent1"/>
                        </a:solidFill>
                      </a:endParaRPr>
                    </a:p>
                  </a:txBody>
                  <a:tcPr marL="99060" marR="99060"/>
                </a:tc>
              </a:tr>
            </a:tbl>
          </a:graphicData>
        </a:graphic>
      </p:graphicFrame>
      <p:sp>
        <p:nvSpPr>
          <p:cNvPr id="4" name="Заголовок 1"/>
          <p:cNvSpPr>
            <a:spLocks noGrp="1"/>
          </p:cNvSpPr>
          <p:nvPr>
            <p:ph type="title"/>
          </p:nvPr>
        </p:nvSpPr>
        <p:spPr>
          <a:xfrm>
            <a:off x="251520" y="9754"/>
            <a:ext cx="6624736" cy="864096"/>
          </a:xfrm>
        </p:spPr>
        <p:txBody>
          <a:bodyPr>
            <a:noAutofit/>
          </a:bodyPr>
          <a:lstStyle/>
          <a:p>
            <a:pPr algn="l"/>
            <a:r>
              <a:rPr lang="en-US" sz="1800" b="1" dirty="0" smtClean="0">
                <a:solidFill>
                  <a:schemeClr val="accent1">
                    <a:lumMod val="75000"/>
                  </a:schemeClr>
                </a:solidFill>
              </a:rPr>
              <a:t>National standards on test methods </a:t>
            </a:r>
            <a:r>
              <a:rPr lang="en-US" sz="1800" b="1" dirty="0">
                <a:solidFill>
                  <a:schemeClr val="accent1">
                    <a:lumMod val="75000"/>
                  </a:schemeClr>
                </a:solidFill>
              </a:rPr>
              <a:t>approved in </a:t>
            </a:r>
            <a:r>
              <a:rPr lang="en-US" sz="1800" b="1" dirty="0" smtClean="0">
                <a:solidFill>
                  <a:schemeClr val="accent1">
                    <a:lumMod val="75000"/>
                  </a:schemeClr>
                </a:solidFill>
              </a:rPr>
              <a:t>Aug 2013</a:t>
            </a:r>
            <a:r>
              <a:rPr lang="en-US" sz="1800" b="1" dirty="0">
                <a:solidFill>
                  <a:schemeClr val="accent1">
                    <a:lumMod val="75000"/>
                  </a:schemeClr>
                </a:solidFill>
              </a:rPr>
              <a:t/>
            </a:r>
            <a:br>
              <a:rPr lang="en-US" sz="1800" b="1" dirty="0">
                <a:solidFill>
                  <a:schemeClr val="accent1">
                    <a:lumMod val="75000"/>
                  </a:schemeClr>
                </a:solidFill>
              </a:rPr>
            </a:br>
            <a:r>
              <a:rPr lang="en-US" sz="1800" b="1" dirty="0">
                <a:solidFill>
                  <a:schemeClr val="accent1">
                    <a:lumMod val="75000"/>
                  </a:schemeClr>
                </a:solidFill>
              </a:rPr>
              <a:t>Development and approval </a:t>
            </a:r>
            <a:r>
              <a:rPr lang="en-US" sz="1800" b="1" dirty="0" smtClean="0">
                <a:solidFill>
                  <a:schemeClr val="accent1">
                    <a:lumMod val="75000"/>
                  </a:schemeClr>
                </a:solidFill>
              </a:rPr>
              <a:t>                                             (2/2)                                       </a:t>
            </a:r>
            <a:endParaRPr lang="ru-RU" sz="1800" b="1" dirty="0">
              <a:solidFill>
                <a:schemeClr val="accent1">
                  <a:lumMod val="75000"/>
                </a:schemeClr>
              </a:solidFill>
            </a:endParaRPr>
          </a:p>
        </p:txBody>
      </p:sp>
      <p:sp>
        <p:nvSpPr>
          <p:cNvPr id="5" name="Текст 6"/>
          <p:cNvSpPr txBox="1">
            <a:spLocks/>
          </p:cNvSpPr>
          <p:nvPr/>
        </p:nvSpPr>
        <p:spPr bwMode="auto">
          <a:xfrm>
            <a:off x="107504" y="5661248"/>
            <a:ext cx="8429684" cy="936104"/>
          </a:xfrm>
          <a:prstGeom prst="rect">
            <a:avLst/>
          </a:prstGeom>
          <a:solidFill>
            <a:schemeClr val="accent1">
              <a:lumMod val="75000"/>
            </a:schemeClr>
          </a:solidFill>
          <a:ln/>
        </p:spPr>
        <p:style>
          <a:lnRef idx="0">
            <a:schemeClr val="accent3"/>
          </a:lnRef>
          <a:fillRef idx="3">
            <a:schemeClr val="accent3"/>
          </a:fillRef>
          <a:effectRef idx="3">
            <a:schemeClr val="accent3"/>
          </a:effectRef>
          <a:fontRef idx="minor">
            <a:schemeClr val="lt1"/>
          </a:fontRef>
        </p:style>
        <p:txBody>
          <a:bodyPr anchor="ctr"/>
          <a:lstStyle>
            <a:defPPr>
              <a:defRPr lang="ru-RU"/>
            </a:defPPr>
            <a:lvl1pPr fontAlgn="auto">
              <a:spcBef>
                <a:spcPts val="0"/>
              </a:spcBef>
              <a:spcAft>
                <a:spcPts val="0"/>
              </a:spcAft>
              <a:defRPr sz="1200" b="1">
                <a:solidFill>
                  <a:schemeClr val="bg1"/>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sz="1600" b="0" dirty="0" smtClean="0">
                <a:solidFill>
                  <a:prstClr val="white"/>
                </a:solidFill>
              </a:rPr>
              <a:t>*) </a:t>
            </a:r>
            <a:r>
              <a:rPr lang="en-US" sz="1400" b="0" dirty="0" smtClean="0">
                <a:solidFill>
                  <a:prstClr val="white"/>
                </a:solidFill>
              </a:rPr>
              <a:t>Standards are </a:t>
            </a:r>
            <a:r>
              <a:rPr lang="en-US" sz="1400" b="0" dirty="0">
                <a:solidFill>
                  <a:prstClr val="white"/>
                </a:solidFill>
              </a:rPr>
              <a:t>approved, published and available at Federal information fund of technical regulations and </a:t>
            </a:r>
            <a:r>
              <a:rPr lang="en-US" sz="1400" b="0" dirty="0" smtClean="0">
                <a:solidFill>
                  <a:prstClr val="white"/>
                </a:solidFill>
              </a:rPr>
              <a:t>standards </a:t>
            </a:r>
            <a:r>
              <a:rPr lang="ru-RU" sz="1400" b="0" dirty="0" smtClean="0">
                <a:solidFill>
                  <a:prstClr val="white"/>
                </a:solidFill>
              </a:rPr>
              <a:t>(</a:t>
            </a:r>
            <a:r>
              <a:rPr lang="en-US" sz="1400" b="0" dirty="0">
                <a:solidFill>
                  <a:prstClr val="white"/>
                </a:solidFill>
              </a:rPr>
              <a:t>FGUP STANDARTINFORM</a:t>
            </a:r>
            <a:r>
              <a:rPr lang="ru-RU" sz="1400" b="0" dirty="0" smtClean="0">
                <a:solidFill>
                  <a:prstClr val="white"/>
                </a:solidFill>
              </a:rPr>
              <a:t>)</a:t>
            </a:r>
            <a:endParaRPr lang="en-US" sz="1400" b="0" dirty="0" smtClean="0">
              <a:solidFill>
                <a:prstClr val="white"/>
              </a:solidFill>
            </a:endParaRPr>
          </a:p>
          <a:p>
            <a:r>
              <a:rPr lang="en-US" sz="1400" b="0" dirty="0" smtClean="0">
                <a:solidFill>
                  <a:prstClr val="white"/>
                </a:solidFill>
              </a:rPr>
              <a:t>**) A consolidated comment table was received from ACEA</a:t>
            </a:r>
            <a:endParaRPr lang="ru-RU" sz="1400" b="0" dirty="0">
              <a:solidFill>
                <a:srgbClr val="FF0000"/>
              </a:solidFill>
            </a:endParaRPr>
          </a:p>
        </p:txBody>
      </p:sp>
      <p:sp>
        <p:nvSpPr>
          <p:cNvPr id="6" name="Freeform 31"/>
          <p:cNvSpPr>
            <a:spLocks/>
          </p:cNvSpPr>
          <p:nvPr>
            <p:custDataLst>
              <p:tags r:id="rId1"/>
            </p:custDataLst>
          </p:nvPr>
        </p:nvSpPr>
        <p:spPr bwMode="gray">
          <a:xfrm flipH="1">
            <a:off x="1115618" y="4653140"/>
            <a:ext cx="936104" cy="307253"/>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Tree>
    <p:extLst>
      <p:ext uri="{BB962C8B-B14F-4D97-AF65-F5344CB8AC3E}">
        <p14:creationId xmlns:p14="http://schemas.microsoft.com/office/powerpoint/2010/main" val="20529756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251520" y="116632"/>
            <a:ext cx="6480720" cy="763512"/>
          </a:xfrm>
          <a:noFill/>
        </p:spPr>
        <p:txBody>
          <a:bodyPr anchor="t">
            <a:noAutofit/>
          </a:bodyPr>
          <a:lstStyle/>
          <a:p>
            <a:pPr algn="l"/>
            <a:r>
              <a:rPr lang="en-US" sz="1800" b="1" dirty="0">
                <a:solidFill>
                  <a:schemeClr val="accent1">
                    <a:lumMod val="75000"/>
                  </a:schemeClr>
                </a:solidFill>
              </a:rPr>
              <a:t>IVS national standards amended in </a:t>
            </a:r>
            <a:r>
              <a:rPr lang="en-US" sz="1800" b="1" dirty="0" smtClean="0">
                <a:solidFill>
                  <a:schemeClr val="accent1">
                    <a:lumMod val="75000"/>
                  </a:schemeClr>
                </a:solidFill>
              </a:rPr>
              <a:t>2013</a:t>
            </a:r>
            <a:r>
              <a:rPr lang="en-US" sz="1800" b="1" dirty="0">
                <a:solidFill>
                  <a:schemeClr val="accent1">
                    <a:lumMod val="75000"/>
                  </a:schemeClr>
                </a:solidFill>
              </a:rPr>
              <a:t/>
            </a:r>
            <a:br>
              <a:rPr lang="en-US" sz="1800" b="1" dirty="0">
                <a:solidFill>
                  <a:schemeClr val="accent1">
                    <a:lumMod val="75000"/>
                  </a:schemeClr>
                </a:solidFill>
              </a:rPr>
            </a:br>
            <a:r>
              <a:rPr lang="en-US" sz="1800" b="1" dirty="0">
                <a:solidFill>
                  <a:schemeClr val="accent1">
                    <a:lumMod val="75000"/>
                  </a:schemeClr>
                </a:solidFill>
              </a:rPr>
              <a:t>Development and approval </a:t>
            </a:r>
            <a:r>
              <a:rPr lang="en-US" sz="1800" b="1" dirty="0" smtClean="0">
                <a:solidFill>
                  <a:schemeClr val="accent1">
                    <a:lumMod val="75000"/>
                  </a:schemeClr>
                </a:solidFill>
              </a:rPr>
              <a:t>                                            (</a:t>
            </a:r>
            <a:r>
              <a:rPr lang="en-US" sz="1800" b="1" dirty="0">
                <a:solidFill>
                  <a:schemeClr val="accent1">
                    <a:lumMod val="75000"/>
                  </a:schemeClr>
                </a:solidFill>
              </a:rPr>
              <a:t>1/2)</a:t>
            </a:r>
            <a:endParaRPr lang="ru-RU" sz="1800" b="1" dirty="0">
              <a:solidFill>
                <a:schemeClr val="accent1">
                  <a:lumMod val="75000"/>
                </a:schemeClr>
              </a:solidFill>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506555538"/>
              </p:ext>
            </p:extLst>
          </p:nvPr>
        </p:nvGraphicFramePr>
        <p:xfrm>
          <a:off x="323530" y="1196752"/>
          <a:ext cx="8352928" cy="51272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832648"/>
                <a:gridCol w="2520280"/>
              </a:tblGrid>
              <a:tr h="267169">
                <a:tc gridSpan="2">
                  <a:txBody>
                    <a:bodyPr/>
                    <a:lstStyle/>
                    <a:p>
                      <a:pPr algn="l"/>
                      <a:r>
                        <a:rPr lang="en-US" sz="1600" dirty="0" smtClean="0"/>
                        <a:t>National standards drafts  </a:t>
                      </a:r>
                      <a:r>
                        <a:rPr lang="en-US" sz="1400" dirty="0" smtClean="0"/>
                        <a:t>(Amd.1 GOST R 54XXX-2011) </a:t>
                      </a:r>
                      <a:r>
                        <a:rPr lang="en-US" sz="1600" dirty="0" smtClean="0"/>
                        <a:t>: review data</a:t>
                      </a:r>
                      <a:endParaRPr lang="ru-RU" sz="1600" dirty="0"/>
                    </a:p>
                  </a:txBody>
                  <a:tcPr marL="99060" marR="99060">
                    <a:solidFill>
                      <a:schemeClr val="accent1"/>
                    </a:solidFill>
                  </a:tcPr>
                </a:tc>
                <a:tc hMerge="1">
                  <a:txBody>
                    <a:bodyPr/>
                    <a:lstStyle/>
                    <a:p>
                      <a:endParaRPr lang="ru-RU" dirty="0"/>
                    </a:p>
                  </a:txBody>
                  <a:tcPr>
                    <a:solidFill>
                      <a:schemeClr val="accent1"/>
                    </a:solidFill>
                  </a:tcPr>
                </a:tc>
              </a:tr>
              <a:tr h="271759">
                <a:tc>
                  <a:txBody>
                    <a:bodyPr/>
                    <a:lstStyle/>
                    <a:p>
                      <a:pPr algn="l"/>
                      <a:endParaRPr lang="ru-RU" sz="1400" dirty="0">
                        <a:solidFill>
                          <a:schemeClr val="accent1"/>
                        </a:solidFill>
                      </a:endParaRPr>
                    </a:p>
                  </a:txBody>
                  <a:tcPr marL="99060" marR="99060"/>
                </a:tc>
                <a:tc>
                  <a:txBody>
                    <a:bodyPr/>
                    <a:lstStyle/>
                    <a:p>
                      <a:pPr algn="l"/>
                      <a:r>
                        <a:rPr lang="en-US" sz="1400" dirty="0" smtClean="0">
                          <a:solidFill>
                            <a:schemeClr val="accent1"/>
                          </a:solidFill>
                        </a:rPr>
                        <a:t>GLONASSUNION</a:t>
                      </a:r>
                      <a:endParaRPr lang="ru-RU" sz="1400" dirty="0">
                        <a:solidFill>
                          <a:schemeClr val="accent1"/>
                        </a:solidFill>
                      </a:endParaRPr>
                    </a:p>
                  </a:txBody>
                  <a:tcPr marL="99060" marR="99060"/>
                </a:tc>
              </a:tr>
              <a:tr h="271759">
                <a:tc>
                  <a:txBody>
                    <a:bodyPr/>
                    <a:lstStyle/>
                    <a:p>
                      <a:pPr algn="l"/>
                      <a:r>
                        <a:rPr lang="en-US" sz="1400" dirty="0" smtClean="0">
                          <a:solidFill>
                            <a:schemeClr val="accent1"/>
                          </a:solidFill>
                        </a:rPr>
                        <a:t>Standards drafts review started</a:t>
                      </a:r>
                      <a:endParaRPr lang="ru-RU" sz="1400" dirty="0">
                        <a:solidFill>
                          <a:schemeClr val="accent1"/>
                        </a:solidFill>
                      </a:endParaRPr>
                    </a:p>
                  </a:txBody>
                  <a:tcPr marL="99060" marR="99060"/>
                </a:tc>
                <a:tc>
                  <a:txBody>
                    <a:bodyPr/>
                    <a:lstStyle/>
                    <a:p>
                      <a:pPr algn="l"/>
                      <a:r>
                        <a:rPr lang="en-US" sz="1400" dirty="0" smtClean="0">
                          <a:solidFill>
                            <a:schemeClr val="accent1"/>
                          </a:solidFill>
                        </a:rPr>
                        <a:t>July </a:t>
                      </a:r>
                      <a:r>
                        <a:rPr lang="ru-RU" sz="1400" dirty="0" smtClean="0">
                          <a:solidFill>
                            <a:schemeClr val="accent1"/>
                          </a:solidFill>
                        </a:rPr>
                        <a:t>201</a:t>
                      </a:r>
                      <a:r>
                        <a:rPr lang="en-US" sz="1400" dirty="0" smtClean="0">
                          <a:solidFill>
                            <a:schemeClr val="accent1"/>
                          </a:solidFill>
                        </a:rPr>
                        <a:t>3</a:t>
                      </a:r>
                      <a:endParaRPr lang="ru-RU" sz="1400" dirty="0">
                        <a:solidFill>
                          <a:schemeClr val="accent1"/>
                        </a:solidFill>
                      </a:endParaRPr>
                    </a:p>
                  </a:txBody>
                  <a:tcPr marL="99060" marR="99060"/>
                </a:tc>
              </a:tr>
              <a:tr h="271759">
                <a:tc>
                  <a:txBody>
                    <a:bodyPr/>
                    <a:lstStyle/>
                    <a:p>
                      <a:pPr algn="l"/>
                      <a:r>
                        <a:rPr lang="en-US" sz="1400" dirty="0" smtClean="0">
                          <a:solidFill>
                            <a:schemeClr val="accent1"/>
                          </a:solidFill>
                        </a:rPr>
                        <a:t>Standards drafts review duration</a:t>
                      </a:r>
                      <a:endParaRPr lang="ru-RU" sz="1400" dirty="0">
                        <a:solidFill>
                          <a:schemeClr val="accent1"/>
                        </a:solidFill>
                      </a:endParaRPr>
                    </a:p>
                  </a:txBody>
                  <a:tcPr marL="99060" marR="99060"/>
                </a:tc>
                <a:tc>
                  <a:txBody>
                    <a:bodyPr/>
                    <a:lstStyle/>
                    <a:p>
                      <a:pPr algn="l"/>
                      <a:r>
                        <a:rPr lang="en-US" sz="1400" dirty="0" smtClean="0">
                          <a:solidFill>
                            <a:schemeClr val="accent1"/>
                          </a:solidFill>
                        </a:rPr>
                        <a:t>August 2013</a:t>
                      </a:r>
                      <a:endParaRPr lang="ru-RU" sz="1400" dirty="0">
                        <a:solidFill>
                          <a:schemeClr val="accent1"/>
                        </a:solidFill>
                      </a:endParaRPr>
                    </a:p>
                  </a:txBody>
                  <a:tcPr marL="99060" marR="99060"/>
                </a:tc>
              </a:tr>
              <a:tr h="271759">
                <a:tc>
                  <a:txBody>
                    <a:bodyPr/>
                    <a:lstStyle/>
                    <a:p>
                      <a:pPr algn="l"/>
                      <a:r>
                        <a:rPr lang="en-US" sz="1400" dirty="0" smtClean="0">
                          <a:solidFill>
                            <a:schemeClr val="accent1"/>
                          </a:solidFill>
                        </a:rPr>
                        <a:t>Standards drafts review duration</a:t>
                      </a:r>
                      <a:endParaRPr lang="ru-RU" sz="1400" dirty="0">
                        <a:solidFill>
                          <a:schemeClr val="accent1"/>
                        </a:solidFill>
                      </a:endParaRPr>
                    </a:p>
                  </a:txBody>
                  <a:tcPr marL="99060" marR="99060"/>
                </a:tc>
                <a:tc>
                  <a:txBody>
                    <a:bodyPr/>
                    <a:lstStyle/>
                    <a:p>
                      <a:pPr algn="l"/>
                      <a:r>
                        <a:rPr lang="en-US" sz="1400" dirty="0" smtClean="0">
                          <a:solidFill>
                            <a:schemeClr val="accent1"/>
                          </a:solidFill>
                        </a:rPr>
                        <a:t>1</a:t>
                      </a:r>
                      <a:r>
                        <a:rPr lang="ru-RU" sz="1400" dirty="0" smtClean="0">
                          <a:solidFill>
                            <a:schemeClr val="accent1"/>
                          </a:solidFill>
                        </a:rPr>
                        <a:t> </a:t>
                      </a:r>
                      <a:r>
                        <a:rPr lang="en-US" sz="1400" dirty="0" smtClean="0">
                          <a:solidFill>
                            <a:schemeClr val="accent1"/>
                          </a:solidFill>
                        </a:rPr>
                        <a:t>month</a:t>
                      </a:r>
                      <a:endParaRPr lang="ru-RU" sz="1400" dirty="0">
                        <a:solidFill>
                          <a:schemeClr val="accent1"/>
                        </a:solidFill>
                      </a:endParaRPr>
                    </a:p>
                  </a:txBody>
                  <a:tcPr marL="99060" marR="99060"/>
                </a:tc>
              </a:tr>
              <a:tr h="441129">
                <a:tc>
                  <a:txBody>
                    <a:bodyPr/>
                    <a:lstStyle/>
                    <a:p>
                      <a:pPr algn="l"/>
                      <a:r>
                        <a:rPr lang="en-US" sz="1400" dirty="0" smtClean="0">
                          <a:solidFill>
                            <a:schemeClr val="accent1"/>
                          </a:solidFill>
                        </a:rPr>
                        <a:t>Public review notification on </a:t>
                      </a:r>
                      <a:r>
                        <a:rPr lang="en-US" sz="1400" dirty="0" err="1" smtClean="0">
                          <a:solidFill>
                            <a:schemeClr val="accent1"/>
                          </a:solidFill>
                        </a:rPr>
                        <a:t>Rosstandart</a:t>
                      </a:r>
                      <a:r>
                        <a:rPr lang="en-US" sz="1400" dirty="0" smtClean="0">
                          <a:solidFill>
                            <a:schemeClr val="accent1"/>
                          </a:solidFill>
                        </a:rPr>
                        <a:t> website</a:t>
                      </a:r>
                      <a:endParaRPr lang="ru-RU" sz="1400" dirty="0">
                        <a:solidFill>
                          <a:schemeClr val="accent1"/>
                        </a:solidFill>
                      </a:endParaRPr>
                    </a:p>
                  </a:txBody>
                  <a:tcPr marL="99060" marR="99060"/>
                </a:tc>
                <a:tc>
                  <a:txBody>
                    <a:bodyPr/>
                    <a:lstStyle/>
                    <a:p>
                      <a:pPr algn="l"/>
                      <a:r>
                        <a:rPr lang="en-US" sz="1400" dirty="0" smtClean="0">
                          <a:solidFill>
                            <a:schemeClr val="accent1"/>
                          </a:solidFill>
                          <a:hlinkClick r:id="rId3"/>
                        </a:rPr>
                        <a:t>http://www.gost.ru/wps/portal/pages.Notif.StandartAbout</a:t>
                      </a:r>
                      <a:endParaRPr lang="ru-RU" sz="1400" dirty="0">
                        <a:solidFill>
                          <a:schemeClr val="accent1"/>
                        </a:solidFill>
                      </a:endParaRPr>
                    </a:p>
                  </a:txBody>
                  <a:tcPr marL="99060" marR="99060"/>
                </a:tc>
              </a:tr>
              <a:tr h="441129">
                <a:tc>
                  <a:txBody>
                    <a:bodyPr/>
                    <a:lstStyle/>
                    <a:p>
                      <a:pPr algn="l"/>
                      <a:r>
                        <a:rPr lang="en-US" sz="1400" dirty="0" smtClean="0">
                          <a:solidFill>
                            <a:schemeClr val="accent1"/>
                          </a:solidFill>
                        </a:rPr>
                        <a:t>National standards drafts on TC 363</a:t>
                      </a:r>
                      <a:r>
                        <a:rPr lang="en-US" sz="1400" baseline="0" dirty="0" smtClean="0">
                          <a:solidFill>
                            <a:schemeClr val="accent1"/>
                          </a:solidFill>
                        </a:rPr>
                        <a:t> </a:t>
                      </a:r>
                      <a:r>
                        <a:rPr lang="ru-RU" sz="1400" baseline="0" dirty="0" smtClean="0">
                          <a:solidFill>
                            <a:schemeClr val="accent1"/>
                          </a:solidFill>
                        </a:rPr>
                        <a:t>«</a:t>
                      </a:r>
                      <a:r>
                        <a:rPr lang="en-US" sz="1400" baseline="0" dirty="0" err="1" smtClean="0">
                          <a:solidFill>
                            <a:schemeClr val="accent1"/>
                          </a:solidFill>
                        </a:rPr>
                        <a:t>Radionavigation</a:t>
                      </a:r>
                      <a:r>
                        <a:rPr lang="ru-RU" sz="1400" baseline="0" dirty="0" smtClean="0">
                          <a:solidFill>
                            <a:schemeClr val="accent1"/>
                          </a:solidFill>
                        </a:rPr>
                        <a:t>»</a:t>
                      </a:r>
                      <a:r>
                        <a:rPr lang="en-US" sz="1400" baseline="0" dirty="0" smtClean="0">
                          <a:solidFill>
                            <a:schemeClr val="accent1"/>
                          </a:solidFill>
                        </a:rPr>
                        <a:t> website</a:t>
                      </a:r>
                      <a:endParaRPr lang="ru-RU" sz="1400" dirty="0">
                        <a:solidFill>
                          <a:schemeClr val="accent1"/>
                        </a:solidFill>
                      </a:endParaRPr>
                    </a:p>
                  </a:txBody>
                  <a:tcPr marL="99060" marR="99060"/>
                </a:tc>
                <a:tc>
                  <a:txBody>
                    <a:bodyPr/>
                    <a:lstStyle/>
                    <a:p>
                      <a:pPr algn="l"/>
                      <a:r>
                        <a:rPr lang="en-US" sz="1400" dirty="0" smtClean="0">
                          <a:solidFill>
                            <a:schemeClr val="accent1"/>
                          </a:solidFill>
                          <a:hlinkClick r:id="rId4"/>
                        </a:rPr>
                        <a:t>http://www.internavigation.ru/page.phtml?p=8</a:t>
                      </a:r>
                      <a:endParaRPr lang="ru-RU" sz="1400" dirty="0">
                        <a:solidFill>
                          <a:schemeClr val="accent1"/>
                        </a:solidFill>
                      </a:endParaRPr>
                    </a:p>
                  </a:txBody>
                  <a:tcPr marL="99060" marR="99060"/>
                </a:tc>
              </a:tr>
              <a:tr h="441129">
                <a:tc>
                  <a:txBody>
                    <a:bodyPr/>
                    <a:lstStyle/>
                    <a:p>
                      <a:pPr algn="l"/>
                      <a:r>
                        <a:rPr lang="en-US" sz="1400" dirty="0" smtClean="0">
                          <a:solidFill>
                            <a:schemeClr val="accent1"/>
                          </a:solidFill>
                        </a:rPr>
                        <a:t>Total number of companies notified about standards drafts review</a:t>
                      </a:r>
                      <a:endParaRPr lang="en-US" sz="1400" baseline="0" dirty="0" smtClean="0">
                        <a:solidFill>
                          <a:schemeClr val="accent1"/>
                        </a:solidFill>
                      </a:endParaRPr>
                    </a:p>
                  </a:txBody>
                  <a:tcPr marL="99060" marR="99060"/>
                </a:tc>
                <a:tc>
                  <a:txBody>
                    <a:bodyPr/>
                    <a:lstStyle/>
                    <a:p>
                      <a:pPr algn="l"/>
                      <a:r>
                        <a:rPr lang="en-US" sz="1400" dirty="0" smtClean="0">
                          <a:solidFill>
                            <a:schemeClr val="accent1"/>
                          </a:solidFill>
                        </a:rPr>
                        <a:t>over</a:t>
                      </a:r>
                      <a:r>
                        <a:rPr lang="en-US" sz="1400" baseline="0" dirty="0" smtClean="0">
                          <a:solidFill>
                            <a:schemeClr val="accent1"/>
                          </a:solidFill>
                        </a:rPr>
                        <a:t> 150</a:t>
                      </a:r>
                      <a:endParaRPr lang="ru-RU" sz="1400" dirty="0">
                        <a:solidFill>
                          <a:schemeClr val="accent1"/>
                        </a:solidFill>
                      </a:endParaRPr>
                    </a:p>
                  </a:txBody>
                  <a:tcPr marL="99060" marR="99060"/>
                </a:tc>
              </a:tr>
              <a:tr h="0">
                <a:tc>
                  <a:txBody>
                    <a:bodyPr/>
                    <a:lstStyle/>
                    <a:p>
                      <a:pPr algn="l"/>
                      <a:r>
                        <a:rPr lang="en-US" sz="1400" dirty="0" smtClean="0">
                          <a:solidFill>
                            <a:schemeClr val="accent1"/>
                          </a:solidFill>
                        </a:rPr>
                        <a:t>Including:</a:t>
                      </a:r>
                      <a:endParaRPr lang="ru-RU" sz="1400" dirty="0">
                        <a:solidFill>
                          <a:schemeClr val="accent1"/>
                        </a:solidFill>
                      </a:endParaRPr>
                    </a:p>
                  </a:txBody>
                  <a:tcPr marL="99060" marR="99060">
                    <a:lnB w="12700" cap="flat" cmpd="sng" algn="ctr">
                      <a:solidFill>
                        <a:schemeClr val="bg1"/>
                      </a:solidFill>
                      <a:prstDash val="solid"/>
                      <a:round/>
                      <a:headEnd type="none" w="med" len="med"/>
                      <a:tailEnd type="none" w="med" len="med"/>
                    </a:lnB>
                  </a:tcPr>
                </a:tc>
                <a:tc>
                  <a:txBody>
                    <a:bodyPr/>
                    <a:lstStyle/>
                    <a:p>
                      <a:pPr algn="l"/>
                      <a:endParaRPr lang="ru-RU" sz="1400" dirty="0">
                        <a:solidFill>
                          <a:schemeClr val="accent1"/>
                        </a:solidFill>
                      </a:endParaRPr>
                    </a:p>
                  </a:txBody>
                  <a:tcPr marL="99060" marR="99060">
                    <a:lnB w="12700" cap="flat" cmpd="sng" algn="ctr">
                      <a:solidFill>
                        <a:schemeClr val="bg1"/>
                      </a:solidFill>
                      <a:prstDash val="solid"/>
                      <a:round/>
                      <a:headEnd type="none" w="med" len="med"/>
                      <a:tailEnd type="none" w="med" len="med"/>
                    </a:lnB>
                  </a:tcPr>
                </a:tc>
              </a:tr>
              <a:tr h="3664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accent1"/>
                          </a:solidFill>
                        </a:rPr>
                        <a:t>	Member companies TC </a:t>
                      </a:r>
                      <a:r>
                        <a:rPr lang="ru-RU" sz="1400" dirty="0" smtClean="0">
                          <a:solidFill>
                            <a:schemeClr val="accent1"/>
                          </a:solidFill>
                        </a:rPr>
                        <a:t>363</a:t>
                      </a:r>
                    </a:p>
                  </a:txBody>
                  <a:tcPr marL="99060" marR="99060">
                    <a:lnT w="12700" cap="flat" cmpd="sng" algn="ctr">
                      <a:solidFill>
                        <a:schemeClr val="bg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solidFill>
                            <a:schemeClr val="accent1"/>
                          </a:solidFill>
                        </a:rPr>
                        <a:t>35</a:t>
                      </a:r>
                    </a:p>
                  </a:txBody>
                  <a:tcPr marL="99060" marR="99060">
                    <a:lnT w="12700" cap="flat" cmpd="sng" algn="ctr">
                      <a:solidFill>
                        <a:schemeClr val="bg1"/>
                      </a:solidFill>
                      <a:prstDash val="solid"/>
                      <a:round/>
                      <a:headEnd type="none" w="med" len="med"/>
                      <a:tailEnd type="none" w="med" len="med"/>
                    </a:lnT>
                  </a:tcPr>
                </a:tc>
              </a:tr>
              <a:tr h="452932">
                <a:tc>
                  <a:txBody>
                    <a:bodyPr/>
                    <a:lstStyle/>
                    <a:p>
                      <a:pPr algn="l"/>
                      <a:r>
                        <a:rPr lang="en-US" sz="1400" dirty="0" smtClean="0">
                          <a:solidFill>
                            <a:schemeClr val="accent1"/>
                          </a:solidFill>
                        </a:rPr>
                        <a:t>	Car manufacturers</a:t>
                      </a:r>
                      <a:endParaRPr lang="ru-RU" sz="1400" dirty="0">
                        <a:solidFill>
                          <a:schemeClr val="accent1"/>
                        </a:solidFill>
                      </a:endParaRPr>
                    </a:p>
                  </a:txBody>
                  <a:tcPr marL="99060" marR="99060"/>
                </a:tc>
                <a:tc>
                  <a:txBody>
                    <a:bodyPr/>
                    <a:lstStyle/>
                    <a:p>
                      <a:pPr algn="l"/>
                      <a:r>
                        <a:rPr lang="en-US" sz="1400" dirty="0" smtClean="0">
                          <a:solidFill>
                            <a:schemeClr val="accent1"/>
                          </a:solidFill>
                        </a:rPr>
                        <a:t>45</a:t>
                      </a:r>
                      <a:endParaRPr lang="ru-RU" sz="1400" dirty="0">
                        <a:solidFill>
                          <a:schemeClr val="accent1"/>
                        </a:solidFill>
                      </a:endParaRPr>
                    </a:p>
                  </a:txBody>
                  <a:tcPr marL="99060" marR="99060"/>
                </a:tc>
              </a:tr>
              <a:tr h="452932">
                <a:tc>
                  <a:txBody>
                    <a:bodyPr/>
                    <a:lstStyle/>
                    <a:p>
                      <a:pPr algn="l"/>
                      <a:r>
                        <a:rPr lang="ru-RU" sz="1400" dirty="0" smtClean="0">
                          <a:solidFill>
                            <a:schemeClr val="accent1"/>
                          </a:solidFill>
                        </a:rPr>
                        <a:t>                   </a:t>
                      </a:r>
                      <a:r>
                        <a:rPr lang="en-US" sz="1400" dirty="0" smtClean="0">
                          <a:solidFill>
                            <a:schemeClr val="accent1"/>
                          </a:solidFill>
                        </a:rPr>
                        <a:t>Navigation &amp; communication related</a:t>
                      </a:r>
                      <a:r>
                        <a:rPr lang="en-US" sz="1400" baseline="0" dirty="0" smtClean="0">
                          <a:solidFill>
                            <a:schemeClr val="accent1"/>
                          </a:solidFill>
                        </a:rPr>
                        <a:t> companies (Russian &amp; 	foreign)</a:t>
                      </a:r>
                      <a:endParaRPr lang="ru-RU" sz="1400" dirty="0">
                        <a:solidFill>
                          <a:schemeClr val="accent1"/>
                        </a:solidFill>
                      </a:endParaRPr>
                    </a:p>
                  </a:txBody>
                  <a:tcPr marL="99060" marR="99060"/>
                </a:tc>
                <a:tc>
                  <a:txBody>
                    <a:bodyPr/>
                    <a:lstStyle/>
                    <a:p>
                      <a:pPr algn="l"/>
                      <a:r>
                        <a:rPr lang="en-US" sz="1400" dirty="0" smtClean="0">
                          <a:solidFill>
                            <a:schemeClr val="accent1"/>
                          </a:solidFill>
                        </a:rPr>
                        <a:t>70</a:t>
                      </a:r>
                      <a:endParaRPr lang="ru-RU" sz="1400" dirty="0">
                        <a:solidFill>
                          <a:schemeClr val="accent1"/>
                        </a:solidFill>
                      </a:endParaRPr>
                    </a:p>
                  </a:txBody>
                  <a:tcPr marL="99060" marR="99060"/>
                </a:tc>
              </a:tr>
              <a:tr h="452932">
                <a:tc>
                  <a:txBody>
                    <a:bodyPr/>
                    <a:lstStyle/>
                    <a:p>
                      <a:pPr algn="l"/>
                      <a:r>
                        <a:rPr lang="en-US" sz="1400" dirty="0" smtClean="0">
                          <a:solidFill>
                            <a:schemeClr val="accent1"/>
                          </a:solidFill>
                        </a:rPr>
                        <a:t>	Aftermarket vehicle components manufacturers</a:t>
                      </a:r>
                      <a:endParaRPr lang="ru-RU" sz="1400" dirty="0">
                        <a:solidFill>
                          <a:schemeClr val="accent1"/>
                        </a:solidFill>
                      </a:endParaRPr>
                    </a:p>
                  </a:txBody>
                  <a:tcPr marL="99060" marR="99060"/>
                </a:tc>
                <a:tc>
                  <a:txBody>
                    <a:bodyPr/>
                    <a:lstStyle/>
                    <a:p>
                      <a:pPr algn="l"/>
                      <a:r>
                        <a:rPr lang="en-US" sz="1400" dirty="0" smtClean="0">
                          <a:solidFill>
                            <a:schemeClr val="accent1"/>
                          </a:solidFill>
                        </a:rPr>
                        <a:t>10</a:t>
                      </a:r>
                      <a:endParaRPr lang="ru-RU" sz="1400" dirty="0">
                        <a:solidFill>
                          <a:schemeClr val="accent1"/>
                        </a:solidFill>
                      </a:endParaRPr>
                    </a:p>
                  </a:txBody>
                  <a:tcPr marL="99060" marR="99060"/>
                </a:tc>
              </a:tr>
            </a:tbl>
          </a:graphicData>
        </a:graphic>
      </p:graphicFrame>
      <p:sp>
        <p:nvSpPr>
          <p:cNvPr id="4" name="Freeform 31"/>
          <p:cNvSpPr>
            <a:spLocks/>
          </p:cNvSpPr>
          <p:nvPr>
            <p:custDataLst>
              <p:tags r:id="rId1"/>
            </p:custDataLst>
          </p:nvPr>
        </p:nvSpPr>
        <p:spPr bwMode="gray">
          <a:xfrm flipH="1">
            <a:off x="5940154" y="3789040"/>
            <a:ext cx="1584176"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Tree>
    <p:extLst>
      <p:ext uri="{BB962C8B-B14F-4D97-AF65-F5344CB8AC3E}">
        <p14:creationId xmlns:p14="http://schemas.microsoft.com/office/powerpoint/2010/main" val="29445673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984848464"/>
              </p:ext>
            </p:extLst>
          </p:nvPr>
        </p:nvGraphicFramePr>
        <p:xfrm>
          <a:off x="323530" y="1196752"/>
          <a:ext cx="8352928" cy="417576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6264696"/>
                <a:gridCol w="2088232"/>
              </a:tblGrid>
              <a:tr h="267169">
                <a:tc>
                  <a:txBody>
                    <a:bodyPr/>
                    <a:lstStyle/>
                    <a:p>
                      <a:pPr algn="l"/>
                      <a:r>
                        <a:rPr lang="en-US" sz="1600" dirty="0" smtClean="0"/>
                        <a:t>National standard</a:t>
                      </a:r>
                      <a:endParaRPr lang="ru-RU" sz="1600" dirty="0"/>
                    </a:p>
                  </a:txBody>
                  <a:tcPr marL="99060" marR="99060">
                    <a:lnR w="12700" cap="flat" cmpd="sng" algn="ctr">
                      <a:solidFill>
                        <a:schemeClr val="bg1"/>
                      </a:solidFill>
                      <a:prstDash val="solid"/>
                      <a:round/>
                      <a:headEnd type="none" w="med" len="med"/>
                      <a:tailEnd type="none" w="med" len="med"/>
                    </a:lnR>
                    <a:solidFill>
                      <a:schemeClr val="accent1"/>
                    </a:solidFill>
                  </a:tcPr>
                </a:tc>
                <a:tc>
                  <a:txBody>
                    <a:bodyPr/>
                    <a:lstStyle/>
                    <a:p>
                      <a:pPr algn="l"/>
                      <a:r>
                        <a:rPr lang="en-US" sz="1600" dirty="0" smtClean="0"/>
                        <a:t>Number</a:t>
                      </a:r>
                      <a:r>
                        <a:rPr lang="en-US" sz="1600" baseline="0" dirty="0" smtClean="0"/>
                        <a:t> of comments received</a:t>
                      </a:r>
                      <a:endParaRPr lang="ru-RU" sz="1600" dirty="0"/>
                    </a:p>
                  </a:txBody>
                  <a:tcPr marL="99060" marR="99060">
                    <a:lnL w="12700" cap="flat" cmpd="sng" algn="ctr">
                      <a:solidFill>
                        <a:schemeClr val="bg1"/>
                      </a:solidFill>
                      <a:prstDash val="solid"/>
                      <a:round/>
                      <a:headEnd type="none" w="med" len="med"/>
                      <a:tailEnd type="none" w="med" len="med"/>
                    </a:lnL>
                    <a:solidFill>
                      <a:schemeClr val="accent1"/>
                    </a:solidFill>
                  </a:tcPr>
                </a:tc>
              </a:tr>
              <a:tr h="271759">
                <a:tc>
                  <a:txBody>
                    <a:bodyPr/>
                    <a:lstStyle/>
                    <a:p>
                      <a:pPr algn="just"/>
                      <a:r>
                        <a:rPr lang="en-US" altLang="ko-KR" sz="1400" b="1" dirty="0" smtClean="0">
                          <a:cs typeface="Arial" pitchFamily="34" charset="0"/>
                        </a:rPr>
                        <a:t>Amd.1 GOST R</a:t>
                      </a:r>
                      <a:r>
                        <a:rPr lang="ru-RU" sz="1400" b="1" dirty="0" smtClean="0"/>
                        <a:t> </a:t>
                      </a:r>
                      <a:r>
                        <a:rPr lang="en-US" sz="1400" b="1" dirty="0" smtClean="0"/>
                        <a:t>54618</a:t>
                      </a:r>
                      <a:r>
                        <a:rPr lang="ru-RU" sz="1400" b="1" dirty="0" smtClean="0"/>
                        <a:t>-201</a:t>
                      </a:r>
                      <a:r>
                        <a:rPr lang="en-US" sz="1400" b="1" dirty="0" smtClean="0"/>
                        <a:t>1 </a:t>
                      </a:r>
                      <a:r>
                        <a:rPr lang="en-US" sz="1400" kern="1200" dirty="0" smtClean="0">
                          <a:solidFill>
                            <a:schemeClr val="dk1"/>
                          </a:solidFill>
                          <a:latin typeface="+mn-lt"/>
                          <a:ea typeface="+mn-ea"/>
                          <a:cs typeface="+mn-cs"/>
                        </a:rPr>
                        <a:t>GNSS. Road accident emergency response system. Compliance test methods of in-vehicle emergency call system for electromagnetic compatibility, environmental and mechanical resistance requirements</a:t>
                      </a:r>
                      <a:r>
                        <a:rPr lang="ru-RU" sz="1400" kern="1200" dirty="0" smtClean="0">
                          <a:solidFill>
                            <a:schemeClr val="dk1"/>
                          </a:solidFill>
                          <a:latin typeface="+mn-lt"/>
                          <a:ea typeface="+mn-ea"/>
                          <a:cs typeface="+mn-cs"/>
                        </a:rPr>
                        <a:t>;</a:t>
                      </a:r>
                    </a:p>
                  </a:txBody>
                  <a:tcPr marL="99060" marR="99060"/>
                </a:tc>
                <a:tc>
                  <a:txBody>
                    <a:bodyPr/>
                    <a:lstStyle/>
                    <a:p>
                      <a:pPr algn="ctr"/>
                      <a:r>
                        <a:rPr lang="en-US" sz="1400" dirty="0" smtClean="0">
                          <a:solidFill>
                            <a:schemeClr val="accent1"/>
                          </a:solidFill>
                        </a:rPr>
                        <a:t>over</a:t>
                      </a:r>
                      <a:r>
                        <a:rPr lang="en-US" sz="1400" baseline="0" dirty="0" smtClean="0">
                          <a:solidFill>
                            <a:schemeClr val="accent1"/>
                          </a:solidFill>
                        </a:rPr>
                        <a:t> 356</a:t>
                      </a:r>
                      <a:endParaRPr lang="ru-RU" sz="1400" dirty="0">
                        <a:solidFill>
                          <a:schemeClr val="accent1"/>
                        </a:solidFill>
                      </a:endParaRPr>
                    </a:p>
                  </a:txBody>
                  <a:tcPr marL="99060" marR="99060"/>
                </a:tc>
              </a:tr>
              <a:tr h="271759">
                <a:tc>
                  <a:txBody>
                    <a:bodyPr/>
                    <a:lstStyle/>
                    <a:p>
                      <a:pPr algn="just"/>
                      <a:r>
                        <a:rPr lang="en-US" altLang="ko-KR" sz="1400" b="1" dirty="0" smtClean="0">
                          <a:cs typeface="Arial" pitchFamily="34" charset="0"/>
                        </a:rPr>
                        <a:t>Amd.1 GOST R</a:t>
                      </a:r>
                      <a:r>
                        <a:rPr lang="ru-RU" sz="1400" b="1" dirty="0" smtClean="0"/>
                        <a:t> </a:t>
                      </a:r>
                      <a:r>
                        <a:rPr lang="en-US" sz="1400" b="1" dirty="0" smtClean="0"/>
                        <a:t>54619</a:t>
                      </a:r>
                      <a:r>
                        <a:rPr lang="ru-RU" sz="1400" b="1" dirty="0" smtClean="0"/>
                        <a:t>-201</a:t>
                      </a:r>
                      <a:r>
                        <a:rPr lang="en-US" sz="1400" b="1" dirty="0" smtClean="0"/>
                        <a:t>1</a:t>
                      </a:r>
                      <a:r>
                        <a:rPr lang="ru-RU" sz="1400" b="1" dirty="0" smtClean="0"/>
                        <a:t> </a:t>
                      </a:r>
                      <a:r>
                        <a:rPr lang="en-US" sz="1400" kern="1200" dirty="0" smtClean="0">
                          <a:solidFill>
                            <a:schemeClr val="dk1"/>
                          </a:solidFill>
                          <a:latin typeface="+mn-lt"/>
                          <a:ea typeface="+mn-ea"/>
                          <a:cs typeface="+mn-cs"/>
                        </a:rPr>
                        <a:t>GNSS. Accident emergency response system. Road 0accident emergency response system. Protocols of data transmission from in-vehicle emergency call system to emergency response system infrastructure</a:t>
                      </a:r>
                      <a:r>
                        <a:rPr lang="ru-RU" sz="1400" kern="1200" dirty="0" smtClean="0">
                          <a:solidFill>
                            <a:schemeClr val="dk1"/>
                          </a:solidFill>
                          <a:latin typeface="+mn-lt"/>
                          <a:ea typeface="+mn-ea"/>
                          <a:cs typeface="+mn-cs"/>
                        </a:rPr>
                        <a:t>;</a:t>
                      </a:r>
                    </a:p>
                  </a:txBody>
                  <a:tcPr marL="99060" marR="99060"/>
                </a:tc>
                <a:tc>
                  <a:txBody>
                    <a:bodyPr/>
                    <a:lstStyle/>
                    <a:p>
                      <a:pPr algn="ctr"/>
                      <a:r>
                        <a:rPr lang="en-US" sz="1400" dirty="0" smtClean="0">
                          <a:solidFill>
                            <a:schemeClr val="accent1"/>
                          </a:solidFill>
                        </a:rPr>
                        <a:t>over</a:t>
                      </a:r>
                      <a:r>
                        <a:rPr lang="en-US" sz="1400" baseline="0" dirty="0" smtClean="0">
                          <a:solidFill>
                            <a:schemeClr val="accent1"/>
                          </a:solidFill>
                        </a:rPr>
                        <a:t> </a:t>
                      </a:r>
                      <a:r>
                        <a:rPr lang="ru-RU" sz="1400" dirty="0" smtClean="0">
                          <a:solidFill>
                            <a:schemeClr val="accent1"/>
                          </a:solidFill>
                        </a:rPr>
                        <a:t>80</a:t>
                      </a:r>
                      <a:endParaRPr lang="ru-RU" sz="1400" dirty="0">
                        <a:solidFill>
                          <a:schemeClr val="accent1"/>
                        </a:solidFill>
                      </a:endParaRPr>
                    </a:p>
                  </a:txBody>
                  <a:tcPr marL="99060" marR="99060"/>
                </a:tc>
              </a:tr>
              <a:tr h="271759">
                <a:tc>
                  <a:txBody>
                    <a:bodyPr/>
                    <a:lstStyle/>
                    <a:p>
                      <a:pPr algn="just"/>
                      <a:r>
                        <a:rPr lang="en-US" altLang="ko-KR" sz="1400" b="1" dirty="0" smtClean="0">
                          <a:cs typeface="Arial" pitchFamily="34" charset="0"/>
                        </a:rPr>
                        <a:t>Amd.1 GOST R</a:t>
                      </a:r>
                      <a:r>
                        <a:rPr lang="ru-RU" sz="1400" b="1" dirty="0" smtClean="0"/>
                        <a:t> </a:t>
                      </a:r>
                      <a:r>
                        <a:rPr lang="en-US" sz="1400" b="1" dirty="0" smtClean="0"/>
                        <a:t>54620</a:t>
                      </a:r>
                      <a:r>
                        <a:rPr lang="ru-RU" sz="1400" b="1" dirty="0" smtClean="0"/>
                        <a:t>-201</a:t>
                      </a:r>
                      <a:r>
                        <a:rPr lang="en-US" sz="1400" b="1" dirty="0" smtClean="0"/>
                        <a:t>1</a:t>
                      </a:r>
                      <a:r>
                        <a:rPr lang="ru-RU" sz="1400" b="1" dirty="0" smtClean="0"/>
                        <a:t> </a:t>
                      </a:r>
                      <a:r>
                        <a:rPr lang="en-US" sz="1400" kern="1200" dirty="0" smtClean="0">
                          <a:solidFill>
                            <a:schemeClr val="dk1"/>
                          </a:solidFill>
                          <a:latin typeface="+mn-lt"/>
                          <a:ea typeface="+mn-ea"/>
                          <a:cs typeface="+mn-cs"/>
                        </a:rPr>
                        <a:t>GNSS. Road accident emergency response system. In-vehicle emergency call system. General technical requirements</a:t>
                      </a:r>
                      <a:r>
                        <a:rPr lang="ru-RU" sz="1400" kern="1200" dirty="0" smtClean="0">
                          <a:solidFill>
                            <a:schemeClr val="dk1"/>
                          </a:solidFill>
                          <a:latin typeface="+mn-lt"/>
                          <a:ea typeface="+mn-ea"/>
                          <a:cs typeface="+mn-cs"/>
                        </a:rPr>
                        <a:t>.</a:t>
                      </a:r>
                    </a:p>
                  </a:txBody>
                  <a:tcPr marL="99060" marR="99060"/>
                </a:tc>
                <a:tc>
                  <a:txBody>
                    <a:bodyPr/>
                    <a:lstStyle/>
                    <a:p>
                      <a:pPr algn="ctr"/>
                      <a:r>
                        <a:rPr lang="ru-RU" sz="1400" dirty="0" smtClean="0">
                          <a:solidFill>
                            <a:schemeClr val="accent1"/>
                          </a:solidFill>
                        </a:rPr>
                        <a:t>10</a:t>
                      </a:r>
                      <a:endParaRPr lang="ru-RU" sz="1400" dirty="0">
                        <a:solidFill>
                          <a:schemeClr val="accent1"/>
                        </a:solidFill>
                      </a:endParaRPr>
                    </a:p>
                  </a:txBody>
                  <a:tcPr marL="99060" marR="99060"/>
                </a:tc>
              </a:tr>
              <a:tr h="441129">
                <a:tc gridSpan="2">
                  <a:txBody>
                    <a:bodyPr/>
                    <a:lstStyle/>
                    <a:p>
                      <a:pPr algn="just"/>
                      <a:r>
                        <a:rPr lang="en-US" sz="1400" b="1" u="sng" dirty="0" smtClean="0"/>
                        <a:t>Results</a:t>
                      </a:r>
                      <a:r>
                        <a:rPr lang="en-US" sz="1400" b="1" u="sng" baseline="0" dirty="0" smtClean="0"/>
                        <a:t> of public review:</a:t>
                      </a:r>
                    </a:p>
                    <a:p>
                      <a:pPr algn="just"/>
                      <a:r>
                        <a:rPr lang="en-US" sz="1400" baseline="0" dirty="0" smtClean="0"/>
                        <a:t>Accepted – 60% of all comments received</a:t>
                      </a:r>
                    </a:p>
                    <a:p>
                      <a:pPr algn="just"/>
                      <a:r>
                        <a:rPr lang="en-US" sz="1400" baseline="0" dirty="0" smtClean="0"/>
                        <a:t>Rejected with justification – 30% of all comments received</a:t>
                      </a:r>
                    </a:p>
                    <a:p>
                      <a:pPr algn="just"/>
                      <a:r>
                        <a:rPr lang="en-US" sz="1400" baseline="0" dirty="0" smtClean="0"/>
                        <a:t>Comments provided – 10% of all comments received</a:t>
                      </a:r>
                    </a:p>
                  </a:txBody>
                  <a:tcPr marL="99060" marR="99060"/>
                </a:tc>
                <a:tc hMerge="1">
                  <a:txBody>
                    <a:bodyPr/>
                    <a:lstStyle/>
                    <a:p>
                      <a:pPr algn="ctr"/>
                      <a:endParaRPr lang="ru-RU" sz="1400" dirty="0">
                        <a:solidFill>
                          <a:schemeClr val="accent1"/>
                        </a:solidFill>
                      </a:endParaRPr>
                    </a:p>
                  </a:txBody>
                  <a:tcPr marL="99060" marR="99060"/>
                </a:tc>
              </a:tr>
            </a:tbl>
          </a:graphicData>
        </a:graphic>
      </p:graphicFrame>
      <p:sp>
        <p:nvSpPr>
          <p:cNvPr id="5" name="Заголовок 1"/>
          <p:cNvSpPr txBox="1">
            <a:spLocks/>
          </p:cNvSpPr>
          <p:nvPr/>
        </p:nvSpPr>
        <p:spPr>
          <a:xfrm>
            <a:off x="251520" y="116632"/>
            <a:ext cx="6480720" cy="763512"/>
          </a:xfrm>
          <a:prstGeom prst="rect">
            <a:avLst/>
          </a:prstGeom>
          <a:noFill/>
        </p:spPr>
        <p:txBody>
          <a:bodyPr anchor="t">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1800" b="1" dirty="0" smtClean="0">
                <a:solidFill>
                  <a:schemeClr val="accent1">
                    <a:lumMod val="75000"/>
                  </a:schemeClr>
                </a:solidFill>
              </a:rPr>
              <a:t>IVS national standards amended in 2013</a:t>
            </a:r>
            <a:br>
              <a:rPr lang="en-US" sz="1800" b="1" dirty="0" smtClean="0">
                <a:solidFill>
                  <a:schemeClr val="accent1">
                    <a:lumMod val="75000"/>
                  </a:schemeClr>
                </a:solidFill>
              </a:rPr>
            </a:br>
            <a:r>
              <a:rPr lang="en-US" sz="1800" b="1" dirty="0" smtClean="0">
                <a:solidFill>
                  <a:schemeClr val="accent1">
                    <a:lumMod val="75000"/>
                  </a:schemeClr>
                </a:solidFill>
              </a:rPr>
              <a:t>Development and approval                                      (2/2)</a:t>
            </a:r>
            <a:endParaRPr lang="ru-RU" sz="1800" b="1" dirty="0">
              <a:solidFill>
                <a:schemeClr val="accent1">
                  <a:lumMod val="75000"/>
                </a:schemeClr>
              </a:solidFill>
            </a:endParaRPr>
          </a:p>
        </p:txBody>
      </p:sp>
      <p:sp>
        <p:nvSpPr>
          <p:cNvPr id="7" name="Текст 6"/>
          <p:cNvSpPr txBox="1">
            <a:spLocks/>
          </p:cNvSpPr>
          <p:nvPr/>
        </p:nvSpPr>
        <p:spPr bwMode="auto">
          <a:xfrm>
            <a:off x="105275" y="5589244"/>
            <a:ext cx="8429684" cy="773649"/>
          </a:xfrm>
          <a:prstGeom prst="rect">
            <a:avLst/>
          </a:prstGeom>
          <a:solidFill>
            <a:schemeClr val="accent1">
              <a:lumMod val="75000"/>
            </a:schemeClr>
          </a:solidFill>
          <a:ln/>
        </p:spPr>
        <p:style>
          <a:lnRef idx="0">
            <a:schemeClr val="accent3"/>
          </a:lnRef>
          <a:fillRef idx="3">
            <a:schemeClr val="accent3"/>
          </a:fillRef>
          <a:effectRef idx="3">
            <a:schemeClr val="accent3"/>
          </a:effectRef>
          <a:fontRef idx="minor">
            <a:schemeClr val="lt1"/>
          </a:fontRef>
        </p:style>
        <p:txBody>
          <a:bodyPr anchor="ctr"/>
          <a:lstStyle>
            <a:defPPr>
              <a:defRPr lang="ru-RU"/>
            </a:defPPr>
            <a:lvl1pPr fontAlgn="auto">
              <a:spcBef>
                <a:spcPts val="0"/>
              </a:spcBef>
              <a:spcAft>
                <a:spcPts val="0"/>
              </a:spcAft>
              <a:defRPr sz="1200" b="1">
                <a:solidFill>
                  <a:schemeClr val="bg1"/>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sz="1600" b="0" dirty="0" smtClean="0"/>
              <a:t>Standards are forwarded to national standardization organization (ROSSTANDART) for approval and </a:t>
            </a:r>
            <a:r>
              <a:rPr lang="en-US" sz="1600" b="0" dirty="0"/>
              <a:t>publication</a:t>
            </a:r>
            <a:endParaRPr lang="ru-RU" sz="1600" b="0" dirty="0"/>
          </a:p>
        </p:txBody>
      </p:sp>
      <p:sp>
        <p:nvSpPr>
          <p:cNvPr id="6" name="Freeform 31"/>
          <p:cNvSpPr>
            <a:spLocks/>
          </p:cNvSpPr>
          <p:nvPr>
            <p:custDataLst>
              <p:tags r:id="rId1"/>
            </p:custDataLst>
          </p:nvPr>
        </p:nvSpPr>
        <p:spPr bwMode="gray">
          <a:xfrm flipH="1">
            <a:off x="6939794" y="1988840"/>
            <a:ext cx="1584176"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
        <p:nvSpPr>
          <p:cNvPr id="9" name="Freeform 31"/>
          <p:cNvSpPr>
            <a:spLocks/>
          </p:cNvSpPr>
          <p:nvPr>
            <p:custDataLst>
              <p:tags r:id="rId2"/>
            </p:custDataLst>
          </p:nvPr>
        </p:nvSpPr>
        <p:spPr bwMode="gray">
          <a:xfrm flipH="1">
            <a:off x="1138560" y="4653140"/>
            <a:ext cx="1080120" cy="307253"/>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Tree>
    <p:extLst>
      <p:ext uri="{BB962C8B-B14F-4D97-AF65-F5344CB8AC3E}">
        <p14:creationId xmlns:p14="http://schemas.microsoft.com/office/powerpoint/2010/main" val="3104287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3" name="Прямоугольник 30"/>
          <p:cNvSpPr>
            <a:spLocks noChangeArrowheads="1"/>
          </p:cNvSpPr>
          <p:nvPr/>
        </p:nvSpPr>
        <p:spPr bwMode="auto">
          <a:xfrm>
            <a:off x="6886575" y="5002213"/>
            <a:ext cx="16271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fontAlgn="base">
              <a:lnSpc>
                <a:spcPct val="90000"/>
              </a:lnSpc>
              <a:spcBef>
                <a:spcPct val="0"/>
              </a:spcBef>
              <a:spcAft>
                <a:spcPct val="0"/>
              </a:spcAft>
            </a:pPr>
            <a:r>
              <a:rPr lang="en-US" sz="2000" b="1" smtClean="0">
                <a:solidFill>
                  <a:prstClr val="white"/>
                </a:solidFill>
                <a:cs typeface="Arial" charset="0"/>
              </a:rPr>
              <a:t>MVNO</a:t>
            </a:r>
            <a:endParaRPr lang="ru-RU" sz="2000" b="1" smtClean="0">
              <a:solidFill>
                <a:prstClr val="white"/>
              </a:solidFill>
              <a:cs typeface="Arial" charset="0"/>
            </a:endParaRPr>
          </a:p>
          <a:p>
            <a:pPr algn="ctr" fontAlgn="base">
              <a:lnSpc>
                <a:spcPct val="90000"/>
              </a:lnSpc>
              <a:spcBef>
                <a:spcPct val="0"/>
              </a:spcBef>
              <a:spcAft>
                <a:spcPct val="0"/>
              </a:spcAft>
            </a:pPr>
            <a:r>
              <a:rPr lang="ru-RU" sz="2000" b="1" smtClean="0">
                <a:solidFill>
                  <a:prstClr val="white"/>
                </a:solidFill>
                <a:cs typeface="Arial" charset="0"/>
              </a:rPr>
              <a:t> 90% </a:t>
            </a:r>
          </a:p>
        </p:txBody>
      </p:sp>
      <p:sp>
        <p:nvSpPr>
          <p:cNvPr id="30724" name="Freeform 31"/>
          <p:cNvSpPr>
            <a:spLocks/>
          </p:cNvSpPr>
          <p:nvPr>
            <p:custDataLst>
              <p:tags r:id="rId2"/>
            </p:custDataLst>
          </p:nvPr>
        </p:nvSpPr>
        <p:spPr bwMode="gray">
          <a:xfrm flipH="1">
            <a:off x="7097713" y="4802192"/>
            <a:ext cx="1357312" cy="865187"/>
          </a:xfrm>
          <a:custGeom>
            <a:avLst/>
            <a:gdLst>
              <a:gd name="T0" fmla="*/ 2147483647 w 3884"/>
              <a:gd name="T1" fmla="*/ 2147483647 h 1600"/>
              <a:gd name="T2" fmla="*/ 2147483647 w 3884"/>
              <a:gd name="T3" fmla="*/ 2147483647 h 1600"/>
              <a:gd name="T4" fmla="*/ 2147483647 w 3884"/>
              <a:gd name="T5" fmla="*/ 2147483647 h 1600"/>
              <a:gd name="T6" fmla="*/ 2147483647 w 3884"/>
              <a:gd name="T7" fmla="*/ 2147483647 h 1600"/>
              <a:gd name="T8" fmla="*/ 2147483647 w 3884"/>
              <a:gd name="T9" fmla="*/ 2147483647 h 1600"/>
              <a:gd name="T10" fmla="*/ 2147483647 w 3884"/>
              <a:gd name="T11" fmla="*/ 2147483647 h 1600"/>
              <a:gd name="T12" fmla="*/ 0 w 3884"/>
              <a:gd name="T13" fmla="*/ 2147483647 h 1600"/>
              <a:gd name="T14" fmla="*/ 2147483647 w 3884"/>
              <a:gd name="T15" fmla="*/ 2147483647 h 1600"/>
              <a:gd name="T16" fmla="*/ 2147483647 w 3884"/>
              <a:gd name="T17" fmla="*/ 2147483647 h 1600"/>
              <a:gd name="T18" fmla="*/ 2147483647 w 3884"/>
              <a:gd name="T19" fmla="*/ 2147483647 h 1600"/>
              <a:gd name="T20" fmla="*/ 2147483647 w 3884"/>
              <a:gd name="T21" fmla="*/ 2147483647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chemeClr val="bg1"/>
          </a:solidFill>
          <a:ln w="3175">
            <a:solidFill>
              <a:schemeClr val="bg1"/>
            </a:solidFill>
            <a:round/>
            <a:headEnd/>
            <a:tailEnd/>
          </a:ln>
        </p:spPr>
        <p:txBody>
          <a:bodyPr tIns="91440" bIns="91440" anchor="ctr"/>
          <a:lstStyle/>
          <a:p>
            <a:pPr fontAlgn="base">
              <a:spcBef>
                <a:spcPct val="0"/>
              </a:spcBef>
              <a:spcAft>
                <a:spcPct val="0"/>
              </a:spcAft>
            </a:pPr>
            <a:endParaRPr lang="ru-RU" smtClean="0">
              <a:solidFill>
                <a:prstClr val="black"/>
              </a:solidFill>
              <a:cs typeface="Arial" charset="0"/>
            </a:endParaRPr>
          </a:p>
        </p:txBody>
      </p:sp>
      <p:sp>
        <p:nvSpPr>
          <p:cNvPr id="24" name="Содержимое 61"/>
          <p:cNvSpPr txBox="1">
            <a:spLocks/>
          </p:cNvSpPr>
          <p:nvPr/>
        </p:nvSpPr>
        <p:spPr>
          <a:xfrm>
            <a:off x="143749" y="908720"/>
            <a:ext cx="8892747" cy="5445224"/>
          </a:xfrm>
          <a:prstGeom prst="rect">
            <a:avLst/>
          </a:prstGeom>
          <a:solidFill>
            <a:schemeClr val="accent4">
              <a:lumMod val="20000"/>
              <a:lumOff val="80000"/>
            </a:schemeClr>
          </a:solidFill>
        </p:spPr>
        <p:txBody>
          <a:bodyPr/>
          <a:lstStyle>
            <a:lvl1pPr>
              <a:defRPr>
                <a:solidFill>
                  <a:schemeClr val="tx1"/>
                </a:solidFill>
                <a:latin typeface="Calibri" pitchFamily="34" charset="0"/>
              </a:defRPr>
            </a:lvl1pPr>
            <a:lvl2pPr marL="8890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sz="1600" b="1" dirty="0">
                <a:solidFill>
                  <a:prstClr val="black"/>
                </a:solidFill>
                <a:cs typeface="Arial" charset="0"/>
              </a:rPr>
              <a:t>World Forum for Harmonization of Vehicle Regulations on its 159th session</a:t>
            </a:r>
            <a:r>
              <a:rPr lang="ru-RU" sz="1600" b="1" dirty="0">
                <a:solidFill>
                  <a:prstClr val="black"/>
                </a:solidFill>
                <a:cs typeface="Arial" charset="0"/>
              </a:rPr>
              <a:t> (</a:t>
            </a:r>
            <a:r>
              <a:rPr lang="en-US" sz="1600" b="1" dirty="0">
                <a:solidFill>
                  <a:prstClr val="black"/>
                </a:solidFill>
                <a:cs typeface="Arial" charset="0"/>
              </a:rPr>
              <a:t>WP 29</a:t>
            </a:r>
            <a:r>
              <a:rPr lang="ru-RU" sz="1600" b="1" dirty="0">
                <a:solidFill>
                  <a:prstClr val="black"/>
                </a:solidFill>
                <a:cs typeface="Arial" charset="0"/>
              </a:rPr>
              <a:t>), </a:t>
            </a:r>
            <a:r>
              <a:rPr lang="en-US" sz="1600" dirty="0">
                <a:solidFill>
                  <a:prstClr val="black"/>
                </a:solidFill>
                <a:cs typeface="Arial" charset="0"/>
              </a:rPr>
              <a:t>March</a:t>
            </a:r>
            <a:r>
              <a:rPr lang="ru-RU" sz="1600" dirty="0">
                <a:solidFill>
                  <a:prstClr val="black"/>
                </a:solidFill>
                <a:cs typeface="Arial" charset="0"/>
              </a:rPr>
              <a:t> 2013 – </a:t>
            </a:r>
            <a:r>
              <a:rPr lang="en-US" sz="1600" dirty="0">
                <a:solidFill>
                  <a:prstClr val="black"/>
                </a:solidFill>
                <a:cs typeface="Arial" charset="0"/>
              </a:rPr>
              <a:t>Russian </a:t>
            </a:r>
            <a:r>
              <a:rPr lang="en-US" sz="1600" dirty="0" smtClean="0">
                <a:solidFill>
                  <a:prstClr val="black"/>
                </a:solidFill>
                <a:cs typeface="Arial" charset="0"/>
              </a:rPr>
              <a:t>Federation (Ministry of industry and trade of Russian Federation) </a:t>
            </a:r>
            <a:r>
              <a:rPr lang="en-US" sz="1600" dirty="0">
                <a:solidFill>
                  <a:prstClr val="black"/>
                </a:solidFill>
                <a:cs typeface="Arial" charset="0"/>
              </a:rPr>
              <a:t>announced its intention to propose a new UN Regulation on emergency call </a:t>
            </a:r>
            <a:r>
              <a:rPr lang="en-US" sz="1600" dirty="0" smtClean="0">
                <a:solidFill>
                  <a:prstClr val="black"/>
                </a:solidFill>
                <a:cs typeface="Arial" charset="0"/>
              </a:rPr>
              <a:t>systems;</a:t>
            </a:r>
            <a:endParaRPr lang="ru-RU" sz="1600" dirty="0">
              <a:solidFill>
                <a:prstClr val="black"/>
              </a:solidFill>
              <a:cs typeface="Arial" charset="0"/>
            </a:endParaRPr>
          </a:p>
          <a:p>
            <a:pPr fontAlgn="base">
              <a:spcBef>
                <a:spcPct val="0"/>
              </a:spcBef>
              <a:spcAft>
                <a:spcPct val="0"/>
              </a:spcAft>
              <a:defRPr/>
            </a:pPr>
            <a:endParaRPr lang="en-US" sz="1600" b="1" dirty="0" smtClean="0">
              <a:solidFill>
                <a:prstClr val="black"/>
              </a:solidFill>
              <a:cs typeface="Arial" charset="0"/>
            </a:endParaRPr>
          </a:p>
          <a:p>
            <a:pPr fontAlgn="base">
              <a:spcBef>
                <a:spcPct val="0"/>
              </a:spcBef>
              <a:spcAft>
                <a:spcPct val="0"/>
              </a:spcAft>
              <a:defRPr/>
            </a:pPr>
            <a:r>
              <a:rPr lang="en-US" sz="1600" b="1" dirty="0" smtClean="0">
                <a:solidFill>
                  <a:prstClr val="black"/>
                </a:solidFill>
                <a:cs typeface="Arial" charset="0"/>
              </a:rPr>
              <a:t>World </a:t>
            </a:r>
            <a:r>
              <a:rPr lang="en-US" sz="1600" b="1" dirty="0">
                <a:solidFill>
                  <a:prstClr val="black"/>
                </a:solidFill>
                <a:cs typeface="Arial" charset="0"/>
              </a:rPr>
              <a:t>Forum for Harmonization of Vehicle Regulations on its 160th session</a:t>
            </a:r>
            <a:r>
              <a:rPr lang="ru-RU" sz="1600" b="1" dirty="0">
                <a:solidFill>
                  <a:prstClr val="black"/>
                </a:solidFill>
                <a:cs typeface="Arial" charset="0"/>
              </a:rPr>
              <a:t> (</a:t>
            </a:r>
            <a:r>
              <a:rPr lang="en-US" sz="1600" b="1" dirty="0">
                <a:solidFill>
                  <a:prstClr val="black"/>
                </a:solidFill>
                <a:cs typeface="Arial" charset="0"/>
              </a:rPr>
              <a:t>WP 29</a:t>
            </a:r>
            <a:r>
              <a:rPr lang="ru-RU" sz="1600" b="1" dirty="0">
                <a:solidFill>
                  <a:prstClr val="black"/>
                </a:solidFill>
                <a:cs typeface="Arial" charset="0"/>
              </a:rPr>
              <a:t>),</a:t>
            </a:r>
            <a:r>
              <a:rPr lang="en-US" sz="1600" b="1" dirty="0">
                <a:solidFill>
                  <a:prstClr val="black"/>
                </a:solidFill>
                <a:cs typeface="Arial" charset="0"/>
              </a:rPr>
              <a:t> </a:t>
            </a:r>
            <a:r>
              <a:rPr lang="en-US" sz="1600" dirty="0">
                <a:solidFill>
                  <a:prstClr val="black"/>
                </a:solidFill>
                <a:cs typeface="Arial" charset="0"/>
              </a:rPr>
              <a:t>June</a:t>
            </a:r>
            <a:r>
              <a:rPr lang="ru-RU" sz="1600" dirty="0">
                <a:solidFill>
                  <a:prstClr val="black"/>
                </a:solidFill>
                <a:cs typeface="Arial" charset="0"/>
              </a:rPr>
              <a:t> </a:t>
            </a:r>
            <a:r>
              <a:rPr lang="en-US" sz="1600" dirty="0">
                <a:solidFill>
                  <a:prstClr val="black"/>
                </a:solidFill>
                <a:cs typeface="Arial" charset="0"/>
              </a:rPr>
              <a:t>2013 </a:t>
            </a:r>
            <a:r>
              <a:rPr lang="ru-RU" sz="1600" dirty="0">
                <a:solidFill>
                  <a:prstClr val="black"/>
                </a:solidFill>
                <a:cs typeface="Arial" charset="0"/>
              </a:rPr>
              <a:t>– </a:t>
            </a:r>
            <a:r>
              <a:rPr lang="en-US" sz="1600" dirty="0">
                <a:solidFill>
                  <a:prstClr val="black"/>
                </a:solidFill>
                <a:cs typeface="Arial" charset="0"/>
              </a:rPr>
              <a:t>an informal working group (IWG) was created under The Working Party on General Safety (GRSG) for developing the new UN Regulation on emergency call systems. IWG on </a:t>
            </a:r>
            <a:r>
              <a:rPr lang="en-US" sz="1600" dirty="0" smtClean="0">
                <a:solidFill>
                  <a:prstClr val="black"/>
                </a:solidFill>
                <a:cs typeface="Arial" charset="0"/>
              </a:rPr>
              <a:t>emergency </a:t>
            </a:r>
            <a:r>
              <a:rPr lang="en-US" sz="1600" dirty="0">
                <a:solidFill>
                  <a:prstClr val="black"/>
                </a:solidFill>
                <a:cs typeface="Arial" charset="0"/>
              </a:rPr>
              <a:t>call system </a:t>
            </a:r>
            <a:r>
              <a:rPr lang="en-US" sz="1600" dirty="0" smtClean="0">
                <a:solidFill>
                  <a:prstClr val="black"/>
                </a:solidFill>
                <a:cs typeface="Arial" charset="0"/>
              </a:rPr>
              <a:t>starts working </a:t>
            </a:r>
            <a:r>
              <a:rPr lang="en-US" sz="1600" dirty="0">
                <a:solidFill>
                  <a:prstClr val="black"/>
                </a:solidFill>
                <a:cs typeface="Arial" charset="0"/>
              </a:rPr>
              <a:t>on this subject under the chairmanship of the Russian Federation</a:t>
            </a:r>
            <a:r>
              <a:rPr lang="ru-RU" sz="1600" dirty="0" smtClean="0">
                <a:solidFill>
                  <a:prstClr val="black"/>
                </a:solidFill>
                <a:cs typeface="Arial" charset="0"/>
              </a:rPr>
              <a:t>.</a:t>
            </a:r>
            <a:r>
              <a:rPr lang="ru-RU" sz="1600" dirty="0">
                <a:solidFill>
                  <a:prstClr val="black"/>
                </a:solidFill>
                <a:cs typeface="Arial" charset="0"/>
              </a:rPr>
              <a:t> </a:t>
            </a:r>
            <a:endParaRPr lang="en-US" sz="1600" dirty="0" smtClean="0">
              <a:solidFill>
                <a:prstClr val="black"/>
              </a:solidFill>
              <a:cs typeface="Arial" charset="0"/>
            </a:endParaRPr>
          </a:p>
          <a:p>
            <a:pPr fontAlgn="base">
              <a:spcBef>
                <a:spcPct val="0"/>
              </a:spcBef>
              <a:spcAft>
                <a:spcPct val="0"/>
              </a:spcAft>
              <a:defRPr/>
            </a:pPr>
            <a:r>
              <a:rPr lang="ru-RU" sz="1600" dirty="0" smtClean="0">
                <a:solidFill>
                  <a:prstClr val="black"/>
                </a:solidFill>
                <a:cs typeface="Arial" charset="0"/>
              </a:rPr>
              <a:t>(</a:t>
            </a:r>
            <a:r>
              <a:rPr lang="en-US" sz="1600" dirty="0">
                <a:solidFill>
                  <a:prstClr val="black"/>
                </a:solidFill>
                <a:cs typeface="Arial" charset="0"/>
              </a:rPr>
              <a:t>ECE/TRANS/WP.29/1104</a:t>
            </a:r>
            <a:r>
              <a:rPr lang="en-US" sz="1600">
                <a:solidFill>
                  <a:prstClr val="black"/>
                </a:solidFill>
                <a:cs typeface="Arial" charset="0"/>
              </a:rPr>
              <a:t>, Paragraphs</a:t>
            </a:r>
            <a:r>
              <a:rPr lang="ru-RU" sz="1600" smtClean="0">
                <a:solidFill>
                  <a:prstClr val="black"/>
                </a:solidFill>
                <a:cs typeface="Arial" charset="0"/>
              </a:rPr>
              <a:t> </a:t>
            </a:r>
            <a:r>
              <a:rPr lang="ru-RU" sz="1600" dirty="0">
                <a:solidFill>
                  <a:prstClr val="black"/>
                </a:solidFill>
                <a:cs typeface="Arial" charset="0"/>
              </a:rPr>
              <a:t>74-76</a:t>
            </a:r>
            <a:r>
              <a:rPr lang="ru-RU" sz="1600" dirty="0" smtClean="0">
                <a:solidFill>
                  <a:prstClr val="black"/>
                </a:solidFill>
                <a:cs typeface="Arial" charset="0"/>
              </a:rPr>
              <a:t>)</a:t>
            </a:r>
            <a:r>
              <a:rPr lang="en-US" sz="1600" dirty="0" smtClean="0">
                <a:solidFill>
                  <a:prstClr val="black"/>
                </a:solidFill>
                <a:cs typeface="Arial" charset="0"/>
              </a:rPr>
              <a:t>;</a:t>
            </a:r>
            <a:endParaRPr lang="ru-RU" sz="1600" dirty="0">
              <a:solidFill>
                <a:prstClr val="black"/>
              </a:solidFill>
              <a:cs typeface="Arial" charset="0"/>
            </a:endParaRPr>
          </a:p>
          <a:p>
            <a:pPr fontAlgn="base">
              <a:spcBef>
                <a:spcPct val="0"/>
              </a:spcBef>
              <a:spcAft>
                <a:spcPct val="0"/>
              </a:spcAft>
              <a:defRPr/>
            </a:pPr>
            <a:endParaRPr lang="en-US" sz="1600" b="1" dirty="0" smtClean="0"/>
          </a:p>
          <a:p>
            <a:pPr fontAlgn="base">
              <a:spcBef>
                <a:spcPct val="0"/>
              </a:spcBef>
              <a:spcAft>
                <a:spcPct val="0"/>
              </a:spcAft>
              <a:defRPr/>
            </a:pPr>
            <a:r>
              <a:rPr lang="ru-RU" sz="1600" b="1" dirty="0" smtClean="0"/>
              <a:t>1</a:t>
            </a:r>
            <a:r>
              <a:rPr lang="en-GB" sz="1600" b="1" baseline="30000" dirty="0" err="1" smtClean="0"/>
              <a:t>st</a:t>
            </a:r>
            <a:r>
              <a:rPr lang="en-GB" sz="1600" b="1" dirty="0" smtClean="0"/>
              <a:t> </a:t>
            </a:r>
            <a:r>
              <a:rPr lang="en-GB" sz="1600" b="1" dirty="0"/>
              <a:t>meeting of the GRSG </a:t>
            </a:r>
            <a:r>
              <a:rPr lang="en-GB" sz="1600" b="1" dirty="0" smtClean="0"/>
              <a:t>IWG on Accident </a:t>
            </a:r>
            <a:r>
              <a:rPr lang="en-GB" sz="1600" b="1" dirty="0"/>
              <a:t>Emergency Call System (AECS</a:t>
            </a:r>
            <a:r>
              <a:rPr lang="en-GB" sz="1600" b="1" dirty="0" smtClean="0"/>
              <a:t>)</a:t>
            </a:r>
            <a:r>
              <a:rPr lang="en-GB" sz="1600" dirty="0" smtClean="0"/>
              <a:t> (</a:t>
            </a:r>
            <a:r>
              <a:rPr lang="en-US" sz="1600" dirty="0" smtClean="0"/>
              <a:t>in the scope of </a:t>
            </a:r>
            <a:r>
              <a:rPr lang="ru-RU" sz="1600" b="1" dirty="0" smtClean="0">
                <a:solidFill>
                  <a:prstClr val="black"/>
                </a:solidFill>
                <a:cs typeface="Arial" charset="0"/>
              </a:rPr>
              <a:t>105</a:t>
            </a:r>
            <a:r>
              <a:rPr lang="ru-RU" sz="1600" dirty="0">
                <a:solidFill>
                  <a:prstClr val="black"/>
                </a:solidFill>
                <a:cs typeface="Arial" charset="0"/>
              </a:rPr>
              <a:t> GRSG</a:t>
            </a:r>
            <a:r>
              <a:rPr lang="ru-RU" sz="1600" b="1" dirty="0" smtClean="0">
                <a:solidFill>
                  <a:prstClr val="black"/>
                </a:solidFill>
                <a:cs typeface="Arial" charset="0"/>
              </a:rPr>
              <a:t> </a:t>
            </a:r>
            <a:r>
              <a:rPr lang="en-US" sz="1600" dirty="0" smtClean="0">
                <a:cs typeface="Arial" charset="0"/>
              </a:rPr>
              <a:t>session</a:t>
            </a:r>
            <a:r>
              <a:rPr lang="ru-RU" sz="1600" dirty="0" smtClean="0">
                <a:cs typeface="Arial" charset="0"/>
              </a:rPr>
              <a:t> WP 29, 08 -10 </a:t>
            </a:r>
            <a:r>
              <a:rPr lang="en-US" sz="1600" dirty="0" smtClean="0">
                <a:cs typeface="Arial" charset="0"/>
              </a:rPr>
              <a:t>October</a:t>
            </a:r>
            <a:r>
              <a:rPr lang="ru-RU" sz="1600" dirty="0" smtClean="0">
                <a:cs typeface="Arial" charset="0"/>
              </a:rPr>
              <a:t> 2013, </a:t>
            </a:r>
            <a:r>
              <a:rPr lang="en-US" sz="1600" dirty="0">
                <a:cs typeface="Arial" charset="0"/>
              </a:rPr>
              <a:t>Geneva</a:t>
            </a:r>
            <a:r>
              <a:rPr lang="ru-RU" sz="1600" dirty="0" smtClean="0">
                <a:cs typeface="Arial" charset="0"/>
              </a:rPr>
              <a:t>) - </a:t>
            </a:r>
            <a:r>
              <a:rPr lang="en-US" sz="1600" dirty="0">
                <a:cs typeface="Arial" charset="0"/>
              </a:rPr>
              <a:t>UN Regulation draft discussion</a:t>
            </a:r>
            <a:r>
              <a:rPr lang="ru-RU" sz="1600" dirty="0">
                <a:cs typeface="Arial" charset="0"/>
              </a:rPr>
              <a:t> </a:t>
            </a:r>
            <a:r>
              <a:rPr lang="en-US" sz="1600" dirty="0">
                <a:cs typeface="Arial" charset="0"/>
              </a:rPr>
              <a:t>developed by </a:t>
            </a:r>
            <a:r>
              <a:rPr lang="en-US" sz="1600" dirty="0" smtClean="0">
                <a:cs typeface="Arial" charset="0"/>
              </a:rPr>
              <a:t>Russian Federation </a:t>
            </a:r>
            <a:r>
              <a:rPr lang="ru-RU" sz="1600" dirty="0" smtClean="0">
                <a:cs typeface="Arial" charset="0"/>
              </a:rPr>
              <a:t>(</a:t>
            </a:r>
            <a:r>
              <a:rPr lang="en-US" sz="1600" dirty="0" smtClean="0">
                <a:cs typeface="Arial" charset="0"/>
              </a:rPr>
              <a:t>AECS-01-05e</a:t>
            </a:r>
            <a:r>
              <a:rPr lang="ru-RU" sz="1600" dirty="0" smtClean="0">
                <a:cs typeface="Arial" charset="0"/>
              </a:rPr>
              <a:t>)</a:t>
            </a:r>
            <a:r>
              <a:rPr lang="en-US" sz="1600" dirty="0" smtClean="0">
                <a:cs typeface="Arial" charset="0"/>
              </a:rPr>
              <a:t>;</a:t>
            </a:r>
          </a:p>
          <a:p>
            <a:pPr fontAlgn="base">
              <a:spcBef>
                <a:spcPct val="0"/>
              </a:spcBef>
              <a:spcAft>
                <a:spcPct val="0"/>
              </a:spcAft>
              <a:defRPr/>
            </a:pPr>
            <a:endParaRPr lang="en-US" sz="1600" dirty="0" smtClean="0">
              <a:cs typeface="Arial" charset="0"/>
            </a:endParaRPr>
          </a:p>
          <a:p>
            <a:pPr fontAlgn="base">
              <a:spcBef>
                <a:spcPct val="0"/>
              </a:spcBef>
              <a:spcAft>
                <a:spcPct val="0"/>
              </a:spcAft>
              <a:defRPr/>
            </a:pPr>
            <a:r>
              <a:rPr lang="ru-RU" sz="1600" b="1" dirty="0" smtClean="0">
                <a:solidFill>
                  <a:prstClr val="black"/>
                </a:solidFill>
                <a:cs typeface="Arial" charset="0"/>
              </a:rPr>
              <a:t>2</a:t>
            </a:r>
            <a:r>
              <a:rPr lang="en-US" sz="1600" b="1" baseline="30000" dirty="0" err="1" smtClean="0">
                <a:solidFill>
                  <a:prstClr val="black"/>
                </a:solidFill>
                <a:cs typeface="Arial" charset="0"/>
              </a:rPr>
              <a:t>nd</a:t>
            </a:r>
            <a:r>
              <a:rPr lang="en-US" sz="1600" b="1" baseline="30000" dirty="0" smtClean="0">
                <a:solidFill>
                  <a:prstClr val="black"/>
                </a:solidFill>
                <a:cs typeface="Arial" charset="0"/>
              </a:rPr>
              <a:t> </a:t>
            </a:r>
            <a:r>
              <a:rPr lang="en-GB" sz="1600" b="1" dirty="0"/>
              <a:t>meeting of the GRSG </a:t>
            </a:r>
            <a:r>
              <a:rPr lang="en-GB" sz="1600" b="1" dirty="0" smtClean="0"/>
              <a:t>IWG on AECS </a:t>
            </a:r>
            <a:r>
              <a:rPr lang="en-GB" sz="1600" dirty="0" smtClean="0"/>
              <a:t>(05 - 06 </a:t>
            </a:r>
            <a:r>
              <a:rPr lang="en-US" sz="1600" dirty="0" smtClean="0"/>
              <a:t>December </a:t>
            </a:r>
            <a:r>
              <a:rPr lang="ru-RU" sz="1600" dirty="0" smtClean="0"/>
              <a:t>2013, </a:t>
            </a:r>
            <a:r>
              <a:rPr lang="en-US" sz="1600" dirty="0" smtClean="0"/>
              <a:t>Paris</a:t>
            </a:r>
            <a:r>
              <a:rPr lang="ru-RU" sz="1600" dirty="0" smtClean="0"/>
              <a:t>) </a:t>
            </a:r>
            <a:r>
              <a:rPr lang="en-GB" sz="1600" dirty="0" smtClean="0"/>
              <a:t>–</a:t>
            </a:r>
            <a:r>
              <a:rPr lang="ru-RU" sz="1600" dirty="0" smtClean="0"/>
              <a:t> </a:t>
            </a:r>
            <a:r>
              <a:rPr lang="en-US" sz="1600" dirty="0">
                <a:solidFill>
                  <a:prstClr val="black"/>
                </a:solidFill>
                <a:cs typeface="Arial" charset="0"/>
              </a:rPr>
              <a:t>UN Regulation draft discussion</a:t>
            </a:r>
            <a:r>
              <a:rPr lang="ru-RU" sz="1600" dirty="0">
                <a:solidFill>
                  <a:prstClr val="black"/>
                </a:solidFill>
                <a:cs typeface="Arial" charset="0"/>
              </a:rPr>
              <a:t> </a:t>
            </a:r>
            <a:r>
              <a:rPr lang="en-US" sz="1600" dirty="0">
                <a:solidFill>
                  <a:prstClr val="black"/>
                </a:solidFill>
                <a:cs typeface="Arial" charset="0"/>
              </a:rPr>
              <a:t>developed by </a:t>
            </a:r>
            <a:r>
              <a:rPr lang="en-US" sz="1600" dirty="0" smtClean="0">
                <a:cs typeface="Arial" charset="0"/>
              </a:rPr>
              <a:t>OICA </a:t>
            </a:r>
            <a:r>
              <a:rPr lang="en-US" sz="1600" dirty="0" smtClean="0"/>
              <a:t>(</a:t>
            </a:r>
            <a:r>
              <a:rPr lang="en-GB" sz="1600" dirty="0" smtClean="0"/>
              <a:t>AECS-02-02e);</a:t>
            </a:r>
          </a:p>
          <a:p>
            <a:pPr fontAlgn="base">
              <a:spcBef>
                <a:spcPct val="0"/>
              </a:spcBef>
              <a:spcAft>
                <a:spcPct val="0"/>
              </a:spcAft>
              <a:defRPr/>
            </a:pPr>
            <a:endParaRPr lang="en-GB" sz="1600" b="1" dirty="0" smtClean="0"/>
          </a:p>
          <a:p>
            <a:pPr fontAlgn="base">
              <a:spcBef>
                <a:spcPct val="0"/>
              </a:spcBef>
              <a:spcAft>
                <a:spcPct val="0"/>
              </a:spcAft>
              <a:defRPr/>
            </a:pPr>
            <a:r>
              <a:rPr lang="en-GB" sz="1600" b="1" dirty="0" smtClean="0"/>
              <a:t>3</a:t>
            </a:r>
            <a:r>
              <a:rPr lang="en-GB" sz="1600" b="1" baseline="30000" dirty="0" smtClean="0"/>
              <a:t>rd</a:t>
            </a:r>
            <a:r>
              <a:rPr lang="en-GB" sz="1600" b="1" dirty="0" smtClean="0"/>
              <a:t> </a:t>
            </a:r>
            <a:r>
              <a:rPr lang="en-GB" sz="1600" b="1" dirty="0"/>
              <a:t>meeting of the GRSG </a:t>
            </a:r>
            <a:r>
              <a:rPr lang="en-GB" sz="1600" b="1" dirty="0" smtClean="0"/>
              <a:t>IWG on</a:t>
            </a:r>
            <a:r>
              <a:rPr lang="ru-RU" sz="1600" b="1" dirty="0" smtClean="0"/>
              <a:t> </a:t>
            </a:r>
            <a:r>
              <a:rPr lang="en-GB" sz="1600" b="1" dirty="0" smtClean="0"/>
              <a:t>AECS</a:t>
            </a:r>
            <a:r>
              <a:rPr lang="ru-RU" sz="1600" b="1" dirty="0" smtClean="0"/>
              <a:t> </a:t>
            </a:r>
            <a:r>
              <a:rPr lang="ru-RU" sz="1600" dirty="0" smtClean="0"/>
              <a:t>(25</a:t>
            </a:r>
            <a:r>
              <a:rPr lang="en-US" sz="1600" dirty="0" smtClean="0"/>
              <a:t> </a:t>
            </a:r>
            <a:r>
              <a:rPr lang="ru-RU" sz="1600" dirty="0" smtClean="0"/>
              <a:t>-</a:t>
            </a:r>
            <a:r>
              <a:rPr lang="en-US" sz="1600" dirty="0" smtClean="0"/>
              <a:t> </a:t>
            </a:r>
            <a:r>
              <a:rPr lang="ru-RU" sz="1600" dirty="0" smtClean="0"/>
              <a:t>28 </a:t>
            </a:r>
            <a:r>
              <a:rPr lang="en-US" sz="1600" dirty="0" smtClean="0"/>
              <a:t>February </a:t>
            </a:r>
            <a:r>
              <a:rPr lang="ru-RU" sz="1600" dirty="0" smtClean="0"/>
              <a:t>2014, </a:t>
            </a:r>
            <a:r>
              <a:rPr lang="en-US" sz="1600" dirty="0" smtClean="0"/>
              <a:t>Moscow</a:t>
            </a:r>
            <a:r>
              <a:rPr lang="ru-RU" sz="1600" dirty="0" smtClean="0"/>
              <a:t>):</a:t>
            </a:r>
          </a:p>
          <a:p>
            <a:r>
              <a:rPr lang="en-US" sz="1600" b="1" dirty="0" smtClean="0"/>
              <a:t>        </a:t>
            </a:r>
            <a:r>
              <a:rPr lang="ru-RU" sz="1600" b="1" dirty="0" smtClean="0"/>
              <a:t> - </a:t>
            </a:r>
            <a:r>
              <a:rPr lang="en-US" sz="1600" dirty="0" smtClean="0"/>
              <a:t>Seminar on ERA-GLONASS emergency call systems</a:t>
            </a:r>
            <a:r>
              <a:rPr lang="ru-RU" sz="1600" dirty="0" smtClean="0"/>
              <a:t>;</a:t>
            </a:r>
            <a:endParaRPr lang="en-US" sz="1600" dirty="0" smtClean="0"/>
          </a:p>
          <a:p>
            <a:r>
              <a:rPr lang="ru-RU" sz="1600" dirty="0" smtClean="0"/>
              <a:t>         </a:t>
            </a:r>
            <a:r>
              <a:rPr lang="en-US" sz="1600" dirty="0" smtClean="0"/>
              <a:t>- </a:t>
            </a:r>
            <a:r>
              <a:rPr lang="en-US" sz="1600" dirty="0">
                <a:solidFill>
                  <a:prstClr val="black"/>
                </a:solidFill>
                <a:cs typeface="Arial" charset="0"/>
              </a:rPr>
              <a:t>UN Regulation draft discussion</a:t>
            </a:r>
            <a:r>
              <a:rPr lang="ru-RU" sz="1600" dirty="0">
                <a:solidFill>
                  <a:prstClr val="black"/>
                </a:solidFill>
                <a:cs typeface="Arial" charset="0"/>
              </a:rPr>
              <a:t> </a:t>
            </a:r>
            <a:r>
              <a:rPr lang="en-US" sz="1600" dirty="0">
                <a:solidFill>
                  <a:prstClr val="black"/>
                </a:solidFill>
                <a:cs typeface="Arial" charset="0"/>
              </a:rPr>
              <a:t>developed by OICA </a:t>
            </a:r>
            <a:r>
              <a:rPr lang="en-US" sz="1600" dirty="0" smtClean="0">
                <a:solidFill>
                  <a:prstClr val="black"/>
                </a:solidFill>
                <a:cs typeface="Arial" charset="0"/>
              </a:rPr>
              <a:t>with propositions of Russian Federations;</a:t>
            </a:r>
            <a:endParaRPr lang="en-US" sz="1600" dirty="0" smtClean="0"/>
          </a:p>
          <a:p>
            <a:endParaRPr lang="en-US" sz="1600" b="1" dirty="0" smtClean="0"/>
          </a:p>
          <a:p>
            <a:r>
              <a:rPr lang="ru-RU" sz="1600" b="1" dirty="0" smtClean="0"/>
              <a:t>4</a:t>
            </a:r>
            <a:r>
              <a:rPr lang="en-US" sz="1600" b="1" baseline="30000" dirty="0" err="1" smtClean="0"/>
              <a:t>th</a:t>
            </a:r>
            <a:r>
              <a:rPr lang="en-GB" sz="1600" b="1" dirty="0" smtClean="0"/>
              <a:t> </a:t>
            </a:r>
            <a:r>
              <a:rPr lang="en-GB" sz="1600" b="1" dirty="0"/>
              <a:t>meeting of the GRSG </a:t>
            </a:r>
            <a:r>
              <a:rPr lang="en-GB" sz="1600" b="1" dirty="0" smtClean="0"/>
              <a:t>IWG </a:t>
            </a:r>
            <a:r>
              <a:rPr lang="en-GB" sz="1600" b="1" dirty="0"/>
              <a:t>on</a:t>
            </a:r>
            <a:r>
              <a:rPr lang="ru-RU" sz="1600" b="1" dirty="0"/>
              <a:t> </a:t>
            </a:r>
            <a:r>
              <a:rPr lang="en-GB" sz="1600" b="1" dirty="0"/>
              <a:t>AECS</a:t>
            </a:r>
            <a:r>
              <a:rPr lang="ru-RU" sz="1600" b="1" dirty="0"/>
              <a:t> </a:t>
            </a:r>
            <a:r>
              <a:rPr lang="en-US" sz="1600" b="1" dirty="0" smtClean="0"/>
              <a:t> </a:t>
            </a:r>
            <a:r>
              <a:rPr lang="en-US" sz="1600" dirty="0">
                <a:solidFill>
                  <a:prstClr val="black"/>
                </a:solidFill>
                <a:cs typeface="Arial" charset="0"/>
              </a:rPr>
              <a:t>- </a:t>
            </a:r>
            <a:r>
              <a:rPr lang="ru-RU" sz="1600" dirty="0" smtClean="0">
                <a:solidFill>
                  <a:prstClr val="black"/>
                </a:solidFill>
                <a:cs typeface="Arial" charset="0"/>
              </a:rPr>
              <a:t>28</a:t>
            </a:r>
            <a:r>
              <a:rPr lang="en-US" sz="1600" dirty="0" smtClean="0">
                <a:solidFill>
                  <a:prstClr val="black"/>
                </a:solidFill>
                <a:cs typeface="Arial" charset="0"/>
              </a:rPr>
              <a:t> </a:t>
            </a:r>
            <a:r>
              <a:rPr lang="ru-RU" sz="1600" dirty="0" smtClean="0">
                <a:solidFill>
                  <a:prstClr val="black"/>
                </a:solidFill>
                <a:cs typeface="Arial" charset="0"/>
              </a:rPr>
              <a:t>-</a:t>
            </a:r>
            <a:r>
              <a:rPr lang="en-US" sz="1600" dirty="0" smtClean="0">
                <a:solidFill>
                  <a:prstClr val="black"/>
                </a:solidFill>
                <a:cs typeface="Arial" charset="0"/>
              </a:rPr>
              <a:t> </a:t>
            </a:r>
            <a:r>
              <a:rPr lang="ru-RU" sz="1600" dirty="0" smtClean="0">
                <a:solidFill>
                  <a:prstClr val="black"/>
                </a:solidFill>
                <a:cs typeface="Arial" charset="0"/>
              </a:rPr>
              <a:t>30 </a:t>
            </a:r>
            <a:r>
              <a:rPr lang="en-US" sz="1600" dirty="0">
                <a:solidFill>
                  <a:prstClr val="black"/>
                </a:solidFill>
                <a:cs typeface="Arial" charset="0"/>
              </a:rPr>
              <a:t>April</a:t>
            </a:r>
            <a:r>
              <a:rPr lang="ru-RU" sz="1600" dirty="0">
                <a:solidFill>
                  <a:prstClr val="black"/>
                </a:solidFill>
                <a:cs typeface="Arial" charset="0"/>
              </a:rPr>
              <a:t> 201</a:t>
            </a:r>
            <a:r>
              <a:rPr lang="en-US" sz="1600" dirty="0">
                <a:solidFill>
                  <a:prstClr val="black"/>
                </a:solidFill>
                <a:cs typeface="Arial" charset="0"/>
              </a:rPr>
              <a:t>4</a:t>
            </a:r>
            <a:r>
              <a:rPr lang="ru-RU" sz="1600" dirty="0">
                <a:solidFill>
                  <a:prstClr val="black"/>
                </a:solidFill>
                <a:cs typeface="Arial" charset="0"/>
              </a:rPr>
              <a:t>, </a:t>
            </a:r>
            <a:r>
              <a:rPr lang="en-US" sz="1600" dirty="0">
                <a:solidFill>
                  <a:prstClr val="black"/>
                </a:solidFill>
                <a:cs typeface="Arial" charset="0"/>
              </a:rPr>
              <a:t>Paris</a:t>
            </a:r>
            <a:r>
              <a:rPr lang="ru-RU" sz="1600" dirty="0">
                <a:solidFill>
                  <a:prstClr val="black"/>
                </a:solidFill>
                <a:cs typeface="Arial" charset="0"/>
              </a:rPr>
              <a:t> (</a:t>
            </a:r>
            <a:r>
              <a:rPr lang="en-US" sz="1600" dirty="0">
                <a:solidFill>
                  <a:prstClr val="black"/>
                </a:solidFill>
                <a:cs typeface="Arial" charset="0"/>
              </a:rPr>
              <a:t>OICA</a:t>
            </a:r>
            <a:r>
              <a:rPr lang="en-US" sz="1600" dirty="0" smtClean="0">
                <a:solidFill>
                  <a:prstClr val="black"/>
                </a:solidFill>
                <a:cs typeface="Arial" charset="0"/>
              </a:rPr>
              <a:t>).</a:t>
            </a:r>
            <a:endParaRPr lang="ru-RU" sz="1600" dirty="0">
              <a:solidFill>
                <a:prstClr val="black"/>
              </a:solidFill>
              <a:cs typeface="Arial" charset="0"/>
            </a:endParaRPr>
          </a:p>
          <a:p>
            <a:endParaRPr lang="ru-RU" sz="1600" dirty="0" smtClean="0">
              <a:solidFill>
                <a:prstClr val="black"/>
              </a:solidFill>
              <a:cs typeface="Arial" charset="0"/>
            </a:endParaRPr>
          </a:p>
          <a:p>
            <a:pPr fontAlgn="base">
              <a:spcBef>
                <a:spcPct val="0"/>
              </a:spcBef>
              <a:spcAft>
                <a:spcPct val="0"/>
              </a:spcAft>
              <a:defRPr/>
            </a:pPr>
            <a:endParaRPr lang="ru-RU" sz="1600" dirty="0" smtClean="0">
              <a:solidFill>
                <a:prstClr val="black"/>
              </a:solidFill>
              <a:cs typeface="Arial" charset="0"/>
            </a:endParaRPr>
          </a:p>
          <a:p>
            <a:pPr fontAlgn="base">
              <a:spcBef>
                <a:spcPct val="0"/>
              </a:spcBef>
              <a:spcAft>
                <a:spcPct val="0"/>
              </a:spcAft>
              <a:defRPr/>
            </a:pPr>
            <a:endParaRPr lang="ru-RU" dirty="0" smtClean="0">
              <a:solidFill>
                <a:prstClr val="black"/>
              </a:solidFill>
              <a:cs typeface="Arial" charset="0"/>
            </a:endParaRPr>
          </a:p>
          <a:p>
            <a:pPr fontAlgn="base">
              <a:spcBef>
                <a:spcPct val="0"/>
              </a:spcBef>
              <a:spcAft>
                <a:spcPct val="0"/>
              </a:spcAft>
              <a:defRPr/>
            </a:pPr>
            <a:endParaRPr lang="ru-RU" dirty="0" smtClean="0">
              <a:solidFill>
                <a:prstClr val="black"/>
              </a:solidFill>
              <a:cs typeface="Arial" charset="0"/>
            </a:endParaRPr>
          </a:p>
          <a:p>
            <a:pPr fontAlgn="base">
              <a:spcBef>
                <a:spcPct val="0"/>
              </a:spcBef>
              <a:spcAft>
                <a:spcPct val="0"/>
              </a:spcAft>
              <a:defRPr/>
            </a:pPr>
            <a:endParaRPr lang="ru-RU" dirty="0" smtClean="0">
              <a:solidFill>
                <a:prstClr val="black"/>
              </a:solidFill>
              <a:cs typeface="Arial" charset="0"/>
            </a:endParaRPr>
          </a:p>
          <a:p>
            <a:pPr lvl="1" eaLnBrk="0" fontAlgn="base" hangingPunct="0">
              <a:spcBef>
                <a:spcPts val="1800"/>
              </a:spcBef>
              <a:spcAft>
                <a:spcPct val="0"/>
              </a:spcAft>
              <a:buClr>
                <a:srgbClr val="008000"/>
              </a:buClr>
              <a:buSzPct val="120000"/>
              <a:defRPr/>
            </a:pPr>
            <a:r>
              <a:rPr lang="ru-RU" altLang="ko-KR" sz="1600" dirty="0" smtClean="0">
                <a:solidFill>
                  <a:prstClr val="black"/>
                </a:solidFill>
                <a:cs typeface="Arial" charset="0"/>
              </a:rPr>
              <a:t>  </a:t>
            </a:r>
          </a:p>
        </p:txBody>
      </p:sp>
      <p:sp>
        <p:nvSpPr>
          <p:cNvPr id="6" name="TextBox 5"/>
          <p:cNvSpPr txBox="1"/>
          <p:nvPr/>
        </p:nvSpPr>
        <p:spPr>
          <a:xfrm>
            <a:off x="143749" y="116632"/>
            <a:ext cx="6840882" cy="646331"/>
          </a:xfrm>
          <a:prstGeom prst="rect">
            <a:avLst/>
          </a:prstGeom>
          <a:noFill/>
        </p:spPr>
        <p:txBody>
          <a:bodyPr wrap="square">
            <a:spAutoFit/>
          </a:bodyPr>
          <a:lstStyle/>
          <a:p>
            <a:pPr algn="just">
              <a:defRPr/>
            </a:pPr>
            <a:r>
              <a:rPr lang="en-US" altLang="ko-KR" b="1" dirty="0">
                <a:solidFill>
                  <a:schemeClr val="accent1">
                    <a:lumMod val="75000"/>
                  </a:schemeClr>
                </a:solidFill>
                <a:latin typeface="+mj-lt"/>
                <a:ea typeface="+mj-ea"/>
                <a:cs typeface="+mj-cs"/>
              </a:rPr>
              <a:t>UN Regulation development on </a:t>
            </a:r>
            <a:endParaRPr lang="en-US" altLang="ko-KR" b="1" dirty="0" smtClean="0">
              <a:solidFill>
                <a:schemeClr val="accent1">
                  <a:lumMod val="75000"/>
                </a:schemeClr>
              </a:solidFill>
              <a:latin typeface="+mj-lt"/>
              <a:ea typeface="+mj-ea"/>
              <a:cs typeface="+mj-cs"/>
            </a:endParaRPr>
          </a:p>
          <a:p>
            <a:pPr algn="just">
              <a:defRPr/>
            </a:pPr>
            <a:r>
              <a:rPr lang="en-GB" b="1" dirty="0" smtClean="0">
                <a:solidFill>
                  <a:schemeClr val="accent1">
                    <a:lumMod val="75000"/>
                  </a:schemeClr>
                </a:solidFill>
                <a:latin typeface="+mj-lt"/>
                <a:ea typeface="+mj-ea"/>
                <a:cs typeface="+mj-cs"/>
              </a:rPr>
              <a:t>Accident </a:t>
            </a:r>
            <a:r>
              <a:rPr lang="en-GB" b="1" dirty="0">
                <a:solidFill>
                  <a:schemeClr val="accent1">
                    <a:lumMod val="75000"/>
                  </a:schemeClr>
                </a:solidFill>
                <a:latin typeface="+mj-lt"/>
                <a:ea typeface="+mj-ea"/>
                <a:cs typeface="+mj-cs"/>
              </a:rPr>
              <a:t>Emergency Call System </a:t>
            </a:r>
            <a:endParaRPr lang="ru-RU" b="1" dirty="0">
              <a:solidFill>
                <a:schemeClr val="accent1">
                  <a:lumMod val="75000"/>
                </a:schemeClr>
              </a:solidFill>
              <a:latin typeface="+mj-lt"/>
              <a:ea typeface="+mj-ea"/>
              <a:cs typeface="+mj-cs"/>
            </a:endParaRPr>
          </a:p>
        </p:txBody>
      </p:sp>
    </p:spTree>
    <p:extLst>
      <p:ext uri="{BB962C8B-B14F-4D97-AF65-F5344CB8AC3E}">
        <p14:creationId xmlns:p14="http://schemas.microsoft.com/office/powerpoint/2010/main" val="283681440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3214278"/>
            <a:ext cx="9144000" cy="584775"/>
          </a:xfrm>
          <a:prstGeom prst="rect">
            <a:avLst/>
          </a:prstGeom>
          <a:noFill/>
        </p:spPr>
        <p:txBody>
          <a:bodyPr wrap="square" rtlCol="0">
            <a:spAutoFit/>
          </a:bodyPr>
          <a:lstStyle/>
          <a:p>
            <a:pPr algn="ctr"/>
            <a:r>
              <a:rPr lang="en-US" sz="3200" b="1" kern="900" dirty="0">
                <a:solidFill>
                  <a:schemeClr val="bg1"/>
                </a:solidFill>
                <a:cs typeface="Arial" pitchFamily="34" charset="0"/>
              </a:rPr>
              <a:t>Thank you!</a:t>
            </a:r>
            <a:endParaRPr lang="ru-RU" sz="3200" b="1" kern="900" dirty="0">
              <a:solidFill>
                <a:schemeClr val="bg1"/>
              </a:solidFill>
              <a:cs typeface="Arial" pitchFamily="34" charset="0"/>
            </a:endParaRPr>
          </a:p>
        </p:txBody>
      </p:sp>
    </p:spTree>
    <p:extLst>
      <p:ext uri="{BB962C8B-B14F-4D97-AF65-F5344CB8AC3E}">
        <p14:creationId xmlns:p14="http://schemas.microsoft.com/office/powerpoint/2010/main" val="18092756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Заголовок 1"/>
          <p:cNvSpPr>
            <a:spLocks noGrp="1"/>
          </p:cNvSpPr>
          <p:nvPr>
            <p:ph type="title"/>
          </p:nvPr>
        </p:nvSpPr>
        <p:spPr/>
        <p:txBody>
          <a:bodyPr>
            <a:normAutofit/>
          </a:bodyPr>
          <a:lstStyle/>
          <a:p>
            <a:pPr algn="l"/>
            <a:r>
              <a:rPr lang="en-US" sz="1800" b="1" dirty="0">
                <a:solidFill>
                  <a:srgbClr val="002060"/>
                </a:solidFill>
              </a:rPr>
              <a:t>Technical regulation and Standardization </a:t>
            </a:r>
            <a:br>
              <a:rPr lang="en-US" sz="1800" b="1" dirty="0">
                <a:solidFill>
                  <a:srgbClr val="002060"/>
                </a:solidFill>
              </a:rPr>
            </a:br>
            <a:r>
              <a:rPr lang="en-US" sz="1800" b="1" dirty="0">
                <a:solidFill>
                  <a:srgbClr val="002060"/>
                </a:solidFill>
              </a:rPr>
              <a:t>action plan in the scope of ERA-GLONASS project</a:t>
            </a:r>
            <a:endParaRPr lang="ru-RU" sz="1800" b="1" dirty="0">
              <a:solidFill>
                <a:srgbClr val="002060"/>
              </a:solidFill>
            </a:endParaRPr>
          </a:p>
        </p:txBody>
      </p:sp>
      <p:graphicFrame>
        <p:nvGraphicFramePr>
          <p:cNvPr id="5" name="Объект 4"/>
          <p:cNvGraphicFramePr>
            <a:graphicFrameLocks noGrp="1"/>
          </p:cNvGraphicFramePr>
          <p:nvPr>
            <p:ph idx="4294967295"/>
            <p:extLst>
              <p:ext uri="{D42A27DB-BD31-4B8C-83A1-F6EECF244321}">
                <p14:modId xmlns:p14="http://schemas.microsoft.com/office/powerpoint/2010/main" val="1594874322"/>
              </p:ext>
            </p:extLst>
          </p:nvPr>
        </p:nvGraphicFramePr>
        <p:xfrm>
          <a:off x="250825" y="1484313"/>
          <a:ext cx="8713788" cy="4435158"/>
        </p:xfrm>
        <a:graphic>
          <a:graphicData uri="http://schemas.openxmlformats.org/drawingml/2006/table">
            <a:tbl>
              <a:tblPr/>
              <a:tblGrid>
                <a:gridCol w="1809750"/>
                <a:gridCol w="4095601"/>
                <a:gridCol w="2808437"/>
              </a:tblGrid>
              <a:tr h="6588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Field of activity</a:t>
                      </a:r>
                      <a:endParaRPr kumimoji="0" lang="ru-RU" sz="1800" b="1" i="0" u="none" strike="noStrike" cap="none" normalizeH="0" baseline="0" dirty="0" smtClean="0">
                        <a:ln>
                          <a:noFill/>
                        </a:ln>
                        <a:solidFill>
                          <a:srgbClr val="FFFFFF"/>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Target</a:t>
                      </a:r>
                      <a:endParaRPr kumimoji="0" lang="ru-RU" sz="1800" b="1" i="0" u="none" strike="noStrike" cap="none" normalizeH="0" baseline="0" dirty="0" smtClean="0">
                        <a:ln>
                          <a:noFill/>
                        </a:ln>
                        <a:solidFill>
                          <a:srgbClr val="FFFFFF"/>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Times New Roman" pitchFamily="18" charset="0"/>
                        </a:rPr>
                        <a:t>Planned actions</a:t>
                      </a:r>
                      <a:endParaRPr kumimoji="0" lang="ru-RU" sz="1800" b="1" i="0" u="none" strike="noStrike" cap="none" normalizeH="0" baseline="0" dirty="0" smtClean="0">
                        <a:ln>
                          <a:noFill/>
                        </a:ln>
                        <a:solidFill>
                          <a:srgbClr val="FFFFFF"/>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861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rPr>
                        <a:t>Technical regulation</a:t>
                      </a:r>
                      <a:endParaRPr kumimoji="0" lang="ru-RU" sz="1800" b="1" i="0" u="none" strike="noStrike" cap="none" normalizeH="0" baseline="0" dirty="0" smtClean="0">
                        <a:ln>
                          <a:noFill/>
                        </a:ln>
                        <a:solidFill>
                          <a:srgbClr val="FFFFFF"/>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1600" b="0" i="0" u="none" strike="noStrike" kern="1200" cap="none" normalizeH="0" baseline="0" dirty="0" smtClean="0">
                          <a:ln>
                            <a:noFill/>
                          </a:ln>
                          <a:solidFill>
                            <a:srgbClr val="000000"/>
                          </a:solidFill>
                          <a:effectLst/>
                          <a:latin typeface="Calibri" pitchFamily="34" charset="0"/>
                          <a:ea typeface="+mn-ea"/>
                          <a:cs typeface="+mn-cs"/>
                        </a:rPr>
                        <a:t>To amend the Technical Regulation on wheeled vehicles safety with requirements on IVS obligatory installation and main IVS requirements </a:t>
                      </a:r>
                      <a:r>
                        <a:rPr kumimoji="0" lang="ru-RU" sz="1600" b="0" i="0" u="none" strike="noStrike" kern="1200" cap="none" normalizeH="0" baseline="0" dirty="0" smtClean="0">
                          <a:ln>
                            <a:noFill/>
                          </a:ln>
                          <a:solidFill>
                            <a:srgbClr val="000000"/>
                          </a:solidFill>
                          <a:effectLst/>
                          <a:latin typeface="Calibri" pitchFamily="34" charset="0"/>
                          <a:ea typeface="+mn-ea"/>
                          <a:cs typeface="+mn-cs"/>
                        </a:rPr>
                        <a:t>(</a:t>
                      </a:r>
                      <a:r>
                        <a:rPr kumimoji="0" lang="en-US" sz="1600" b="0" i="0" u="none" strike="noStrike" kern="1200" cap="none" normalizeH="0" baseline="0" dirty="0" smtClean="0">
                          <a:ln>
                            <a:noFill/>
                          </a:ln>
                          <a:solidFill>
                            <a:srgbClr val="000000"/>
                          </a:solidFill>
                          <a:effectLst/>
                          <a:latin typeface="Calibri" pitchFamily="34" charset="0"/>
                          <a:ea typeface="+mn-ea"/>
                          <a:cs typeface="+mn-cs"/>
                        </a:rPr>
                        <a:t>ERA-GLONASS terminal</a:t>
                      </a:r>
                      <a:r>
                        <a:rPr kumimoji="0" lang="ru-RU" sz="1600" b="0" i="0" u="none" strike="noStrike" kern="1200" cap="none" normalizeH="0" baseline="0" dirty="0" smtClean="0">
                          <a:ln>
                            <a:noFill/>
                          </a:ln>
                          <a:solidFill>
                            <a:srgbClr val="000000"/>
                          </a:solidFill>
                          <a:effectLst/>
                          <a:latin typeface="Calibri" pitchFamily="34" charset="0"/>
                          <a:ea typeface="+mn-ea"/>
                          <a:cs typeface="+mn-cs"/>
                        </a:rPr>
                        <a:t>)</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ru-RU" sz="1600" b="1" i="0" u="none" strike="noStrike" cap="none" normalizeH="0" baseline="0" dirty="0" smtClean="0">
                        <a:ln>
                          <a:noFill/>
                        </a:ln>
                        <a:solidFill>
                          <a:srgbClr val="000000"/>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chemeClr val="tx1"/>
                          </a:solidFill>
                          <a:effectLst/>
                          <a:latin typeface="Calibri" pitchFamily="34" charset="0"/>
                        </a:rPr>
                        <a:t>1</a:t>
                      </a:r>
                      <a:r>
                        <a:rPr kumimoji="0" lang="ru-RU" sz="1600" b="0" i="0" u="none" strike="noStrike" cap="none" normalizeH="0" baseline="0" dirty="0" smtClean="0">
                          <a:ln>
                            <a:noFill/>
                          </a:ln>
                          <a:solidFill>
                            <a:schemeClr val="tx1"/>
                          </a:solidFill>
                          <a:effectLst/>
                          <a:latin typeface="Calibri" pitchFamily="34" charset="0"/>
                        </a:rPr>
                        <a:t>. </a:t>
                      </a:r>
                      <a:r>
                        <a:rPr kumimoji="0" lang="en-US" sz="1600" b="0" i="0" u="none" strike="noStrike" cap="none" normalizeH="0" baseline="0" dirty="0" smtClean="0">
                          <a:ln>
                            <a:noFill/>
                          </a:ln>
                          <a:solidFill>
                            <a:srgbClr val="000000"/>
                          </a:solidFill>
                          <a:effectLst/>
                          <a:latin typeface="Calibri" pitchFamily="34" charset="0"/>
                        </a:rPr>
                        <a:t>Technical Regulation of </a:t>
                      </a:r>
                      <a:r>
                        <a:rPr kumimoji="0" lang="en-US" sz="1600" b="0" i="0" u="none" strike="noStrike" cap="none" normalizeH="0" baseline="0" dirty="0" smtClean="0">
                          <a:ln>
                            <a:noFill/>
                          </a:ln>
                          <a:solidFill>
                            <a:schemeClr val="tx1"/>
                          </a:solidFill>
                          <a:effectLst/>
                          <a:latin typeface="Calibri" pitchFamily="34" charset="0"/>
                        </a:rPr>
                        <a:t>Customs Union</a:t>
                      </a:r>
                      <a:r>
                        <a:rPr kumimoji="0" lang="ru-RU" sz="1600" b="0" i="0" u="none" strike="noStrike" cap="none" normalizeH="0" baseline="0" dirty="0" smtClean="0">
                          <a:ln>
                            <a:noFill/>
                          </a:ln>
                          <a:solidFill>
                            <a:schemeClr val="tx1"/>
                          </a:solidFill>
                          <a:effectLst/>
                          <a:latin typeface="Calibri"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Calibri" pitchFamily="34" charset="0"/>
                        </a:rPr>
                        <a:t> </a:t>
                      </a:r>
                      <a:r>
                        <a:rPr kumimoji="0" lang="en-US" sz="1600" b="1" i="0" u="none" strike="noStrike" cap="none" normalizeH="0" baseline="0" dirty="0" smtClean="0">
                          <a:ln>
                            <a:noFill/>
                          </a:ln>
                          <a:solidFill>
                            <a:schemeClr val="tx1"/>
                          </a:solidFill>
                          <a:effectLst/>
                          <a:latin typeface="Calibri" pitchFamily="34" charset="0"/>
                        </a:rPr>
                        <a:t>(</a:t>
                      </a:r>
                      <a:r>
                        <a:rPr kumimoji="0" lang="ru-RU" sz="1600" b="1" i="0" u="none" strike="noStrike" cap="none" normalizeH="0" baseline="0" dirty="0" smtClean="0">
                          <a:ln>
                            <a:noFill/>
                          </a:ln>
                          <a:solidFill>
                            <a:schemeClr val="tx1"/>
                          </a:solidFill>
                          <a:effectLst/>
                          <a:latin typeface="Calibri" pitchFamily="34" charset="0"/>
                        </a:rPr>
                        <a:t>Т</a:t>
                      </a:r>
                      <a:r>
                        <a:rPr kumimoji="0" lang="en-US" sz="1600" b="1" i="0" u="none" strike="noStrike" cap="none" normalizeH="0" baseline="0" dirty="0" smtClean="0">
                          <a:ln>
                            <a:noFill/>
                          </a:ln>
                          <a:solidFill>
                            <a:schemeClr val="tx1"/>
                          </a:solidFill>
                          <a:effectLst/>
                          <a:latin typeface="Calibri" pitchFamily="34" charset="0"/>
                        </a:rPr>
                        <a:t>R</a:t>
                      </a:r>
                      <a:r>
                        <a:rPr kumimoji="0" lang="ru-RU" sz="1600" b="1" i="0" u="none" strike="noStrike" cap="none" normalizeH="0" baseline="0" dirty="0" smtClean="0">
                          <a:ln>
                            <a:noFill/>
                          </a:ln>
                          <a:solidFill>
                            <a:schemeClr val="tx1"/>
                          </a:solidFill>
                          <a:effectLst/>
                          <a:latin typeface="Calibri" pitchFamily="34" charset="0"/>
                        </a:rPr>
                        <a:t> </a:t>
                      </a:r>
                      <a:r>
                        <a:rPr kumimoji="0" lang="en-US" sz="1600" b="1" i="0" u="none" strike="noStrike" cap="none" normalizeH="0" baseline="0" dirty="0" smtClean="0">
                          <a:ln>
                            <a:noFill/>
                          </a:ln>
                          <a:solidFill>
                            <a:schemeClr val="tx1"/>
                          </a:solidFill>
                          <a:effectLst/>
                          <a:latin typeface="Calibri" pitchFamily="34" charset="0"/>
                        </a:rPr>
                        <a:t>CU </a:t>
                      </a:r>
                      <a:r>
                        <a:rPr kumimoji="0" lang="ru-RU" sz="1600" b="1" i="0" u="none" strike="noStrike" cap="none" normalizeH="0" baseline="0" dirty="0" smtClean="0">
                          <a:ln>
                            <a:noFill/>
                          </a:ln>
                          <a:solidFill>
                            <a:schemeClr val="tx1"/>
                          </a:solidFill>
                          <a:effectLst/>
                          <a:latin typeface="Calibri" pitchFamily="34" charset="0"/>
                        </a:rPr>
                        <a:t>018/20</a:t>
                      </a:r>
                      <a:r>
                        <a:rPr kumimoji="0" lang="en-US" sz="1600" b="1" i="0" u="none" strike="noStrike" cap="none" normalizeH="0" baseline="0" dirty="0" smtClean="0">
                          <a:ln>
                            <a:noFill/>
                          </a:ln>
                          <a:solidFill>
                            <a:schemeClr val="tx1"/>
                          </a:solidFill>
                          <a:effectLst/>
                          <a:latin typeface="Calibri" pitchFamily="34" charset="0"/>
                        </a:rPr>
                        <a:t>11)</a:t>
                      </a:r>
                      <a:r>
                        <a:rPr kumimoji="0" lang="en-US" sz="1600" b="1" i="0" u="none" strike="noStrike" kern="1200" cap="none" normalizeH="0" baseline="0" dirty="0" smtClean="0">
                          <a:ln>
                            <a:noFill/>
                          </a:ln>
                          <a:solidFill>
                            <a:srgbClr val="008000"/>
                          </a:solidFill>
                          <a:effectLst/>
                          <a:latin typeface="Calibri" pitchFamily="34" charset="0"/>
                          <a:ea typeface="+mn-ea"/>
                          <a:cs typeface="+mn-cs"/>
                        </a:rPr>
                        <a:t> - DONE</a:t>
                      </a:r>
                      <a:endParaRPr kumimoji="0" lang="ru-RU" sz="1600" b="1" i="0" u="none" strike="noStrike" kern="1200" cap="none" normalizeH="0" baseline="0" dirty="0" smtClean="0">
                        <a:ln>
                          <a:noFill/>
                        </a:ln>
                        <a:solidFill>
                          <a:srgbClr val="008000"/>
                        </a:solidFill>
                        <a:effectLst/>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rgbClr val="000000"/>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rPr>
                        <a:t>2</a:t>
                      </a:r>
                      <a:r>
                        <a:rPr kumimoji="0" lang="ru-RU" sz="1600" b="0" i="0" u="none" strike="noStrike" cap="none" normalizeH="0" baseline="0" dirty="0" smtClean="0">
                          <a:ln>
                            <a:noFill/>
                          </a:ln>
                          <a:solidFill>
                            <a:srgbClr val="000000"/>
                          </a:solidFill>
                          <a:effectLst/>
                          <a:latin typeface="Calibri" pitchFamily="34" charset="0"/>
                        </a:rPr>
                        <a:t>. </a:t>
                      </a:r>
                      <a:r>
                        <a:rPr kumimoji="0" lang="en-US" sz="1600" b="0" i="0" u="none" strike="noStrike" cap="none" normalizeH="0" baseline="0" dirty="0" smtClean="0">
                          <a:ln>
                            <a:noFill/>
                          </a:ln>
                          <a:solidFill>
                            <a:srgbClr val="000000"/>
                          </a:solidFill>
                          <a:effectLst/>
                          <a:latin typeface="Calibri" pitchFamily="34" charset="0"/>
                        </a:rPr>
                        <a:t>Draft Technical Regulation of Russian Federation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00"/>
                          </a:solidFill>
                          <a:effectLst/>
                          <a:latin typeface="Calibri" pitchFamily="34" charset="0"/>
                        </a:rPr>
                        <a:t>(approved by Government Resolution </a:t>
                      </a:r>
                      <a:r>
                        <a:rPr kumimoji="0" lang="ru-RU" sz="1400" b="0" i="0" u="none" strike="noStrike" cap="none" normalizeH="0" baseline="0" dirty="0" smtClean="0">
                          <a:ln>
                            <a:noFill/>
                          </a:ln>
                          <a:solidFill>
                            <a:srgbClr val="000000"/>
                          </a:solidFill>
                          <a:effectLst/>
                          <a:latin typeface="Calibri" pitchFamily="34" charset="0"/>
                        </a:rPr>
                        <a:t>№ 720 </a:t>
                      </a:r>
                      <a:r>
                        <a:rPr kumimoji="0" lang="en-US" sz="1400" b="0" i="0" u="none" strike="noStrike" cap="none" normalizeH="0" baseline="0" dirty="0" smtClean="0">
                          <a:ln>
                            <a:noFill/>
                          </a:ln>
                          <a:solidFill>
                            <a:srgbClr val="000000"/>
                          </a:solidFill>
                          <a:effectLst/>
                          <a:latin typeface="Calibri" pitchFamily="34" charset="0"/>
                        </a:rPr>
                        <a:t>on</a:t>
                      </a:r>
                      <a:r>
                        <a:rPr kumimoji="0" lang="ru-RU" sz="1400" b="0" i="0" u="none" strike="noStrike" cap="none" normalizeH="0" baseline="0" dirty="0" smtClean="0">
                          <a:ln>
                            <a:noFill/>
                          </a:ln>
                          <a:solidFill>
                            <a:srgbClr val="000000"/>
                          </a:solidFill>
                          <a:effectLst/>
                          <a:latin typeface="Calibri" pitchFamily="34" charset="0"/>
                        </a:rPr>
                        <a:t> </a:t>
                      </a:r>
                      <a:r>
                        <a:rPr kumimoji="0" lang="en-US" sz="1400" b="0" i="0" u="none" strike="noStrike" cap="none" normalizeH="0" baseline="0" dirty="0" smtClean="0">
                          <a:ln>
                            <a:noFill/>
                          </a:ln>
                          <a:solidFill>
                            <a:srgbClr val="000000"/>
                          </a:solidFill>
                          <a:effectLst/>
                          <a:latin typeface="Calibri" pitchFamily="34" charset="0"/>
                        </a:rPr>
                        <a:t>September </a:t>
                      </a:r>
                      <a:r>
                        <a:rPr kumimoji="0" lang="ru-RU" sz="1400" b="0" i="0" u="none" strike="noStrike" cap="none" normalizeH="0" baseline="0" dirty="0" smtClean="0">
                          <a:ln>
                            <a:noFill/>
                          </a:ln>
                          <a:solidFill>
                            <a:srgbClr val="000000"/>
                          </a:solidFill>
                          <a:effectLst/>
                          <a:latin typeface="Calibri" pitchFamily="34" charset="0"/>
                        </a:rPr>
                        <a:t>10</a:t>
                      </a:r>
                      <a:r>
                        <a:rPr kumimoji="0" lang="en-US" sz="1400" b="0" i="0" u="none" strike="noStrike" cap="none" normalizeH="0" baseline="30000" dirty="0" err="1" smtClean="0">
                          <a:ln>
                            <a:noFill/>
                          </a:ln>
                          <a:solidFill>
                            <a:srgbClr val="000000"/>
                          </a:solidFill>
                          <a:effectLst/>
                          <a:latin typeface="Calibri" pitchFamily="34" charset="0"/>
                        </a:rPr>
                        <a:t>th</a:t>
                      </a:r>
                      <a:r>
                        <a:rPr kumimoji="0" lang="en-US" sz="1400" b="0" i="0" u="none" strike="noStrike" cap="none" normalizeH="0" baseline="0" dirty="0" smtClean="0">
                          <a:ln>
                            <a:noFill/>
                          </a:ln>
                          <a:solidFill>
                            <a:srgbClr val="000000"/>
                          </a:solidFill>
                          <a:effectLst/>
                          <a:latin typeface="Calibri" pitchFamily="34" charset="0"/>
                        </a:rPr>
                        <a:t> </a:t>
                      </a:r>
                      <a:r>
                        <a:rPr kumimoji="0" lang="ru-RU" sz="1400" b="0" i="0" u="none" strike="noStrike" cap="none" normalizeH="0" baseline="0" dirty="0" smtClean="0">
                          <a:ln>
                            <a:noFill/>
                          </a:ln>
                          <a:solidFill>
                            <a:srgbClr val="000000"/>
                          </a:solidFill>
                          <a:effectLst/>
                          <a:latin typeface="Calibri" pitchFamily="34" charset="0"/>
                        </a:rPr>
                        <a:t>2009</a:t>
                      </a:r>
                      <a:r>
                        <a:rPr kumimoji="0" lang="en-US" sz="1400" b="0" i="0" u="none" strike="noStrike" cap="none" normalizeH="0" baseline="0" dirty="0" smtClean="0">
                          <a:ln>
                            <a:noFill/>
                          </a:ln>
                          <a:solidFill>
                            <a:srgbClr val="000000"/>
                          </a:solidFill>
                          <a:effectLst/>
                          <a:latin typeface="Calibri" pitchFamily="34" charset="0"/>
                        </a:rPr>
                        <a:t>)</a:t>
                      </a:r>
                      <a:r>
                        <a:rPr kumimoji="0" lang="ru-RU" sz="1400" b="0" i="0" u="none" strike="noStrike" cap="none" normalizeH="0" baseline="0" dirty="0" smtClean="0">
                          <a:ln>
                            <a:noFill/>
                          </a:ln>
                          <a:solidFill>
                            <a:srgbClr val="000000"/>
                          </a:solidFill>
                          <a:effectLst/>
                          <a:latin typeface="Calibri" pitchFamily="34" charset="0"/>
                        </a:rPr>
                        <a:t> </a:t>
                      </a:r>
                      <a:endParaRPr kumimoji="0" lang="en-US" sz="1400" b="0" i="0" u="none" strike="noStrike" cap="none" normalizeH="0" baseline="0" dirty="0" smtClean="0">
                        <a:ln>
                          <a:noFill/>
                        </a:ln>
                        <a:solidFill>
                          <a:srgbClr val="000000"/>
                        </a:solidFill>
                        <a:effectLst/>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Calibri" pitchFamily="34"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6732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FFFFFF"/>
                          </a:solidFill>
                          <a:effectLst/>
                          <a:latin typeface="Calibri" pitchFamily="34" charset="0"/>
                          <a:cs typeface="Times New Roman" pitchFamily="18" charset="0"/>
                        </a:rPr>
                        <a:t>Standardization</a:t>
                      </a:r>
                      <a:endParaRPr kumimoji="0" lang="ru-RU" sz="1800" b="1" i="0" u="none" strike="noStrike" cap="none" normalizeH="0" baseline="0" dirty="0" smtClean="0">
                        <a:ln>
                          <a:noFill/>
                        </a:ln>
                        <a:solidFill>
                          <a:srgbClr val="FFFFFF"/>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1. </a:t>
                      </a:r>
                      <a:r>
                        <a:rPr kumimoji="0" lang="en-US" sz="1600" b="0" i="0" u="none" strike="noStrike" cap="none" normalizeH="0" baseline="0" dirty="0" smtClean="0">
                          <a:ln>
                            <a:noFill/>
                          </a:ln>
                          <a:solidFill>
                            <a:srgbClr val="000000"/>
                          </a:solidFill>
                          <a:effectLst/>
                          <a:latin typeface="Calibri" pitchFamily="34" charset="0"/>
                          <a:cs typeface="Times New Roman" pitchFamily="18" charset="0"/>
                        </a:rPr>
                        <a:t>To ensure ERA-GLONASS system usage</a:t>
                      </a:r>
                      <a:endParaRPr kumimoji="0" lang="ru-RU" sz="1600" b="0" i="0" u="none" strike="noStrike" cap="none" normalizeH="0" baseline="0" dirty="0" smtClean="0">
                        <a:ln>
                          <a:noFill/>
                        </a:ln>
                        <a:solidFill>
                          <a:srgbClr val="000000"/>
                        </a:solidFill>
                        <a:effectLst/>
                        <a:latin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2. </a:t>
                      </a:r>
                      <a:r>
                        <a:rPr kumimoji="0" lang="en-US" sz="1600" b="0" i="0" u="none" strike="noStrike" cap="none" normalizeH="0" baseline="0" dirty="0" smtClean="0">
                          <a:ln>
                            <a:noFill/>
                          </a:ln>
                          <a:solidFill>
                            <a:srgbClr val="000000"/>
                          </a:solidFill>
                          <a:effectLst/>
                          <a:latin typeface="Calibri" pitchFamily="34" charset="0"/>
                          <a:cs typeface="Times New Roman" pitchFamily="18" charset="0"/>
                        </a:rPr>
                        <a:t>To ensure execution of </a:t>
                      </a:r>
                      <a:r>
                        <a:rPr kumimoji="0" lang="en-US" sz="1600" b="0" i="0" u="none" strike="noStrike" kern="1200" cap="none" normalizeH="0" baseline="0" dirty="0" smtClean="0">
                          <a:ln>
                            <a:noFill/>
                          </a:ln>
                          <a:solidFill>
                            <a:srgbClr val="000000"/>
                          </a:solidFill>
                          <a:effectLst/>
                          <a:latin typeface="Calibri" pitchFamily="34" charset="0"/>
                          <a:ea typeface="+mn-ea"/>
                          <a:cs typeface="+mn-cs"/>
                        </a:rPr>
                        <a:t>Technical Regulation </a:t>
                      </a:r>
                      <a:endParaRPr kumimoji="0" lang="ru-RU" sz="1600" b="0" i="0" u="none" strike="noStrike" kern="1200" cap="none" normalizeH="0" baseline="0" dirty="0" smtClean="0">
                        <a:ln>
                          <a:noFill/>
                        </a:ln>
                        <a:solidFill>
                          <a:srgbClr val="000000"/>
                        </a:solidFill>
                        <a:effectLst/>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ru-RU" sz="1600" b="0" i="0" u="none" strike="noStrike" kern="1200" cap="none" normalizeH="0" baseline="0" dirty="0" smtClean="0">
                          <a:ln>
                            <a:noFill/>
                          </a:ln>
                          <a:solidFill>
                            <a:srgbClr val="000000"/>
                          </a:solidFill>
                          <a:effectLst/>
                          <a:latin typeface="Calibri" pitchFamily="34" charset="0"/>
                          <a:ea typeface="+mn-ea"/>
                          <a:cs typeface="+mn-cs"/>
                        </a:rPr>
                        <a:t> </a:t>
                      </a:r>
                      <a:r>
                        <a:rPr kumimoji="0" lang="en-US" sz="1600" b="0" i="0" u="none" strike="noStrike" kern="1200" cap="none" normalizeH="0" baseline="0" dirty="0" smtClean="0">
                          <a:ln>
                            <a:noFill/>
                          </a:ln>
                          <a:solidFill>
                            <a:srgbClr val="000000"/>
                          </a:solidFill>
                          <a:effectLst/>
                          <a:latin typeface="Calibri" pitchFamily="34" charset="0"/>
                          <a:ea typeface="+mn-ea"/>
                          <a:cs typeface="+mn-cs"/>
                        </a:rPr>
                        <a:t>on wheeled vehicles safety</a:t>
                      </a:r>
                      <a:r>
                        <a:rPr kumimoji="0" lang="en-US" sz="1600" b="0" i="0" u="none" strike="noStrike" cap="none" normalizeH="0" baseline="0" dirty="0" smtClean="0">
                          <a:ln>
                            <a:noFill/>
                          </a:ln>
                          <a:solidFill>
                            <a:srgbClr val="000000"/>
                          </a:solidFill>
                          <a:effectLst/>
                          <a:latin typeface="Calibri" pitchFamily="34" charset="0"/>
                        </a:rPr>
                        <a:t> </a:t>
                      </a: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a:t>
                      </a:r>
                      <a:r>
                        <a:rPr kumimoji="0" lang="en-US" sz="1600" b="0" i="0" u="none" strike="noStrike" cap="none" normalizeH="0" baseline="0" dirty="0" smtClean="0">
                          <a:ln>
                            <a:noFill/>
                          </a:ln>
                          <a:solidFill>
                            <a:srgbClr val="000000"/>
                          </a:solidFill>
                          <a:effectLst/>
                          <a:latin typeface="Calibri" pitchFamily="34" charset="0"/>
                          <a:cs typeface="Times New Roman" pitchFamily="18" charset="0"/>
                        </a:rPr>
                        <a:t>Russian TR</a:t>
                      </a: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 </a:t>
                      </a:r>
                      <a:r>
                        <a:rPr kumimoji="0" lang="ru-RU" sz="1600" b="0" i="0" u="none" strike="noStrike" cap="none" normalizeH="0" baseline="0" dirty="0" smtClean="0">
                          <a:ln>
                            <a:noFill/>
                          </a:ln>
                          <a:solidFill>
                            <a:schemeClr val="tx1"/>
                          </a:solidFill>
                          <a:effectLst/>
                          <a:latin typeface="Calibri" pitchFamily="34" charset="0"/>
                        </a:rPr>
                        <a:t>Т</a:t>
                      </a:r>
                      <a:r>
                        <a:rPr kumimoji="0" lang="en-US" sz="1600" b="0" i="0" u="none" strike="noStrike" cap="none" normalizeH="0" baseline="0" dirty="0" smtClean="0">
                          <a:ln>
                            <a:noFill/>
                          </a:ln>
                          <a:solidFill>
                            <a:schemeClr val="tx1"/>
                          </a:solidFill>
                          <a:effectLst/>
                          <a:latin typeface="Calibri" pitchFamily="34" charset="0"/>
                        </a:rPr>
                        <a:t>R</a:t>
                      </a:r>
                      <a:r>
                        <a:rPr kumimoji="0" lang="ru-RU" sz="1600" b="0" i="0" u="none" strike="noStrike" cap="none" normalizeH="0" baseline="0" dirty="0" smtClean="0">
                          <a:ln>
                            <a:noFill/>
                          </a:ln>
                          <a:solidFill>
                            <a:schemeClr val="tx1"/>
                          </a:solidFill>
                          <a:effectLst/>
                          <a:latin typeface="Calibri" pitchFamily="34" charset="0"/>
                        </a:rPr>
                        <a:t> </a:t>
                      </a:r>
                      <a:r>
                        <a:rPr kumimoji="0" lang="en-US" sz="1600" b="0" i="0" u="none" strike="noStrike" cap="none" normalizeH="0" baseline="0" dirty="0" smtClean="0">
                          <a:ln>
                            <a:noFill/>
                          </a:ln>
                          <a:solidFill>
                            <a:schemeClr val="tx1"/>
                          </a:solidFill>
                          <a:effectLst/>
                          <a:latin typeface="Calibri" pitchFamily="34" charset="0"/>
                        </a:rPr>
                        <a:t>CU</a:t>
                      </a: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Calibri" pitchFamily="34" charset="0"/>
                          <a:cs typeface="Times New Roman" pitchFamily="18" charset="0"/>
                        </a:rPr>
                        <a:t>3. </a:t>
                      </a:r>
                      <a:r>
                        <a:rPr kumimoji="0" lang="en-US" sz="1600" b="0" i="0" u="none" strike="noStrike" cap="none" normalizeH="0" baseline="0" dirty="0" smtClean="0">
                          <a:ln>
                            <a:noFill/>
                          </a:ln>
                          <a:solidFill>
                            <a:srgbClr val="000000"/>
                          </a:solidFill>
                          <a:effectLst/>
                          <a:latin typeface="Calibri" pitchFamily="34" charset="0"/>
                          <a:cs typeface="Times New Roman" pitchFamily="18" charset="0"/>
                        </a:rPr>
                        <a:t>To guarantee functional compatibility of  Russian ERA-GLONASS and EU </a:t>
                      </a:r>
                      <a:r>
                        <a:rPr kumimoji="0" lang="en-US" sz="1600" b="0" i="0" u="none" strike="noStrike" cap="none" normalizeH="0" baseline="0" dirty="0" err="1" smtClean="0">
                          <a:ln>
                            <a:noFill/>
                          </a:ln>
                          <a:solidFill>
                            <a:srgbClr val="000000"/>
                          </a:solidFill>
                          <a:effectLst/>
                          <a:latin typeface="Calibri" pitchFamily="34" charset="0"/>
                          <a:cs typeface="Times New Roman" pitchFamily="18" charset="0"/>
                        </a:rPr>
                        <a:t>eCall</a:t>
                      </a:r>
                      <a:r>
                        <a:rPr kumimoji="0" lang="en-US" sz="1600" b="0" i="0" u="none" strike="noStrike" cap="none" normalizeH="0" baseline="0" dirty="0" smtClean="0">
                          <a:ln>
                            <a:noFill/>
                          </a:ln>
                          <a:solidFill>
                            <a:srgbClr val="000000"/>
                          </a:solidFill>
                          <a:effectLst/>
                          <a:latin typeface="Calibri" pitchFamily="34" charset="0"/>
                          <a:cs typeface="Times New Roman" pitchFamily="18" charset="0"/>
                        </a:rPr>
                        <a:t> systems</a:t>
                      </a:r>
                      <a:endParaRPr kumimoji="0" lang="ru-RU" sz="1600" b="0" i="0" u="none" strike="noStrike" cap="none" normalizeH="0" baseline="0" dirty="0" smtClean="0">
                        <a:ln>
                          <a:noFill/>
                        </a:ln>
                        <a:solidFill>
                          <a:srgbClr val="000000"/>
                        </a:solidFill>
                        <a:effectLst/>
                        <a:latin typeface="Calibri" pitchFamily="34" charset="0"/>
                        <a:cs typeface="Times New Roman" pitchFamily="18"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fontAlgn="auto">
                        <a:spcBef>
                          <a:spcPts val="1200"/>
                        </a:spcBef>
                        <a:spcAft>
                          <a:spcPts val="0"/>
                        </a:spcAft>
                      </a:pPr>
                      <a:r>
                        <a:rPr kumimoji="0" lang="en-US" sz="1600" b="0" i="0" u="none" strike="noStrike" cap="none" normalizeH="0" baseline="0" dirty="0" smtClean="0">
                          <a:ln>
                            <a:noFill/>
                          </a:ln>
                          <a:solidFill>
                            <a:srgbClr val="000000"/>
                          </a:solidFill>
                          <a:effectLst/>
                          <a:latin typeface="Calibri" pitchFamily="34" charset="0"/>
                        </a:rPr>
                        <a:t>National standards development in the scope </a:t>
                      </a:r>
                      <a:r>
                        <a:rPr kumimoji="0" lang="en-US" sz="1600" b="0" i="0" u="none" strike="noStrike" kern="1200" cap="none" normalizeH="0" baseline="0" dirty="0" smtClean="0">
                          <a:ln>
                            <a:noFill/>
                          </a:ln>
                          <a:solidFill>
                            <a:srgbClr val="000000"/>
                          </a:solidFill>
                          <a:effectLst/>
                          <a:latin typeface="Calibri" pitchFamily="34" charset="0"/>
                          <a:ea typeface="+mn-ea"/>
                          <a:cs typeface="+mn-cs"/>
                        </a:rPr>
                        <a:t>of ERA-GLONASS system deployment</a:t>
                      </a:r>
                      <a:r>
                        <a:rPr kumimoji="0" lang="en-US" sz="1600" b="1" i="0" u="none" strike="noStrike" kern="1200" cap="none" normalizeH="0" baseline="0" dirty="0" smtClean="0">
                          <a:ln>
                            <a:noFill/>
                          </a:ln>
                          <a:solidFill>
                            <a:srgbClr val="008000"/>
                          </a:solidFill>
                          <a:effectLst/>
                          <a:latin typeface="Calibri" pitchFamily="34" charset="0"/>
                          <a:ea typeface="+mn-ea"/>
                          <a:cs typeface="+mn-cs"/>
                        </a:rPr>
                        <a:t> - DONE</a:t>
                      </a:r>
                      <a:endParaRPr kumimoji="0" lang="ru-RU" sz="1600" b="0" i="0" u="none" strike="noStrike" kern="1200" cap="none" normalizeH="0" baseline="0" dirty="0" smtClean="0">
                        <a:ln>
                          <a:noFill/>
                        </a:ln>
                        <a:solidFill>
                          <a:srgbClr val="000000"/>
                        </a:solidFill>
                        <a:effectLst/>
                        <a:latin typeface="Calibri" pitchFamily="34" charset="0"/>
                        <a:ea typeface="+mn-ea"/>
                        <a:cs typeface="+mn-cs"/>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000000"/>
                        </a:solidFill>
                        <a:effectLst/>
                        <a:latin typeface="Calibri" pitchFamily="34" charset="0"/>
                      </a:endParaRPr>
                    </a:p>
                  </a:txBody>
                  <a:tcPr marL="35038" marR="35038"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extLst>
      <p:ext uri="{BB962C8B-B14F-4D97-AF65-F5344CB8AC3E}">
        <p14:creationId xmlns:p14="http://schemas.microsoft.com/office/powerpoint/2010/main" val="3837719985"/>
      </p:ext>
    </p:extLst>
  </p:cSld>
  <p:clrMapOvr>
    <a:masterClrMapping/>
  </p:clrMapOvr>
  <p:transition spd="med" advTm="8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8"/>
          <p:cNvSpPr txBox="1">
            <a:spLocks/>
          </p:cNvSpPr>
          <p:nvPr/>
        </p:nvSpPr>
        <p:spPr bwMode="auto">
          <a:xfrm>
            <a:off x="179515" y="116632"/>
            <a:ext cx="5904655" cy="792088"/>
          </a:xfrm>
          <a:prstGeom prst="rect">
            <a:avLst/>
          </a:prstGeom>
          <a:solidFill>
            <a:schemeClr val="accent5">
              <a:lumMod val="20000"/>
              <a:lumOff val="80000"/>
            </a:schemeClr>
          </a:solidFill>
        </p:spPr>
        <p:txBody>
          <a:bodyPr rtlCol="0" anchor="t">
            <a:noAutofit/>
          </a:bodyPr>
          <a:lstStyle>
            <a:defPPr>
              <a:defRPr lang="ru-RU"/>
            </a:defPPr>
            <a:lvl1pPr>
              <a:spcBef>
                <a:spcPct val="0"/>
              </a:spcBef>
              <a:buNone/>
              <a:defRPr b="1">
                <a:solidFill>
                  <a:srgbClr val="0070C0"/>
                </a:solidFill>
                <a:latin typeface="Arial" pitchFamily="34" charset="0"/>
                <a:ea typeface="+mj-ea"/>
                <a:cs typeface="Arial" pitchFamily="34" charset="0"/>
              </a:defRPr>
            </a:lvl1pPr>
          </a:lstStyle>
          <a:p>
            <a:r>
              <a:rPr lang="en-US" dirty="0">
                <a:solidFill>
                  <a:srgbClr val="002060"/>
                </a:solidFill>
              </a:rPr>
              <a:t>Technical regulation of Customs Union on wheeled vehicles safety</a:t>
            </a:r>
            <a:r>
              <a:rPr lang="ru-RU" altLang="ko-KR" dirty="0">
                <a:solidFill>
                  <a:srgbClr val="002060"/>
                </a:solidFill>
              </a:rPr>
              <a:t> (Т</a:t>
            </a:r>
            <a:r>
              <a:rPr lang="en-US" altLang="ko-KR" dirty="0">
                <a:solidFill>
                  <a:srgbClr val="002060"/>
                </a:solidFill>
              </a:rPr>
              <a:t>R</a:t>
            </a:r>
            <a:r>
              <a:rPr lang="ru-RU" altLang="ko-KR" dirty="0">
                <a:solidFill>
                  <a:srgbClr val="002060"/>
                </a:solidFill>
              </a:rPr>
              <a:t> </a:t>
            </a:r>
            <a:r>
              <a:rPr lang="en-US" altLang="ko-KR" dirty="0">
                <a:solidFill>
                  <a:srgbClr val="002060"/>
                </a:solidFill>
              </a:rPr>
              <a:t>CU</a:t>
            </a:r>
            <a:r>
              <a:rPr lang="ru-RU" altLang="ko-KR" dirty="0">
                <a:solidFill>
                  <a:srgbClr val="002060"/>
                </a:solidFill>
              </a:rPr>
              <a:t> 018/2011)                                                                                        </a:t>
            </a:r>
          </a:p>
          <a:p>
            <a:endParaRPr lang="ru-RU" altLang="ko-KR" dirty="0">
              <a:solidFill>
                <a:srgbClr val="002060"/>
              </a:solidFill>
              <a:latin typeface="+mn-lt"/>
            </a:endParaRPr>
          </a:p>
        </p:txBody>
      </p:sp>
      <p:sp>
        <p:nvSpPr>
          <p:cNvPr id="31" name="Прямоугольник 30"/>
          <p:cNvSpPr/>
          <p:nvPr/>
        </p:nvSpPr>
        <p:spPr>
          <a:xfrm>
            <a:off x="6886527" y="5002632"/>
            <a:ext cx="1627337" cy="646331"/>
          </a:xfrm>
          <a:prstGeom prst="rect">
            <a:avLst/>
          </a:prstGeom>
        </p:spPr>
        <p:txBody>
          <a:bodyPr wrap="square">
            <a:spAutoFit/>
          </a:bodyPr>
          <a:lstStyle/>
          <a:p>
            <a:pPr algn="ctr">
              <a:lnSpc>
                <a:spcPct val="90000"/>
              </a:lnSpc>
              <a:defRPr/>
            </a:pPr>
            <a:r>
              <a:rPr lang="en-US" sz="2000" b="1" dirty="0" smtClean="0">
                <a:solidFill>
                  <a:schemeClr val="bg1"/>
                </a:solidFill>
              </a:rPr>
              <a:t>MVNO</a:t>
            </a:r>
            <a:endParaRPr lang="ru-RU" sz="2000" b="1" dirty="0" smtClean="0">
              <a:solidFill>
                <a:schemeClr val="bg1"/>
              </a:solidFill>
            </a:endParaRPr>
          </a:p>
          <a:p>
            <a:pPr algn="ctr">
              <a:lnSpc>
                <a:spcPct val="90000"/>
              </a:lnSpc>
              <a:defRPr/>
            </a:pPr>
            <a:r>
              <a:rPr lang="ru-RU" sz="2000" b="1" dirty="0" smtClean="0">
                <a:solidFill>
                  <a:schemeClr val="bg1"/>
                </a:solidFill>
              </a:rPr>
              <a:t> 90% </a:t>
            </a:r>
            <a:endParaRPr lang="ru-RU" sz="2000" b="1" dirty="0">
              <a:solidFill>
                <a:schemeClr val="bg1"/>
              </a:solidFill>
            </a:endParaRPr>
          </a:p>
        </p:txBody>
      </p:sp>
      <p:sp>
        <p:nvSpPr>
          <p:cNvPr id="41" name="Freeform 31"/>
          <p:cNvSpPr>
            <a:spLocks/>
          </p:cNvSpPr>
          <p:nvPr>
            <p:custDataLst>
              <p:tags r:id="rId1"/>
            </p:custDataLst>
          </p:nvPr>
        </p:nvSpPr>
        <p:spPr bwMode="gray">
          <a:xfrm flipH="1">
            <a:off x="7098166" y="4802533"/>
            <a:ext cx="1356354" cy="865287"/>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chemeClr val="bg1"/>
          </a:solidFill>
          <a:ln w="3175">
            <a:solidFill>
              <a:schemeClr val="bg1"/>
            </a:solidFill>
            <a:round/>
            <a:headEnd/>
            <a:tailEnd/>
          </a:ln>
        </p:spPr>
        <p:txBody>
          <a:bodyPr tIns="91440" bIns="91440" anchor="ctr"/>
          <a:lstStyle/>
          <a:p>
            <a:endParaRPr lang="ru-RU" b="1" dirty="0">
              <a:cs typeface="Times New Roman" pitchFamily="18" charset="0"/>
            </a:endParaRPr>
          </a:p>
        </p:txBody>
      </p:sp>
      <p:graphicFrame>
        <p:nvGraphicFramePr>
          <p:cNvPr id="7" name="Схема 6"/>
          <p:cNvGraphicFramePr/>
          <p:nvPr>
            <p:extLst>
              <p:ext uri="{D42A27DB-BD31-4B8C-83A1-F6EECF244321}">
                <p14:modId xmlns:p14="http://schemas.microsoft.com/office/powerpoint/2010/main" val="709060767"/>
              </p:ext>
            </p:extLst>
          </p:nvPr>
        </p:nvGraphicFramePr>
        <p:xfrm>
          <a:off x="179514" y="1772816"/>
          <a:ext cx="6192688" cy="43204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Текст 6"/>
          <p:cNvSpPr txBox="1">
            <a:spLocks/>
          </p:cNvSpPr>
          <p:nvPr/>
        </p:nvSpPr>
        <p:spPr bwMode="auto">
          <a:xfrm>
            <a:off x="71406" y="6165304"/>
            <a:ext cx="8429684" cy="593234"/>
          </a:xfrm>
          <a:prstGeom prst="rect">
            <a:avLst/>
          </a:prstGeom>
          <a:solidFill>
            <a:schemeClr val="accent1">
              <a:lumMod val="75000"/>
            </a:schemeClr>
          </a:solidFill>
          <a:ln/>
        </p:spPr>
        <p:style>
          <a:lnRef idx="0">
            <a:schemeClr val="accent3"/>
          </a:lnRef>
          <a:fillRef idx="3">
            <a:schemeClr val="accent3"/>
          </a:fillRef>
          <a:effectRef idx="3">
            <a:schemeClr val="accent3"/>
          </a:effectRef>
          <a:fontRef idx="minor">
            <a:schemeClr val="lt1"/>
          </a:fontRef>
        </p:style>
        <p:txBody>
          <a:bodyPr anchor="ctr"/>
          <a:lstStyle>
            <a:defPPr>
              <a:defRPr lang="ru-RU"/>
            </a:defPPr>
            <a:lvl1pPr fontAlgn="auto">
              <a:spcBef>
                <a:spcPts val="0"/>
              </a:spcBef>
              <a:spcAft>
                <a:spcPts val="0"/>
              </a:spcAft>
              <a:defRPr sz="1200" b="1">
                <a:solidFill>
                  <a:schemeClr val="bg1"/>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pPr lvl="0"/>
            <a:r>
              <a:rPr lang="en-US" sz="1600" b="0" dirty="0"/>
              <a:t>*) </a:t>
            </a:r>
            <a:r>
              <a:rPr lang="en-US" sz="1600" b="0" dirty="0" smtClean="0"/>
              <a:t>In </a:t>
            </a:r>
            <a:r>
              <a:rPr lang="en-US" sz="1600" dirty="0"/>
              <a:t>automatic</a:t>
            </a:r>
            <a:r>
              <a:rPr lang="en-US" sz="1600" b="0" dirty="0"/>
              <a:t> </a:t>
            </a:r>
            <a:r>
              <a:rPr lang="en-US" sz="1600" b="0" dirty="0" smtClean="0"/>
              <a:t>mode </a:t>
            </a:r>
            <a:r>
              <a:rPr lang="en-US" sz="1600" b="0" dirty="0"/>
              <a:t>for </a:t>
            </a:r>
            <a:r>
              <a:rPr lang="en-US" sz="1600" dirty="0" err="1" smtClean="0"/>
              <a:t>IVeCD</a:t>
            </a:r>
            <a:r>
              <a:rPr lang="en-US" sz="1600" dirty="0" smtClean="0"/>
              <a:t> </a:t>
            </a:r>
            <a:r>
              <a:rPr lang="en-US" sz="1600" b="0" dirty="0" smtClean="0"/>
              <a:t> - from </a:t>
            </a:r>
            <a:r>
              <a:rPr lang="en-US" sz="1600" b="0" dirty="0"/>
              <a:t>Jan 1st 2017 when </a:t>
            </a:r>
            <a:r>
              <a:rPr lang="en-US" sz="1600" b="0" dirty="0" smtClean="0"/>
              <a:t>rollover.</a:t>
            </a:r>
          </a:p>
          <a:p>
            <a:pPr lvl="0"/>
            <a:endParaRPr lang="ru-RU" sz="1600" b="0" dirty="0"/>
          </a:p>
        </p:txBody>
      </p:sp>
      <p:sp>
        <p:nvSpPr>
          <p:cNvPr id="6" name="TextBox 5"/>
          <p:cNvSpPr txBox="1"/>
          <p:nvPr/>
        </p:nvSpPr>
        <p:spPr>
          <a:xfrm>
            <a:off x="484714" y="924039"/>
            <a:ext cx="4241289" cy="646331"/>
          </a:xfrm>
          <a:prstGeom prst="rect">
            <a:avLst/>
          </a:prstGeom>
          <a:noFill/>
        </p:spPr>
        <p:txBody>
          <a:bodyPr wrap="none" rtlCol="0">
            <a:spAutoFit/>
          </a:bodyPr>
          <a:lstStyle/>
          <a:p>
            <a:r>
              <a:rPr lang="en-US" b="1" dirty="0" smtClean="0">
                <a:solidFill>
                  <a:srgbClr val="0070C0"/>
                </a:solidFill>
              </a:rPr>
              <a:t>Objects of technical regulation</a:t>
            </a:r>
            <a:r>
              <a:rPr lang="ru-RU" b="1" dirty="0" smtClean="0">
                <a:solidFill>
                  <a:srgbClr val="0070C0"/>
                </a:solidFill>
              </a:rPr>
              <a:t> </a:t>
            </a:r>
            <a:endParaRPr lang="en-US" b="1" dirty="0" smtClean="0">
              <a:solidFill>
                <a:srgbClr val="0070C0"/>
              </a:solidFill>
            </a:endParaRPr>
          </a:p>
          <a:p>
            <a:r>
              <a:rPr lang="ru-RU" b="1" dirty="0" smtClean="0">
                <a:solidFill>
                  <a:srgbClr val="0070C0"/>
                </a:solidFill>
              </a:rPr>
              <a:t> (</a:t>
            </a:r>
            <a:r>
              <a:rPr lang="en-US" b="1" dirty="0" smtClean="0">
                <a:solidFill>
                  <a:srgbClr val="0070C0"/>
                </a:solidFill>
              </a:rPr>
              <a:t>ERA GLONASS onboard terminals):</a:t>
            </a:r>
            <a:endParaRPr lang="ru-RU" b="1" dirty="0">
              <a:solidFill>
                <a:srgbClr val="0070C0"/>
              </a:solidFill>
            </a:endParaRPr>
          </a:p>
        </p:txBody>
      </p:sp>
      <p:grpSp>
        <p:nvGrpSpPr>
          <p:cNvPr id="9" name="Группа 8"/>
          <p:cNvGrpSpPr/>
          <p:nvPr/>
        </p:nvGrpSpPr>
        <p:grpSpPr>
          <a:xfrm>
            <a:off x="6760901" y="1453430"/>
            <a:ext cx="1693621" cy="2962963"/>
            <a:chOff x="250585" y="1140"/>
            <a:chExt cx="1693621" cy="2962963"/>
          </a:xfrm>
        </p:grpSpPr>
        <p:sp>
          <p:nvSpPr>
            <p:cNvPr id="10" name="Скругленный прямоугольник 9"/>
            <p:cNvSpPr/>
            <p:nvPr/>
          </p:nvSpPr>
          <p:spPr>
            <a:xfrm>
              <a:off x="250585" y="1140"/>
              <a:ext cx="1693621" cy="2962963"/>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Скругленный прямоугольник 4"/>
            <p:cNvSpPr/>
            <p:nvPr/>
          </p:nvSpPr>
          <p:spPr>
            <a:xfrm>
              <a:off x="333261" y="83816"/>
              <a:ext cx="1528269" cy="279761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t>M2, M3,</a:t>
              </a:r>
            </a:p>
            <a:p>
              <a:pPr lvl="0" algn="ctr" defTabSz="800100">
                <a:lnSpc>
                  <a:spcPct val="90000"/>
                </a:lnSpc>
                <a:spcBef>
                  <a:spcPct val="0"/>
                </a:spcBef>
                <a:spcAft>
                  <a:spcPct val="35000"/>
                </a:spcAft>
              </a:pPr>
              <a:endParaRPr lang="en-US" dirty="0"/>
            </a:p>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endParaRPr lang="en-US" dirty="0"/>
            </a:p>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endParaRPr lang="en-US" sz="1800" kern="1200" dirty="0" smtClean="0"/>
            </a:p>
            <a:p>
              <a:pPr lvl="0" algn="ctr" defTabSz="800100">
                <a:lnSpc>
                  <a:spcPct val="90000"/>
                </a:lnSpc>
                <a:spcBef>
                  <a:spcPct val="0"/>
                </a:spcBef>
                <a:spcAft>
                  <a:spcPct val="35000"/>
                </a:spcAft>
              </a:pPr>
              <a:endParaRPr lang="ru-RU" sz="1800" kern="1200" dirty="0" smtClean="0"/>
            </a:p>
            <a:p>
              <a:pPr lvl="0" algn="ctr" defTabSz="800100">
                <a:lnSpc>
                  <a:spcPct val="90000"/>
                </a:lnSpc>
                <a:spcBef>
                  <a:spcPct val="0"/>
                </a:spcBef>
                <a:spcAft>
                  <a:spcPct val="35000"/>
                </a:spcAft>
              </a:pPr>
              <a:r>
                <a:rPr lang="en-US" sz="1800" kern="1200" dirty="0" smtClean="0"/>
                <a:t> N2, N3</a:t>
              </a:r>
              <a:endParaRPr lang="ru-RU" sz="1800" kern="1200" dirty="0"/>
            </a:p>
          </p:txBody>
        </p:sp>
      </p:grpSp>
      <p:pic>
        <p:nvPicPr>
          <p:cNvPr id="12"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886527" y="1855407"/>
            <a:ext cx="1428750" cy="1079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813932" y="2934911"/>
            <a:ext cx="1573935" cy="9482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4" name="Группа 13"/>
          <p:cNvGrpSpPr/>
          <p:nvPr/>
        </p:nvGrpSpPr>
        <p:grpSpPr>
          <a:xfrm>
            <a:off x="6760901" y="4438908"/>
            <a:ext cx="1981677" cy="1449126"/>
            <a:chOff x="117244" y="3113392"/>
            <a:chExt cx="1981677" cy="1449126"/>
          </a:xfrm>
        </p:grpSpPr>
        <p:sp>
          <p:nvSpPr>
            <p:cNvPr id="15" name="Скругленный прямоугольник 14"/>
            <p:cNvSpPr/>
            <p:nvPr/>
          </p:nvSpPr>
          <p:spPr>
            <a:xfrm>
              <a:off x="117244" y="3113392"/>
              <a:ext cx="1981677" cy="1449126"/>
            </a:xfrm>
            <a:prstGeom prst="roundRect">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Скругленный прямоугольник 4"/>
            <p:cNvSpPr/>
            <p:nvPr/>
          </p:nvSpPr>
          <p:spPr>
            <a:xfrm>
              <a:off x="187985" y="3184133"/>
              <a:ext cx="1840195" cy="130764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0960" tIns="30480" rIns="60960" bIns="30480" numCol="1" spcCol="1270" anchor="ctr" anchorCtr="0">
              <a:noAutofit/>
            </a:bodyPr>
            <a:lstStyle/>
            <a:p>
              <a:pPr lvl="0" algn="ctr" defTabSz="711200">
                <a:lnSpc>
                  <a:spcPct val="90000"/>
                </a:lnSpc>
                <a:spcBef>
                  <a:spcPct val="0"/>
                </a:spcBef>
                <a:spcAft>
                  <a:spcPct val="35000"/>
                </a:spcAft>
              </a:pPr>
              <a:endParaRPr lang="ru-RU" sz="1600" kern="1200" dirty="0"/>
            </a:p>
          </p:txBody>
        </p:sp>
      </p:grpSp>
      <p:pic>
        <p:nvPicPr>
          <p:cNvPr id="18" name="il_fi" descr="http://garage1.ru/taxi/images/stories/yellow_189122748_std.14183120_std.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86576" y="4907829"/>
            <a:ext cx="133032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Box 14"/>
          <p:cNvSpPr txBox="1">
            <a:spLocks noChangeArrowheads="1"/>
          </p:cNvSpPr>
          <p:nvPr/>
        </p:nvSpPr>
        <p:spPr bwMode="auto">
          <a:xfrm>
            <a:off x="7262044" y="4518933"/>
            <a:ext cx="87556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r>
              <a:rPr lang="en-US" dirty="0">
                <a:solidFill>
                  <a:schemeClr val="bg1"/>
                </a:solidFill>
              </a:rPr>
              <a:t>M1, N1</a:t>
            </a:r>
            <a:endParaRPr lang="ru-RU" dirty="0">
              <a:solidFill>
                <a:schemeClr val="bg1"/>
              </a:solidFill>
            </a:endParaRPr>
          </a:p>
        </p:txBody>
      </p:sp>
      <p:sp>
        <p:nvSpPr>
          <p:cNvPr id="2" name="Равнобедренный треугольник 1"/>
          <p:cNvSpPr/>
          <p:nvPr/>
        </p:nvSpPr>
        <p:spPr>
          <a:xfrm rot="5400000">
            <a:off x="6198821" y="2668971"/>
            <a:ext cx="792000" cy="288000"/>
          </a:xfrm>
          <a:prstGeom prst="triangl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Равнобедренный треугольник 19"/>
          <p:cNvSpPr/>
          <p:nvPr/>
        </p:nvSpPr>
        <p:spPr>
          <a:xfrm rot="5400000">
            <a:off x="6191938" y="4975679"/>
            <a:ext cx="792000" cy="288000"/>
          </a:xfrm>
          <a:prstGeom prst="triangl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5391815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Заголовок 8"/>
          <p:cNvSpPr txBox="1">
            <a:spLocks/>
          </p:cNvSpPr>
          <p:nvPr/>
        </p:nvSpPr>
        <p:spPr bwMode="auto">
          <a:xfrm>
            <a:off x="179515" y="116632"/>
            <a:ext cx="5904655" cy="792088"/>
          </a:xfrm>
          <a:prstGeom prst="rect">
            <a:avLst/>
          </a:prstGeom>
          <a:solidFill>
            <a:schemeClr val="accent5">
              <a:lumMod val="20000"/>
              <a:lumOff val="80000"/>
            </a:schemeClr>
          </a:solidFill>
        </p:spPr>
        <p:txBody>
          <a:bodyPr rtlCol="0" anchor="t">
            <a:noAutofit/>
          </a:bodyPr>
          <a:lstStyle>
            <a:defPPr>
              <a:defRPr lang="ru-RU"/>
            </a:defPPr>
            <a:lvl1pPr>
              <a:spcBef>
                <a:spcPct val="0"/>
              </a:spcBef>
              <a:buNone/>
              <a:defRPr b="1">
                <a:solidFill>
                  <a:srgbClr val="0070C0"/>
                </a:solidFill>
                <a:latin typeface="Arial" pitchFamily="34" charset="0"/>
                <a:ea typeface="+mj-ea"/>
                <a:cs typeface="Arial" pitchFamily="34" charset="0"/>
              </a:defRPr>
            </a:lvl1pPr>
          </a:lstStyle>
          <a:p>
            <a:r>
              <a:rPr lang="en-US" sz="2400" dirty="0">
                <a:solidFill>
                  <a:srgbClr val="002060"/>
                </a:solidFill>
                <a:latin typeface="Arial"/>
              </a:rPr>
              <a:t>Agreed IVS introduction schedule</a:t>
            </a:r>
            <a:r>
              <a:rPr lang="ru-RU" altLang="ko-KR" dirty="0" smtClean="0">
                <a:solidFill>
                  <a:srgbClr val="002060"/>
                </a:solidFill>
              </a:rPr>
              <a:t>                                                                                        </a:t>
            </a:r>
            <a:endParaRPr lang="ru-RU" altLang="ko-KR" dirty="0">
              <a:solidFill>
                <a:srgbClr val="002060"/>
              </a:solidFill>
            </a:endParaRPr>
          </a:p>
          <a:p>
            <a:endParaRPr lang="ru-RU" altLang="ko-KR" dirty="0">
              <a:solidFill>
                <a:srgbClr val="002060"/>
              </a:solidFill>
              <a:latin typeface="Arial"/>
            </a:endParaRPr>
          </a:p>
        </p:txBody>
      </p:sp>
      <p:sp>
        <p:nvSpPr>
          <p:cNvPr id="31" name="Прямоугольник 30"/>
          <p:cNvSpPr/>
          <p:nvPr/>
        </p:nvSpPr>
        <p:spPr>
          <a:xfrm>
            <a:off x="6886527" y="5002632"/>
            <a:ext cx="1627337" cy="646331"/>
          </a:xfrm>
          <a:prstGeom prst="rect">
            <a:avLst/>
          </a:prstGeom>
        </p:spPr>
        <p:txBody>
          <a:bodyPr wrap="square">
            <a:spAutoFit/>
          </a:bodyPr>
          <a:lstStyle/>
          <a:p>
            <a:pPr algn="ctr">
              <a:lnSpc>
                <a:spcPct val="90000"/>
              </a:lnSpc>
              <a:defRPr/>
            </a:pPr>
            <a:r>
              <a:rPr lang="en-US" sz="2000" b="1" dirty="0" smtClean="0">
                <a:solidFill>
                  <a:prstClr val="white"/>
                </a:solidFill>
              </a:rPr>
              <a:t>MVNO</a:t>
            </a:r>
            <a:endParaRPr lang="ru-RU" sz="2000" b="1" dirty="0" smtClean="0">
              <a:solidFill>
                <a:prstClr val="white"/>
              </a:solidFill>
            </a:endParaRPr>
          </a:p>
          <a:p>
            <a:pPr algn="ctr">
              <a:lnSpc>
                <a:spcPct val="90000"/>
              </a:lnSpc>
              <a:defRPr/>
            </a:pPr>
            <a:r>
              <a:rPr lang="ru-RU" sz="2000" b="1" dirty="0" smtClean="0">
                <a:solidFill>
                  <a:prstClr val="white"/>
                </a:solidFill>
              </a:rPr>
              <a:t> 90% </a:t>
            </a:r>
            <a:endParaRPr lang="ru-RU" sz="2000" b="1" dirty="0">
              <a:solidFill>
                <a:prstClr val="white"/>
              </a:solidFill>
            </a:endParaRPr>
          </a:p>
        </p:txBody>
      </p:sp>
      <p:sp>
        <p:nvSpPr>
          <p:cNvPr id="41" name="Freeform 31"/>
          <p:cNvSpPr>
            <a:spLocks/>
          </p:cNvSpPr>
          <p:nvPr>
            <p:custDataLst>
              <p:tags r:id="rId1"/>
            </p:custDataLst>
          </p:nvPr>
        </p:nvSpPr>
        <p:spPr bwMode="gray">
          <a:xfrm flipH="1">
            <a:off x="7098166" y="4802533"/>
            <a:ext cx="1356354" cy="865287"/>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chemeClr val="bg1"/>
          </a:solidFill>
          <a:ln w="3175">
            <a:solidFill>
              <a:schemeClr val="bg1"/>
            </a:solidFill>
            <a:round/>
            <a:headEnd/>
            <a:tailEnd/>
          </a:ln>
        </p:spPr>
        <p:txBody>
          <a:bodyPr tIns="91440" bIns="91440" anchor="ctr"/>
          <a:lstStyle/>
          <a:p>
            <a:endParaRPr lang="ru-RU" b="1" dirty="0">
              <a:solidFill>
                <a:prstClr val="black"/>
              </a:solidFill>
              <a:cs typeface="Times New Roman" pitchFamily="18"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641216056"/>
              </p:ext>
            </p:extLst>
          </p:nvPr>
        </p:nvGraphicFramePr>
        <p:xfrm>
          <a:off x="251520" y="1259576"/>
          <a:ext cx="8262344" cy="5484775"/>
        </p:xfrm>
        <a:graphic>
          <a:graphicData uri="http://schemas.openxmlformats.org/drawingml/2006/table">
            <a:tbl>
              <a:tblPr firstRow="1" firstCol="1" bandRow="1">
                <a:tableStyleId>{5C22544A-7EE6-4342-B048-85BDC9FD1C3A}</a:tableStyleId>
              </a:tblPr>
              <a:tblGrid>
                <a:gridCol w="4392488"/>
                <a:gridCol w="3869856"/>
              </a:tblGrid>
              <a:tr h="879055">
                <a:tc>
                  <a:txBody>
                    <a:bodyPr/>
                    <a:lstStyle/>
                    <a:p>
                      <a:pPr algn="ctr">
                        <a:lnSpc>
                          <a:spcPct val="115000"/>
                        </a:lnSpc>
                        <a:spcAft>
                          <a:spcPts val="0"/>
                        </a:spcAft>
                      </a:pPr>
                      <a:endParaRPr lang="en-US" sz="1100" dirty="0" smtClean="0">
                        <a:effectLst/>
                      </a:endParaRPr>
                    </a:p>
                    <a:p>
                      <a:pPr algn="ctr">
                        <a:lnSpc>
                          <a:spcPct val="115000"/>
                        </a:lnSpc>
                        <a:spcAft>
                          <a:spcPts val="0"/>
                        </a:spcAft>
                      </a:pPr>
                      <a:r>
                        <a:rPr lang="en-US" sz="1400" dirty="0" smtClean="0">
                          <a:effectLst/>
                        </a:rPr>
                        <a:t>in-vehicle emergency call device </a:t>
                      </a:r>
                    </a:p>
                    <a:p>
                      <a:pPr algn="ctr">
                        <a:lnSpc>
                          <a:spcPct val="115000"/>
                        </a:lnSpc>
                        <a:spcAft>
                          <a:spcPts val="0"/>
                        </a:spcAft>
                      </a:pPr>
                      <a:r>
                        <a:rPr lang="en-US" sz="1400" dirty="0" smtClean="0">
                          <a:effectLst/>
                        </a:rPr>
                        <a:t>(</a:t>
                      </a:r>
                      <a:r>
                        <a:rPr lang="en-US" sz="1400" dirty="0" err="1" smtClean="0">
                          <a:effectLst/>
                        </a:rPr>
                        <a:t>IVeCD</a:t>
                      </a:r>
                      <a:r>
                        <a:rPr lang="en-US" sz="1400" dirty="0" smtClean="0">
                          <a:effectLst/>
                        </a:rPr>
                        <a:t>)</a:t>
                      </a:r>
                    </a:p>
                    <a:p>
                      <a:pPr algn="ctr">
                        <a:lnSpc>
                          <a:spcPct val="115000"/>
                        </a:lnSpc>
                        <a:spcAft>
                          <a:spcPts val="0"/>
                        </a:spcAft>
                      </a:pPr>
                      <a:endParaRPr lang="ru-RU" sz="1100" dirty="0">
                        <a:effectLst/>
                        <a:latin typeface="Calibri"/>
                        <a:ea typeface="Calibri"/>
                        <a:cs typeface="Times New Roman"/>
                      </a:endParaRPr>
                    </a:p>
                  </a:txBody>
                  <a:tcPr marL="68580" marR="68580" marT="0" marB="0"/>
                </a:tc>
                <a:tc>
                  <a:txBody>
                    <a:bodyPr/>
                    <a:lstStyle/>
                    <a:p>
                      <a:pPr algn="ctr">
                        <a:lnSpc>
                          <a:spcPct val="115000"/>
                        </a:lnSpc>
                        <a:spcAft>
                          <a:spcPts val="0"/>
                        </a:spcAft>
                      </a:pPr>
                      <a:endParaRPr lang="en-US" sz="1100" dirty="0" smtClean="0">
                        <a:effectLst/>
                      </a:endParaRPr>
                    </a:p>
                    <a:p>
                      <a:pPr algn="ctr">
                        <a:lnSpc>
                          <a:spcPct val="115000"/>
                        </a:lnSpc>
                        <a:spcAft>
                          <a:spcPts val="0"/>
                        </a:spcAft>
                      </a:pPr>
                      <a:r>
                        <a:rPr lang="en-US" sz="1400" dirty="0" smtClean="0">
                          <a:effectLst/>
                        </a:rPr>
                        <a:t>in-vehicle emergency call system </a:t>
                      </a:r>
                    </a:p>
                    <a:p>
                      <a:pPr algn="ctr">
                        <a:lnSpc>
                          <a:spcPct val="115000"/>
                        </a:lnSpc>
                        <a:spcAft>
                          <a:spcPts val="0"/>
                        </a:spcAft>
                      </a:pPr>
                      <a:r>
                        <a:rPr lang="en-US" sz="1400" dirty="0" smtClean="0">
                          <a:effectLst/>
                        </a:rPr>
                        <a:t>(</a:t>
                      </a:r>
                      <a:r>
                        <a:rPr lang="en-US" sz="1400" dirty="0" err="1" smtClean="0">
                          <a:effectLst/>
                        </a:rPr>
                        <a:t>IVeCS</a:t>
                      </a:r>
                      <a:r>
                        <a:rPr lang="en-US" sz="1400" dirty="0" smtClean="0">
                          <a:effectLst/>
                        </a:rPr>
                        <a:t>)</a:t>
                      </a:r>
                      <a:endParaRPr lang="en-US" sz="1400" dirty="0">
                        <a:effectLst/>
                      </a:endParaRPr>
                    </a:p>
                  </a:txBody>
                  <a:tcPr marL="68580" marR="68580" marT="0" marB="0"/>
                </a:tc>
              </a:tr>
              <a:tr h="786313">
                <a:tc>
                  <a:txBody>
                    <a:bodyPr/>
                    <a:lstStyle/>
                    <a:p>
                      <a:pPr indent="180340">
                        <a:lnSpc>
                          <a:spcPct val="115000"/>
                        </a:lnSpc>
                        <a:spcAft>
                          <a:spcPts val="0"/>
                        </a:spcAft>
                      </a:pPr>
                      <a:r>
                        <a:rPr lang="en-US" sz="1400" dirty="0" smtClean="0">
                          <a:solidFill>
                            <a:schemeClr val="tx1"/>
                          </a:solidFill>
                          <a:effectLst/>
                        </a:rPr>
                        <a:t>01 Jan 2015 –</a:t>
                      </a:r>
                      <a:r>
                        <a:rPr lang="en-US" sz="1400" b="0" dirty="0" smtClean="0">
                          <a:solidFill>
                            <a:schemeClr val="tx1"/>
                          </a:solidFill>
                          <a:effectLst/>
                        </a:rPr>
                        <a:t>assessment of compliance in the form of  vehicle type approval at first time (</a:t>
                      </a:r>
                      <a:r>
                        <a:rPr lang="pt-BR" sz="1400" b="0" dirty="0" smtClean="0">
                          <a:solidFill>
                            <a:schemeClr val="tx1"/>
                          </a:solidFill>
                          <a:effectLst/>
                        </a:rPr>
                        <a:t>vehicles of categories M1 &amp; </a:t>
                      </a:r>
                      <a:r>
                        <a:rPr lang="pt-BR" sz="1400" b="0" dirty="0" smtClean="0">
                          <a:solidFill>
                            <a:schemeClr val="tx1"/>
                          </a:solidFill>
                          <a:effectLst/>
                        </a:rPr>
                        <a:t>N1 </a:t>
                      </a:r>
                      <a:r>
                        <a:rPr lang="pt-BR" sz="1400" b="0" dirty="0" smtClean="0">
                          <a:solidFill>
                            <a:schemeClr val="tx1"/>
                          </a:solidFill>
                          <a:effectLst/>
                        </a:rPr>
                        <a:t>not relevant to R94&amp;R95; M2, M3, N2 &amp; N3</a:t>
                      </a:r>
                      <a:r>
                        <a:rPr lang="en-US" sz="1400" b="0" dirty="0" smtClean="0">
                          <a:solidFill>
                            <a:schemeClr val="tx1"/>
                          </a:solidFill>
                          <a:effectLst/>
                        </a:rPr>
                        <a:t>) </a:t>
                      </a:r>
                    </a:p>
                    <a:p>
                      <a:pPr indent="180340">
                        <a:lnSpc>
                          <a:spcPct val="115000"/>
                        </a:lnSpc>
                        <a:spcAft>
                          <a:spcPts val="0"/>
                        </a:spcAft>
                      </a:pPr>
                      <a:endParaRPr lang="ru-RU" sz="1400" dirty="0">
                        <a:solidFill>
                          <a:schemeClr val="tx1"/>
                        </a:solidFill>
                        <a:effectLst/>
                        <a:latin typeface="Calibri"/>
                        <a:ea typeface="Calibri"/>
                        <a:cs typeface="Times New Roman"/>
                      </a:endParaRPr>
                    </a:p>
                  </a:txBody>
                  <a:tcPr marL="68580" marR="68580" marT="0" marB="0">
                    <a:solidFill>
                      <a:schemeClr val="accent1">
                        <a:lumMod val="20000"/>
                        <a:lumOff val="80000"/>
                      </a:schemeClr>
                    </a:solidFill>
                  </a:tcPr>
                </a:tc>
                <a:tc>
                  <a:txBody>
                    <a:bodyPr/>
                    <a:lstStyle/>
                    <a:p>
                      <a:pPr marL="0" marR="0" lvl="0" indent="180340" algn="l" defTabSz="914400" rtl="0" eaLnBrk="1" fontAlgn="auto" latinLnBrk="0" hangingPunct="1">
                        <a:lnSpc>
                          <a:spcPct val="115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mn-lt"/>
                          <a:ea typeface="+mn-ea"/>
                          <a:cs typeface="+mn-cs"/>
                        </a:rPr>
                        <a:t>01 Jan 2015 –</a:t>
                      </a:r>
                      <a:r>
                        <a:rPr kumimoji="0" lang="en-US" sz="1400" b="0" i="0" u="none" strike="noStrike" kern="1200" cap="none" spc="0" normalizeH="0" baseline="0" noProof="0" dirty="0" smtClean="0">
                          <a:ln>
                            <a:noFill/>
                          </a:ln>
                          <a:solidFill>
                            <a:prstClr val="black"/>
                          </a:solidFill>
                          <a:effectLst/>
                          <a:uLnTx/>
                          <a:uFillTx/>
                          <a:latin typeface="+mn-lt"/>
                          <a:ea typeface="+mn-ea"/>
                          <a:cs typeface="+mn-cs"/>
                        </a:rPr>
                        <a:t>assessment of compliance in the form of  vehicle type approval at first time (vehicles of categories M1 &amp; N1 relevant to R94&amp;R95) </a:t>
                      </a:r>
                    </a:p>
                  </a:txBody>
                  <a:tcPr marL="68580" marR="68580" marT="0" marB="0"/>
                </a:tc>
              </a:tr>
              <a:tr h="0">
                <a:tc>
                  <a:txBody>
                    <a:bodyPr/>
                    <a:lstStyle/>
                    <a:p>
                      <a:pPr indent="180340">
                        <a:lnSpc>
                          <a:spcPct val="115000"/>
                        </a:lnSpc>
                        <a:spcAft>
                          <a:spcPts val="0"/>
                        </a:spcAft>
                      </a:pPr>
                      <a:r>
                        <a:rPr lang="en-US" sz="1400" dirty="0" smtClean="0">
                          <a:solidFill>
                            <a:schemeClr val="tx1"/>
                          </a:solidFill>
                          <a:effectLst/>
                        </a:rPr>
                        <a:t>01 Jan 2016 – </a:t>
                      </a:r>
                      <a:r>
                        <a:rPr lang="en-US" sz="1400" b="0" dirty="0" smtClean="0">
                          <a:solidFill>
                            <a:schemeClr val="tx1"/>
                          </a:solidFill>
                          <a:effectLst/>
                        </a:rPr>
                        <a:t>categories of vehicles that </a:t>
                      </a:r>
                      <a:r>
                        <a:rPr lang="en-US" sz="1400" b="0" dirty="0" smtClean="0">
                          <a:solidFill>
                            <a:schemeClr val="tx1"/>
                          </a:solidFill>
                          <a:effectLst/>
                        </a:rPr>
                        <a:t>will be </a:t>
                      </a:r>
                      <a:r>
                        <a:rPr lang="en-US" sz="1400" b="0" dirty="0" smtClean="0">
                          <a:solidFill>
                            <a:schemeClr val="tx1"/>
                          </a:solidFill>
                          <a:effectLst/>
                        </a:rPr>
                        <a:t>put in circulation in the territory of the of Customs Union:</a:t>
                      </a:r>
                    </a:p>
                    <a:p>
                      <a:pPr indent="180340">
                        <a:lnSpc>
                          <a:spcPct val="115000"/>
                        </a:lnSpc>
                        <a:spcAft>
                          <a:spcPts val="0"/>
                        </a:spcAft>
                      </a:pPr>
                      <a:r>
                        <a:rPr lang="en-US" sz="1400" b="0" dirty="0" smtClean="0">
                          <a:solidFill>
                            <a:schemeClr val="tx1"/>
                          </a:solidFill>
                          <a:effectLst/>
                        </a:rPr>
                        <a:t>- vehicles of categories M2 &amp; M3 (intended for commercial</a:t>
                      </a:r>
                      <a:r>
                        <a:rPr lang="en-US" sz="1400" b="0" baseline="0" dirty="0" smtClean="0">
                          <a:solidFill>
                            <a:schemeClr val="tx1"/>
                          </a:solidFill>
                          <a:effectLst/>
                        </a:rPr>
                        <a:t> </a:t>
                      </a:r>
                      <a:r>
                        <a:rPr lang="en-US" sz="1400" b="0" dirty="0" smtClean="0">
                          <a:solidFill>
                            <a:schemeClr val="tx1"/>
                          </a:solidFill>
                          <a:effectLst/>
                        </a:rPr>
                        <a:t>passenger transportation or transportation of children);</a:t>
                      </a:r>
                    </a:p>
                    <a:p>
                      <a:pPr indent="180340">
                        <a:lnSpc>
                          <a:spcPct val="115000"/>
                        </a:lnSpc>
                        <a:spcAft>
                          <a:spcPts val="0"/>
                        </a:spcAft>
                      </a:pPr>
                      <a:r>
                        <a:rPr lang="en-US" sz="1400" b="0" dirty="0" smtClean="0">
                          <a:solidFill>
                            <a:schemeClr val="tx1"/>
                          </a:solidFill>
                          <a:effectLst/>
                        </a:rPr>
                        <a:t>- vehicles of categories N2 &amp; N3 (intended for dangerous cargo transportation)</a:t>
                      </a:r>
                    </a:p>
                    <a:p>
                      <a:pPr indent="180340">
                        <a:lnSpc>
                          <a:spcPct val="115000"/>
                        </a:lnSpc>
                        <a:spcAft>
                          <a:spcPts val="0"/>
                        </a:spcAft>
                      </a:pPr>
                      <a:endParaRPr lang="en-US" sz="1400" dirty="0">
                        <a:solidFill>
                          <a:schemeClr val="tx1"/>
                        </a:solidFill>
                        <a:effectLst/>
                      </a:endParaRPr>
                    </a:p>
                  </a:txBody>
                  <a:tcPr marL="68580" marR="68580" marT="0" marB="0">
                    <a:solidFill>
                      <a:schemeClr val="bg1">
                        <a:lumMod val="85000"/>
                      </a:schemeClr>
                    </a:solidFill>
                  </a:tcPr>
                </a:tc>
                <a:tc>
                  <a:txBody>
                    <a:bodyPr/>
                    <a:lstStyle/>
                    <a:p>
                      <a:pPr indent="201930">
                        <a:lnSpc>
                          <a:spcPct val="115000"/>
                        </a:lnSpc>
                        <a:spcAft>
                          <a:spcPts val="0"/>
                        </a:spcAft>
                      </a:pPr>
                      <a:r>
                        <a:rPr lang="ru-RU" sz="1400" dirty="0">
                          <a:effectLst/>
                        </a:rPr>
                        <a:t> </a:t>
                      </a:r>
                      <a:endParaRPr lang="ru-RU" sz="1400" dirty="0">
                        <a:effectLst/>
                        <a:latin typeface="Calibri"/>
                        <a:ea typeface="Calibri"/>
                        <a:cs typeface="Times New Roman"/>
                      </a:endParaRPr>
                    </a:p>
                  </a:txBody>
                  <a:tcPr marL="68580" marR="68580" marT="0" marB="0"/>
                </a:tc>
              </a:tr>
              <a:tr h="0">
                <a:tc>
                  <a:txBody>
                    <a:bodyPr/>
                    <a:lstStyle/>
                    <a:p>
                      <a:pPr indent="180340">
                        <a:lnSpc>
                          <a:spcPct val="115000"/>
                        </a:lnSpc>
                        <a:spcAft>
                          <a:spcPts val="0"/>
                        </a:spcAft>
                      </a:pPr>
                      <a:r>
                        <a:rPr lang="en-US" sz="1400" dirty="0" smtClean="0">
                          <a:solidFill>
                            <a:schemeClr val="tx1"/>
                          </a:solidFill>
                          <a:effectLst/>
                        </a:rPr>
                        <a:t>01 Jan 2017 – </a:t>
                      </a:r>
                      <a:r>
                        <a:rPr lang="en-US" sz="1400" b="1" dirty="0" smtClean="0">
                          <a:solidFill>
                            <a:schemeClr val="tx1"/>
                          </a:solidFill>
                          <a:effectLst/>
                        </a:rPr>
                        <a:t>all vehicles </a:t>
                      </a:r>
                      <a:r>
                        <a:rPr lang="en-US" sz="1400" b="0" dirty="0" smtClean="0">
                          <a:solidFill>
                            <a:schemeClr val="tx1"/>
                          </a:solidFill>
                          <a:effectLst/>
                        </a:rPr>
                        <a:t>that will </a:t>
                      </a:r>
                      <a:r>
                        <a:rPr lang="en-US" sz="1400" b="0" dirty="0" smtClean="0">
                          <a:solidFill>
                            <a:schemeClr val="tx1"/>
                          </a:solidFill>
                          <a:effectLst/>
                        </a:rPr>
                        <a:t>be put </a:t>
                      </a:r>
                      <a:r>
                        <a:rPr lang="en-US" sz="1400" b="0" dirty="0" smtClean="0">
                          <a:solidFill>
                            <a:schemeClr val="tx1"/>
                          </a:solidFill>
                          <a:effectLst/>
                        </a:rPr>
                        <a:t>in circulation in the territory of the of Customs Union (</a:t>
                      </a:r>
                      <a:r>
                        <a:rPr lang="pt-BR" sz="1400" b="0" dirty="0" smtClean="0">
                          <a:solidFill>
                            <a:schemeClr val="tx1"/>
                          </a:solidFill>
                          <a:effectLst/>
                        </a:rPr>
                        <a:t>vehicles of categories M1 &amp; </a:t>
                      </a:r>
                      <a:r>
                        <a:rPr lang="pt-BR" sz="1400" b="0" dirty="0" smtClean="0">
                          <a:solidFill>
                            <a:schemeClr val="tx1"/>
                          </a:solidFill>
                          <a:effectLst/>
                        </a:rPr>
                        <a:t>N1 </a:t>
                      </a:r>
                      <a:r>
                        <a:rPr lang="pt-BR" sz="1400" b="0" dirty="0" smtClean="0">
                          <a:solidFill>
                            <a:schemeClr val="tx1"/>
                          </a:solidFill>
                          <a:effectLst/>
                        </a:rPr>
                        <a:t>not relevant to R94&amp;R95; M2, M3, N2 &amp; N3)</a:t>
                      </a:r>
                      <a:endParaRPr lang="en-US" sz="1400" b="0" dirty="0" smtClean="0">
                        <a:solidFill>
                          <a:schemeClr val="tx1"/>
                        </a:solidFill>
                        <a:effectLst/>
                      </a:endParaRPr>
                    </a:p>
                    <a:p>
                      <a:pPr indent="180340">
                        <a:lnSpc>
                          <a:spcPct val="115000"/>
                        </a:lnSpc>
                        <a:spcAft>
                          <a:spcPts val="0"/>
                        </a:spcAft>
                      </a:pPr>
                      <a:endParaRPr lang="en-US" sz="1400" dirty="0" err="1">
                        <a:effectLst/>
                      </a:endParaRPr>
                    </a:p>
                  </a:txBody>
                  <a:tcPr marL="68580" marR="68580" marT="0" marB="0">
                    <a:solidFill>
                      <a:schemeClr val="bg1">
                        <a:lumMod val="95000"/>
                      </a:schemeClr>
                    </a:solidFill>
                  </a:tcPr>
                </a:tc>
                <a:tc>
                  <a:txBody>
                    <a:bodyPr/>
                    <a:lstStyle/>
                    <a:p>
                      <a:pPr indent="201930">
                        <a:lnSpc>
                          <a:spcPct val="115000"/>
                        </a:lnSpc>
                        <a:spcAft>
                          <a:spcPts val="0"/>
                        </a:spcAft>
                      </a:pPr>
                      <a:r>
                        <a:rPr lang="en-US" sz="1400" b="1" dirty="0" smtClean="0">
                          <a:effectLst/>
                        </a:rPr>
                        <a:t>01 Jan 2017 </a:t>
                      </a:r>
                      <a:r>
                        <a:rPr lang="en-US" sz="1400" dirty="0" smtClean="0">
                          <a:effectLst/>
                        </a:rPr>
                        <a:t>– </a:t>
                      </a:r>
                      <a:r>
                        <a:rPr lang="en-US" sz="1400" b="1" dirty="0" smtClean="0">
                          <a:effectLst/>
                        </a:rPr>
                        <a:t>all vehicles </a:t>
                      </a:r>
                      <a:r>
                        <a:rPr lang="en-US" sz="1400" dirty="0" smtClean="0">
                          <a:effectLst/>
                        </a:rPr>
                        <a:t>that </a:t>
                      </a:r>
                      <a:r>
                        <a:rPr lang="en-US" sz="1400" dirty="0" smtClean="0">
                          <a:effectLst/>
                        </a:rPr>
                        <a:t>will be </a:t>
                      </a:r>
                      <a:r>
                        <a:rPr lang="en-US" sz="1400" dirty="0" smtClean="0">
                          <a:effectLst/>
                        </a:rPr>
                        <a:t>put in circulation in the territory of the of Customs Union (vehicles of categories M1 &amp; N1 relevant to R94&amp;R95)</a:t>
                      </a:r>
                      <a:endParaRPr lang="en-US" sz="1400" dirty="0">
                        <a:effectLst/>
                      </a:endParaRPr>
                    </a:p>
                  </a:txBody>
                  <a:tcPr marL="68580" marR="68580" marT="0" marB="0"/>
                </a:tc>
              </a:tr>
            </a:tbl>
          </a:graphicData>
        </a:graphic>
      </p:graphicFrame>
    </p:spTree>
    <p:extLst>
      <p:ext uri="{BB962C8B-B14F-4D97-AF65-F5344CB8AC3E}">
        <p14:creationId xmlns:p14="http://schemas.microsoft.com/office/powerpoint/2010/main" val="13230101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Заголовок 8"/>
          <p:cNvSpPr txBox="1">
            <a:spLocks/>
          </p:cNvSpPr>
          <p:nvPr/>
        </p:nvSpPr>
        <p:spPr bwMode="auto">
          <a:xfrm>
            <a:off x="395536" y="1645268"/>
            <a:ext cx="2880320" cy="813913"/>
          </a:xfrm>
          <a:prstGeom prst="rect">
            <a:avLst/>
          </a:prstGeom>
          <a:solidFill>
            <a:schemeClr val="accent1">
              <a:lumMod val="20000"/>
              <a:lumOff val="80000"/>
            </a:schemeClr>
          </a:solidFill>
        </p:spPr>
        <p:txBody>
          <a:bodyPr rtlCol="0" anchor="t">
            <a:noAutofit/>
          </a:bodyPr>
          <a:lstStyle>
            <a:defPPr>
              <a:defRPr lang="ru-RU"/>
            </a:defPPr>
            <a:lvl1pPr>
              <a:spcBef>
                <a:spcPct val="0"/>
              </a:spcBef>
              <a:buNone/>
              <a:defRPr b="1">
                <a:solidFill>
                  <a:srgbClr val="0070C0"/>
                </a:solidFill>
                <a:latin typeface="Arial" pitchFamily="34" charset="0"/>
                <a:ea typeface="+mj-ea"/>
                <a:cs typeface="Arial" pitchFamily="34" charset="0"/>
              </a:defRPr>
            </a:lvl1pPr>
          </a:lstStyle>
          <a:p>
            <a:pPr algn="ctr"/>
            <a:r>
              <a:rPr lang="en-US" altLang="ko-KR" sz="1200" dirty="0">
                <a:solidFill>
                  <a:schemeClr val="tx1"/>
                </a:solidFill>
                <a:latin typeface="+mn-lt"/>
              </a:rPr>
              <a:t>Requirements</a:t>
            </a:r>
            <a:r>
              <a:rPr lang="ru-RU" altLang="ko-KR" sz="1200" dirty="0">
                <a:solidFill>
                  <a:schemeClr val="tx1"/>
                </a:solidFill>
                <a:latin typeface="+mn-lt"/>
              </a:rPr>
              <a:t> </a:t>
            </a:r>
          </a:p>
          <a:p>
            <a:r>
              <a:rPr lang="ru-RU" altLang="ko-KR" sz="1200" dirty="0">
                <a:solidFill>
                  <a:schemeClr val="tx1"/>
                </a:solidFill>
                <a:latin typeface="+mn-lt"/>
              </a:rPr>
              <a:t>(</a:t>
            </a:r>
            <a:r>
              <a:rPr lang="en-US" altLang="ko-KR" sz="1200" dirty="0">
                <a:solidFill>
                  <a:schemeClr val="tx1"/>
                </a:solidFill>
                <a:latin typeface="+mn-lt"/>
              </a:rPr>
              <a:t>clause </a:t>
            </a:r>
            <a:r>
              <a:rPr lang="ru-RU" altLang="ko-KR" sz="1200" dirty="0">
                <a:solidFill>
                  <a:schemeClr val="tx1"/>
                </a:solidFill>
                <a:latin typeface="+mn-lt"/>
              </a:rPr>
              <a:t>13.1;  </a:t>
            </a:r>
            <a:r>
              <a:rPr lang="en-US" altLang="ko-KR" sz="1200" dirty="0">
                <a:solidFill>
                  <a:schemeClr val="tx1"/>
                </a:solidFill>
                <a:latin typeface="+mn-lt"/>
              </a:rPr>
              <a:t>sections </a:t>
            </a:r>
            <a:r>
              <a:rPr lang="ru-RU" altLang="ko-KR" sz="1200" dirty="0">
                <a:solidFill>
                  <a:schemeClr val="tx1"/>
                </a:solidFill>
                <a:latin typeface="+mn-lt"/>
              </a:rPr>
              <a:t> 16 </a:t>
            </a:r>
            <a:r>
              <a:rPr lang="en-US" altLang="ko-KR" sz="1200" dirty="0">
                <a:solidFill>
                  <a:schemeClr val="tx1"/>
                </a:solidFill>
                <a:latin typeface="+mn-lt"/>
              </a:rPr>
              <a:t>&amp;</a:t>
            </a:r>
            <a:r>
              <a:rPr lang="ru-RU" altLang="ko-KR" sz="1200" dirty="0">
                <a:solidFill>
                  <a:schemeClr val="tx1"/>
                </a:solidFill>
                <a:latin typeface="+mn-lt"/>
              </a:rPr>
              <a:t> 17 </a:t>
            </a:r>
            <a:r>
              <a:rPr lang="en-US" altLang="ko-KR" sz="1200" dirty="0">
                <a:solidFill>
                  <a:schemeClr val="tx1"/>
                </a:solidFill>
                <a:latin typeface="+mn-lt"/>
              </a:rPr>
              <a:t>of</a:t>
            </a:r>
            <a:endParaRPr lang="ru-RU" altLang="ko-KR" sz="1200" dirty="0">
              <a:solidFill>
                <a:schemeClr val="tx1"/>
              </a:solidFill>
              <a:latin typeface="+mn-lt"/>
            </a:endParaRPr>
          </a:p>
          <a:p>
            <a:r>
              <a:rPr lang="en-US" altLang="ko-KR" sz="1200" dirty="0">
                <a:solidFill>
                  <a:schemeClr val="tx1"/>
                </a:solidFill>
                <a:latin typeface="+mn-lt"/>
              </a:rPr>
              <a:t>Annex</a:t>
            </a:r>
            <a:r>
              <a:rPr lang="ru-RU" altLang="ko-KR" sz="1200" dirty="0">
                <a:solidFill>
                  <a:schemeClr val="tx1"/>
                </a:solidFill>
                <a:latin typeface="+mn-lt"/>
              </a:rPr>
              <a:t> 3 , </a:t>
            </a:r>
            <a:r>
              <a:rPr lang="en-US" altLang="ko-KR" sz="1200" dirty="0">
                <a:solidFill>
                  <a:schemeClr val="tx1"/>
                </a:solidFill>
                <a:latin typeface="+mn-lt"/>
              </a:rPr>
              <a:t>clause</a:t>
            </a:r>
            <a:r>
              <a:rPr lang="ru-RU" altLang="ko-KR" sz="1200" dirty="0">
                <a:solidFill>
                  <a:schemeClr val="tx1"/>
                </a:solidFill>
                <a:latin typeface="+mn-lt"/>
              </a:rPr>
              <a:t> </a:t>
            </a:r>
            <a:r>
              <a:rPr lang="ru-RU" altLang="ko-KR" sz="1200" dirty="0" smtClean="0">
                <a:solidFill>
                  <a:schemeClr val="tx1"/>
                </a:solidFill>
                <a:latin typeface="+mn-lt"/>
              </a:rPr>
              <a:t>118</a:t>
            </a:r>
            <a:r>
              <a:rPr lang="en-US" altLang="ko-KR" sz="1200" dirty="0" smtClean="0">
                <a:solidFill>
                  <a:schemeClr val="tx1"/>
                </a:solidFill>
                <a:latin typeface="+mn-lt"/>
              </a:rPr>
              <a:t> of</a:t>
            </a:r>
            <a:r>
              <a:rPr lang="ru-RU" altLang="ko-KR" sz="1200" dirty="0" smtClean="0">
                <a:solidFill>
                  <a:schemeClr val="tx1"/>
                </a:solidFill>
                <a:latin typeface="+mn-lt"/>
              </a:rPr>
              <a:t> </a:t>
            </a:r>
            <a:r>
              <a:rPr lang="en-US" altLang="ko-KR" sz="1200" dirty="0" smtClean="0">
                <a:solidFill>
                  <a:schemeClr val="tx1"/>
                </a:solidFill>
                <a:latin typeface="+mn-lt"/>
              </a:rPr>
              <a:t>Annex</a:t>
            </a:r>
            <a:r>
              <a:rPr lang="ru-RU" altLang="ko-KR" sz="1200" dirty="0" smtClean="0">
                <a:solidFill>
                  <a:schemeClr val="tx1"/>
                </a:solidFill>
                <a:latin typeface="+mn-lt"/>
              </a:rPr>
              <a:t> 10)</a:t>
            </a:r>
            <a:endParaRPr lang="ru-RU" altLang="ko-KR" dirty="0">
              <a:solidFill>
                <a:schemeClr val="tx1"/>
              </a:solidFill>
              <a:latin typeface="+mn-lt"/>
            </a:endParaRPr>
          </a:p>
        </p:txBody>
      </p:sp>
      <p:sp>
        <p:nvSpPr>
          <p:cNvPr id="25" name="Заголовок 8"/>
          <p:cNvSpPr txBox="1">
            <a:spLocks/>
          </p:cNvSpPr>
          <p:nvPr/>
        </p:nvSpPr>
        <p:spPr bwMode="auto">
          <a:xfrm>
            <a:off x="5773774" y="1636696"/>
            <a:ext cx="2520280" cy="795921"/>
          </a:xfrm>
          <a:prstGeom prst="rect">
            <a:avLst/>
          </a:prstGeom>
          <a:solidFill>
            <a:schemeClr val="accent2">
              <a:lumMod val="20000"/>
              <a:lumOff val="80000"/>
            </a:schemeClr>
          </a:solidFill>
        </p:spPr>
        <p:txBody>
          <a:bodyPr rtlCol="0" anchor="t">
            <a:noAutofit/>
          </a:bodyPr>
          <a:lstStyle>
            <a:defPPr>
              <a:defRPr lang="ru-RU"/>
            </a:defPPr>
            <a:lvl1pPr>
              <a:spcBef>
                <a:spcPct val="0"/>
              </a:spcBef>
              <a:buNone/>
              <a:defRPr b="1">
                <a:solidFill>
                  <a:srgbClr val="0070C0"/>
                </a:solidFill>
                <a:latin typeface="Arial" pitchFamily="34" charset="0"/>
                <a:ea typeface="+mj-ea"/>
                <a:cs typeface="Arial" pitchFamily="34" charset="0"/>
              </a:defRPr>
            </a:lvl1pPr>
          </a:lstStyle>
          <a:p>
            <a:pPr algn="ctr"/>
            <a:r>
              <a:rPr lang="en-US" altLang="ko-KR" sz="1200" dirty="0">
                <a:solidFill>
                  <a:schemeClr val="tx1"/>
                </a:solidFill>
                <a:latin typeface="+mn-lt"/>
              </a:rPr>
              <a:t>Compliance </a:t>
            </a:r>
            <a:r>
              <a:rPr lang="en-US" altLang="ko-KR" sz="1200" dirty="0" smtClean="0">
                <a:solidFill>
                  <a:schemeClr val="tx1"/>
                </a:solidFill>
                <a:latin typeface="+mn-lt"/>
              </a:rPr>
              <a:t>assessment </a:t>
            </a:r>
            <a:r>
              <a:rPr lang="ru-RU" altLang="ko-KR" sz="1200" dirty="0" smtClean="0">
                <a:solidFill>
                  <a:schemeClr val="tx1"/>
                </a:solidFill>
                <a:latin typeface="+mn-lt"/>
              </a:rPr>
              <a:t>(</a:t>
            </a:r>
            <a:r>
              <a:rPr lang="en-US" altLang="ko-KR" sz="1200" dirty="0" smtClean="0">
                <a:solidFill>
                  <a:schemeClr val="tx1"/>
                </a:solidFill>
                <a:latin typeface="+mn-lt"/>
              </a:rPr>
              <a:t>Chapter</a:t>
            </a:r>
            <a:r>
              <a:rPr lang="ru-RU" altLang="ko-KR" sz="1200" dirty="0" smtClean="0">
                <a:solidFill>
                  <a:schemeClr val="tx1"/>
                </a:solidFill>
                <a:latin typeface="+mn-lt"/>
              </a:rPr>
              <a:t> </a:t>
            </a:r>
            <a:r>
              <a:rPr lang="en-US" altLang="ko-KR" sz="1200" dirty="0" smtClean="0">
                <a:solidFill>
                  <a:schemeClr val="tx1"/>
                </a:solidFill>
                <a:latin typeface="+mn-lt"/>
              </a:rPr>
              <a:t>V)</a:t>
            </a:r>
            <a:endParaRPr lang="ru-RU" altLang="ko-KR" sz="1200" dirty="0" smtClean="0">
              <a:solidFill>
                <a:schemeClr val="tx1"/>
              </a:solidFill>
              <a:latin typeface="+mn-lt"/>
            </a:endParaRPr>
          </a:p>
          <a:p>
            <a:pPr algn="ctr"/>
            <a:r>
              <a:rPr lang="ru-RU" altLang="ko-KR" sz="1200" dirty="0" smtClean="0">
                <a:solidFill>
                  <a:srgbClr val="FF0000"/>
                </a:solidFill>
                <a:latin typeface="+mn-lt"/>
              </a:rPr>
              <a:t>(</a:t>
            </a:r>
            <a:r>
              <a:rPr lang="en-US" altLang="ko-KR" sz="1200" dirty="0" smtClean="0">
                <a:solidFill>
                  <a:srgbClr val="FF0000"/>
                </a:solidFill>
                <a:latin typeface="+mn-lt"/>
              </a:rPr>
              <a:t>UN Regulation</a:t>
            </a:r>
            <a:r>
              <a:rPr lang="ru-RU" altLang="ko-KR" sz="1200" dirty="0" smtClean="0">
                <a:solidFill>
                  <a:srgbClr val="FF0000"/>
                </a:solidFill>
                <a:latin typeface="+mn-lt"/>
              </a:rPr>
              <a:t> </a:t>
            </a:r>
            <a:r>
              <a:rPr lang="en-US" altLang="ko-KR" sz="1200" dirty="0">
                <a:solidFill>
                  <a:srgbClr val="FF0000"/>
                </a:solidFill>
                <a:latin typeface="+mn-lt"/>
              </a:rPr>
              <a:t>for </a:t>
            </a:r>
            <a:r>
              <a:rPr lang="en-GB" sz="1200" dirty="0" smtClean="0">
                <a:solidFill>
                  <a:srgbClr val="FF0000"/>
                </a:solidFill>
                <a:latin typeface="+mn-lt"/>
              </a:rPr>
              <a:t>AECS not available</a:t>
            </a:r>
            <a:r>
              <a:rPr lang="ru-RU" altLang="ko-KR" sz="1200" dirty="0" smtClean="0">
                <a:solidFill>
                  <a:srgbClr val="FF0000"/>
                </a:solidFill>
                <a:latin typeface="+mn-lt"/>
              </a:rPr>
              <a:t>)</a:t>
            </a:r>
            <a:endParaRPr lang="ru-RU" altLang="ko-KR" sz="1200" dirty="0">
              <a:solidFill>
                <a:srgbClr val="FF0000"/>
              </a:solidFill>
              <a:latin typeface="+mn-lt"/>
            </a:endParaRPr>
          </a:p>
        </p:txBody>
      </p:sp>
      <p:sp>
        <p:nvSpPr>
          <p:cNvPr id="2" name="Прямоугольник 1"/>
          <p:cNvSpPr/>
          <p:nvPr/>
        </p:nvSpPr>
        <p:spPr>
          <a:xfrm>
            <a:off x="2734938" y="1188127"/>
            <a:ext cx="3205978" cy="864096"/>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ru-RU" dirty="0" smtClean="0">
                <a:solidFill>
                  <a:prstClr val="white"/>
                </a:solidFill>
              </a:rPr>
              <a:t>Т</a:t>
            </a:r>
            <a:r>
              <a:rPr lang="en-US" dirty="0" smtClean="0">
                <a:solidFill>
                  <a:prstClr val="white"/>
                </a:solidFill>
              </a:rPr>
              <a:t>R</a:t>
            </a:r>
            <a:r>
              <a:rPr lang="ru-RU" dirty="0" smtClean="0">
                <a:solidFill>
                  <a:prstClr val="white"/>
                </a:solidFill>
              </a:rPr>
              <a:t> </a:t>
            </a:r>
            <a:r>
              <a:rPr lang="en-US" dirty="0" smtClean="0">
                <a:solidFill>
                  <a:prstClr val="white"/>
                </a:solidFill>
              </a:rPr>
              <a:t>CU</a:t>
            </a:r>
            <a:r>
              <a:rPr lang="ru-RU" dirty="0" smtClean="0">
                <a:solidFill>
                  <a:prstClr val="white"/>
                </a:solidFill>
              </a:rPr>
              <a:t> 018/2011</a:t>
            </a:r>
            <a:endParaRPr lang="ru-RU" dirty="0">
              <a:solidFill>
                <a:prstClr val="white"/>
              </a:solidFill>
            </a:endParaRPr>
          </a:p>
        </p:txBody>
      </p:sp>
      <p:sp>
        <p:nvSpPr>
          <p:cNvPr id="17" name="Заголовок 8"/>
          <p:cNvSpPr txBox="1">
            <a:spLocks/>
          </p:cNvSpPr>
          <p:nvPr/>
        </p:nvSpPr>
        <p:spPr bwMode="auto">
          <a:xfrm>
            <a:off x="179512" y="116632"/>
            <a:ext cx="6768752" cy="936104"/>
          </a:xfrm>
          <a:prstGeom prst="rect">
            <a:avLst/>
          </a:prstGeom>
          <a:noFill/>
        </p:spPr>
        <p:txBody>
          <a:bodyPr rtlCol="0" anchor="t">
            <a:noAutofit/>
          </a:bodyPr>
          <a:lstStyle>
            <a:defPPr>
              <a:defRPr lang="ru-RU"/>
            </a:defPPr>
            <a:lvl1pPr>
              <a:spcBef>
                <a:spcPct val="0"/>
              </a:spcBef>
              <a:buNone/>
              <a:defRPr b="1">
                <a:solidFill>
                  <a:srgbClr val="0070C0"/>
                </a:solidFill>
                <a:latin typeface="Arial" pitchFamily="34" charset="0"/>
                <a:ea typeface="+mj-ea"/>
                <a:cs typeface="Arial" pitchFamily="34" charset="0"/>
              </a:defRPr>
            </a:lvl1pPr>
          </a:lstStyle>
          <a:p>
            <a:r>
              <a:rPr lang="en-US" altLang="ko-KR" dirty="0">
                <a:solidFill>
                  <a:srgbClr val="002060"/>
                </a:solidFill>
                <a:latin typeface="+mj-lt"/>
                <a:cs typeface="+mj-cs"/>
              </a:rPr>
              <a:t>Ensuring execution of </a:t>
            </a:r>
            <a:r>
              <a:rPr lang="en-US" dirty="0">
                <a:solidFill>
                  <a:srgbClr val="002060"/>
                </a:solidFill>
                <a:latin typeface="+mj-lt"/>
                <a:cs typeface="+mj-cs"/>
              </a:rPr>
              <a:t>Technical Regulation of </a:t>
            </a:r>
            <a:endParaRPr lang="en-US" dirty="0" smtClean="0">
              <a:solidFill>
                <a:srgbClr val="002060"/>
              </a:solidFill>
              <a:latin typeface="+mj-lt"/>
              <a:cs typeface="+mj-cs"/>
            </a:endParaRPr>
          </a:p>
          <a:p>
            <a:r>
              <a:rPr lang="en-US" dirty="0" smtClean="0">
                <a:solidFill>
                  <a:srgbClr val="002060"/>
                </a:solidFill>
                <a:latin typeface="+mj-lt"/>
                <a:cs typeface="+mj-cs"/>
              </a:rPr>
              <a:t>Customs Union                                              </a:t>
            </a:r>
            <a:r>
              <a:rPr lang="en-US" altLang="ko-KR" dirty="0" smtClean="0">
                <a:solidFill>
                  <a:srgbClr val="002060"/>
                </a:solidFill>
                <a:latin typeface="+mj-lt"/>
                <a:cs typeface="+mj-cs"/>
              </a:rPr>
              <a:t>(1/2)</a:t>
            </a:r>
            <a:endParaRPr lang="ru-RU" altLang="ko-KR" dirty="0">
              <a:solidFill>
                <a:srgbClr val="002060"/>
              </a:solidFill>
              <a:latin typeface="+mj-lt"/>
              <a:cs typeface="+mj-cs"/>
            </a:endParaRPr>
          </a:p>
        </p:txBody>
      </p:sp>
      <p:sp>
        <p:nvSpPr>
          <p:cNvPr id="31" name="Прямоугольник 30"/>
          <p:cNvSpPr/>
          <p:nvPr/>
        </p:nvSpPr>
        <p:spPr>
          <a:xfrm>
            <a:off x="6886527" y="5002632"/>
            <a:ext cx="1627337" cy="646331"/>
          </a:xfrm>
          <a:prstGeom prst="rect">
            <a:avLst/>
          </a:prstGeom>
        </p:spPr>
        <p:txBody>
          <a:bodyPr wrap="square">
            <a:spAutoFit/>
          </a:bodyPr>
          <a:lstStyle/>
          <a:p>
            <a:pPr algn="ctr">
              <a:lnSpc>
                <a:spcPct val="90000"/>
              </a:lnSpc>
              <a:defRPr/>
            </a:pPr>
            <a:r>
              <a:rPr lang="en-US" sz="2000" b="1" dirty="0" smtClean="0">
                <a:solidFill>
                  <a:prstClr val="white"/>
                </a:solidFill>
              </a:rPr>
              <a:t>MVNO</a:t>
            </a:r>
            <a:endParaRPr lang="ru-RU" sz="2000" b="1" dirty="0" smtClean="0">
              <a:solidFill>
                <a:prstClr val="white"/>
              </a:solidFill>
            </a:endParaRPr>
          </a:p>
          <a:p>
            <a:pPr algn="ctr">
              <a:lnSpc>
                <a:spcPct val="90000"/>
              </a:lnSpc>
              <a:defRPr/>
            </a:pPr>
            <a:r>
              <a:rPr lang="ru-RU" sz="2000" b="1" dirty="0" smtClean="0">
                <a:solidFill>
                  <a:prstClr val="white"/>
                </a:solidFill>
              </a:rPr>
              <a:t> 90% </a:t>
            </a:r>
            <a:endParaRPr lang="ru-RU" sz="2000" b="1" dirty="0">
              <a:solidFill>
                <a:prstClr val="white"/>
              </a:solidFill>
            </a:endParaRPr>
          </a:p>
        </p:txBody>
      </p:sp>
      <p:sp>
        <p:nvSpPr>
          <p:cNvPr id="41" name="Freeform 31"/>
          <p:cNvSpPr>
            <a:spLocks/>
          </p:cNvSpPr>
          <p:nvPr>
            <p:custDataLst>
              <p:tags r:id="rId1"/>
            </p:custDataLst>
          </p:nvPr>
        </p:nvSpPr>
        <p:spPr bwMode="gray">
          <a:xfrm flipH="1">
            <a:off x="7098166" y="4802533"/>
            <a:ext cx="1356354" cy="865287"/>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chemeClr val="bg1"/>
          </a:solidFill>
          <a:ln w="3175">
            <a:solidFill>
              <a:schemeClr val="bg1"/>
            </a:solidFill>
            <a:round/>
            <a:headEnd/>
            <a:tailEnd/>
          </a:ln>
        </p:spPr>
        <p:txBody>
          <a:bodyPr tIns="91440" bIns="91440" anchor="ctr"/>
          <a:lstStyle/>
          <a:p>
            <a:endParaRPr lang="ru-RU" b="1" dirty="0">
              <a:solidFill>
                <a:prstClr val="black"/>
              </a:solidFill>
              <a:cs typeface="Times New Roman" pitchFamily="18" charset="0"/>
            </a:endParaRPr>
          </a:p>
        </p:txBody>
      </p:sp>
      <p:cxnSp>
        <p:nvCxnSpPr>
          <p:cNvPr id="8" name="Прямая со стрелкой 7"/>
          <p:cNvCxnSpPr/>
          <p:nvPr/>
        </p:nvCxnSpPr>
        <p:spPr>
          <a:xfrm>
            <a:off x="2344518" y="2492744"/>
            <a:ext cx="0" cy="26230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a:off x="6588224" y="2459181"/>
            <a:ext cx="0" cy="2775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958680" y="3894633"/>
            <a:ext cx="5256584" cy="1754326"/>
          </a:xfrm>
          <a:prstGeom prst="rect">
            <a:avLst/>
          </a:prstGeom>
          <a:solidFill>
            <a:schemeClr val="bg1">
              <a:lumMod val="95000"/>
            </a:schemeClr>
          </a:solidFill>
        </p:spPr>
        <p:txBody>
          <a:bodyPr wrap="square" rtlCol="0">
            <a:spAutoFit/>
          </a:bodyPr>
          <a:lstStyle/>
          <a:p>
            <a:pPr algn="ctr"/>
            <a:endParaRPr lang="ru-RU" dirty="0" smtClean="0"/>
          </a:p>
          <a:p>
            <a:pPr algn="ctr"/>
            <a:r>
              <a:rPr lang="en-US" dirty="0" smtClean="0"/>
              <a:t>International Regulation</a:t>
            </a:r>
            <a:r>
              <a:rPr lang="ru-RU" dirty="0" smtClean="0"/>
              <a:t> (</a:t>
            </a:r>
            <a:r>
              <a:rPr lang="en-US" dirty="0" smtClean="0"/>
              <a:t>UN Regulation</a:t>
            </a:r>
            <a:r>
              <a:rPr lang="ru-RU" dirty="0" smtClean="0"/>
              <a:t>)</a:t>
            </a:r>
          </a:p>
          <a:p>
            <a:pPr algn="ctr"/>
            <a:endParaRPr lang="ru-RU" dirty="0" smtClean="0"/>
          </a:p>
          <a:p>
            <a:pPr algn="ctr"/>
            <a:r>
              <a:rPr lang="ru-RU" dirty="0" smtClean="0"/>
              <a:t> </a:t>
            </a:r>
            <a:r>
              <a:rPr lang="en-US" dirty="0" smtClean="0"/>
              <a:t>Regional </a:t>
            </a:r>
            <a:r>
              <a:rPr lang="ru-RU" dirty="0" smtClean="0"/>
              <a:t>(</a:t>
            </a:r>
            <a:r>
              <a:rPr lang="en-US" dirty="0" smtClean="0"/>
              <a:t>Interstate GOST</a:t>
            </a:r>
            <a:r>
              <a:rPr lang="ru-RU" dirty="0" smtClean="0"/>
              <a:t>)</a:t>
            </a:r>
            <a:endParaRPr lang="ru-RU" dirty="0"/>
          </a:p>
          <a:p>
            <a:pPr algn="ctr"/>
            <a:r>
              <a:rPr lang="ru-RU" dirty="0" smtClean="0"/>
              <a:t> </a:t>
            </a:r>
          </a:p>
          <a:p>
            <a:pPr algn="ctr"/>
            <a:r>
              <a:rPr lang="en-US" dirty="0"/>
              <a:t>National </a:t>
            </a:r>
            <a:r>
              <a:rPr lang="ru-RU" dirty="0"/>
              <a:t>(</a:t>
            </a:r>
            <a:r>
              <a:rPr lang="en-US" dirty="0"/>
              <a:t>GOST R</a:t>
            </a:r>
            <a:r>
              <a:rPr lang="ru-RU" dirty="0"/>
              <a:t>)</a:t>
            </a:r>
          </a:p>
        </p:txBody>
      </p:sp>
      <p:sp>
        <p:nvSpPr>
          <p:cNvPr id="4" name="Прямоугольник 3"/>
          <p:cNvSpPr/>
          <p:nvPr/>
        </p:nvSpPr>
        <p:spPr>
          <a:xfrm>
            <a:off x="891174" y="2754083"/>
            <a:ext cx="3240360" cy="839770"/>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1600" dirty="0" smtClean="0">
                <a:solidFill>
                  <a:prstClr val="black"/>
                </a:solidFill>
              </a:rPr>
              <a:t>List of standards defining requirements</a:t>
            </a:r>
            <a:endParaRPr lang="ru-RU" sz="1600" dirty="0">
              <a:solidFill>
                <a:prstClr val="black"/>
              </a:solidFill>
            </a:endParaRPr>
          </a:p>
        </p:txBody>
      </p:sp>
      <p:sp>
        <p:nvSpPr>
          <p:cNvPr id="5" name="Прямоугольник 4"/>
          <p:cNvSpPr/>
          <p:nvPr/>
        </p:nvSpPr>
        <p:spPr>
          <a:xfrm>
            <a:off x="5004045" y="2751953"/>
            <a:ext cx="3290007" cy="83977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dirty="0" smtClean="0">
                <a:solidFill>
                  <a:prstClr val="black"/>
                </a:solidFill>
              </a:rPr>
              <a:t>List of standards for </a:t>
            </a:r>
            <a:r>
              <a:rPr lang="en-US" altLang="ko-KR" sz="1600" dirty="0">
                <a:solidFill>
                  <a:schemeClr val="tx1"/>
                </a:solidFill>
              </a:rPr>
              <a:t>Compliance assessment</a:t>
            </a:r>
            <a:endParaRPr lang="ru-RU" sz="1600" dirty="0">
              <a:solidFill>
                <a:prstClr val="black"/>
              </a:solidFill>
            </a:endParaRPr>
          </a:p>
        </p:txBody>
      </p:sp>
    </p:spTree>
    <p:extLst>
      <p:ext uri="{BB962C8B-B14F-4D97-AF65-F5344CB8AC3E}">
        <p14:creationId xmlns:p14="http://schemas.microsoft.com/office/powerpoint/2010/main" val="34980293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
            <a:ext cx="9144000" cy="835695"/>
          </a:xfrm>
        </p:spPr>
        <p:txBody>
          <a:bodyPr>
            <a:normAutofit/>
          </a:bodyPr>
          <a:lstStyle/>
          <a:p>
            <a:pPr>
              <a:lnSpc>
                <a:spcPct val="80000"/>
              </a:lnSpc>
              <a:defRPr/>
            </a:pPr>
            <a:r>
              <a:rPr lang="en-US" altLang="ko-KR" sz="1800" dirty="0" smtClean="0">
                <a:solidFill>
                  <a:srgbClr val="002060"/>
                </a:solidFill>
              </a:rPr>
              <a:t>Ensuring execution of </a:t>
            </a:r>
            <a:r>
              <a:rPr lang="en-US" sz="1800" dirty="0" smtClean="0">
                <a:solidFill>
                  <a:srgbClr val="002060"/>
                </a:solidFill>
              </a:rPr>
              <a:t>Technical Regulation of </a:t>
            </a:r>
            <a:br>
              <a:rPr lang="en-US" sz="1800" dirty="0" smtClean="0">
                <a:solidFill>
                  <a:srgbClr val="002060"/>
                </a:solidFill>
              </a:rPr>
            </a:br>
            <a:r>
              <a:rPr lang="en-US" sz="1800" dirty="0" smtClean="0">
                <a:solidFill>
                  <a:srgbClr val="002060"/>
                </a:solidFill>
              </a:rPr>
              <a:t>Customs Union</a:t>
            </a:r>
            <a:r>
              <a:rPr lang="ru-RU" altLang="ko-KR" sz="1800" dirty="0" smtClean="0">
                <a:solidFill>
                  <a:srgbClr val="002060"/>
                </a:solidFill>
              </a:rPr>
              <a:t/>
            </a:r>
            <a:br>
              <a:rPr lang="ru-RU" altLang="ko-KR" sz="1800" dirty="0" smtClean="0">
                <a:solidFill>
                  <a:srgbClr val="002060"/>
                </a:solidFill>
              </a:rPr>
            </a:br>
            <a:r>
              <a:rPr lang="en-US" sz="1600" dirty="0" smtClean="0">
                <a:solidFill>
                  <a:schemeClr val="accent1">
                    <a:lumMod val="75000"/>
                  </a:schemeClr>
                </a:solidFill>
              </a:rPr>
              <a:t>National standards</a:t>
            </a:r>
            <a:r>
              <a:rPr lang="en-US" sz="1600" dirty="0">
                <a:solidFill>
                  <a:schemeClr val="accent1">
                    <a:lumMod val="75000"/>
                  </a:schemeClr>
                </a:solidFill>
              </a:rPr>
              <a:t> </a:t>
            </a:r>
            <a:r>
              <a:rPr lang="ru-RU" sz="1600" dirty="0" smtClean="0">
                <a:solidFill>
                  <a:schemeClr val="accent1">
                    <a:lumMod val="75000"/>
                  </a:schemeClr>
                </a:solidFill>
              </a:rPr>
              <a:t>«</a:t>
            </a:r>
            <a:r>
              <a:rPr lang="en-US" sz="1600" dirty="0" smtClean="0">
                <a:solidFill>
                  <a:schemeClr val="accent1">
                    <a:lumMod val="75000"/>
                  </a:schemeClr>
                </a:solidFill>
              </a:rPr>
              <a:t>Road accident emergency response system</a:t>
            </a:r>
            <a:r>
              <a:rPr lang="ru-RU" sz="1600" dirty="0" smtClean="0">
                <a:solidFill>
                  <a:schemeClr val="accent1">
                    <a:lumMod val="75000"/>
                  </a:schemeClr>
                </a:solidFill>
              </a:rPr>
              <a:t>»</a:t>
            </a:r>
            <a:r>
              <a:rPr lang="en-US" sz="1600" dirty="0" smtClean="0">
                <a:solidFill>
                  <a:schemeClr val="accent1">
                    <a:lumMod val="75000"/>
                  </a:schemeClr>
                </a:solidFill>
              </a:rPr>
              <a:t> </a:t>
            </a:r>
            <a:r>
              <a:rPr lang="en-US" sz="1800" dirty="0" smtClean="0">
                <a:solidFill>
                  <a:srgbClr val="002060"/>
                </a:solidFill>
              </a:rPr>
              <a:t>(2/2)</a:t>
            </a:r>
            <a:endParaRPr lang="ru-RU" sz="1800" dirty="0">
              <a:solidFill>
                <a:srgbClr val="002060"/>
              </a:solidFill>
            </a:endParaRPr>
          </a:p>
        </p:txBody>
      </p:sp>
      <p:graphicFrame>
        <p:nvGraphicFramePr>
          <p:cNvPr id="5" name="Содержимое 4"/>
          <p:cNvGraphicFramePr>
            <a:graphicFrameLocks noGrp="1"/>
          </p:cNvGraphicFramePr>
          <p:nvPr>
            <p:ph idx="1"/>
            <p:extLst>
              <p:ext uri="{D42A27DB-BD31-4B8C-83A1-F6EECF244321}">
                <p14:modId xmlns:p14="http://schemas.microsoft.com/office/powerpoint/2010/main" val="1342150855"/>
              </p:ext>
            </p:extLst>
          </p:nvPr>
        </p:nvGraphicFramePr>
        <p:xfrm>
          <a:off x="0" y="908720"/>
          <a:ext cx="9144000" cy="5949280"/>
        </p:xfrm>
        <a:graphic>
          <a:graphicData uri="http://schemas.openxmlformats.org/drawingml/2006/table">
            <a:tbl>
              <a:tblPr/>
              <a:tblGrid>
                <a:gridCol w="1547664"/>
                <a:gridCol w="1725892"/>
                <a:gridCol w="2080788"/>
                <a:gridCol w="3789656"/>
              </a:tblGrid>
              <a:tr h="1077919">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US" sz="1600" b="1" i="0" u="none" strike="noStrike" cap="none" normalizeH="0" baseline="0" dirty="0" smtClean="0">
                          <a:ln>
                            <a:noFill/>
                          </a:ln>
                          <a:solidFill>
                            <a:schemeClr val="bg1"/>
                          </a:solidFill>
                          <a:effectLst/>
                          <a:latin typeface="Calibri" pitchFamily="34" charset="0"/>
                          <a:cs typeface="Times New Roman" pitchFamily="18" charset="0"/>
                        </a:rPr>
                        <a:t>Purposes of development</a:t>
                      </a:r>
                      <a:endParaRPr kumimoji="0" lang="ru-RU" sz="1600" b="1" i="0" u="none" strike="noStrike" cap="none" normalizeH="0" baseline="0" dirty="0" smtClean="0">
                        <a:ln>
                          <a:noFill/>
                        </a:ln>
                        <a:solidFill>
                          <a:schemeClr val="bg1"/>
                        </a:solidFill>
                        <a:effectLst/>
                        <a:latin typeface="Calibri" pitchFamily="34" charset="0"/>
                        <a:cs typeface="Times New Roman" pitchFamily="18" charset="0"/>
                      </a:endParaRPr>
                    </a:p>
                  </a:txBody>
                  <a:tcPr marL="99060" marR="9906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3">
                  <a:txBody>
                    <a:bodyPr/>
                    <a:lstStyle/>
                    <a:p>
                      <a:pPr marL="0" marR="0" lvl="0" indent="0" algn="l" defTabSz="914400" rtl="0" eaLnBrk="1" fontAlgn="t" latinLnBrk="0" hangingPunct="1">
                        <a:lnSpc>
                          <a:spcPct val="115000"/>
                        </a:lnSpc>
                        <a:spcBef>
                          <a:spcPct val="0"/>
                        </a:spcBef>
                        <a:spcAft>
                          <a:spcPct val="0"/>
                        </a:spcAft>
                        <a:buClr>
                          <a:srgbClr val="376092"/>
                        </a:buClr>
                        <a:buSzTx/>
                        <a:buFontTx/>
                        <a:buNone/>
                        <a:tabLst/>
                      </a:pP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1. </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To ensure ERA-GLONASS system usage</a:t>
                      </a:r>
                      <a:endPar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2. </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To ensure execution of Technical Regulation </a:t>
                      </a: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 </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on wheeled vehicles safety </a:t>
                      </a: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Russian TR</a:t>
                      </a: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 Т</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R</a:t>
                      </a: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 </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CU</a:t>
                      </a: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rPr>
                        <a:t>3. </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To guarantee functional compatibility of ERA-GLONASS and </a:t>
                      </a:r>
                      <a:r>
                        <a:rPr kumimoji="0" lang="en-US" sz="1400" b="1" i="0" u="none" strike="noStrike" kern="1200" cap="none" normalizeH="0" baseline="0" dirty="0" err="1" smtClean="0">
                          <a:ln>
                            <a:noFill/>
                          </a:ln>
                          <a:solidFill>
                            <a:schemeClr val="bg1"/>
                          </a:solidFill>
                          <a:effectLst/>
                          <a:latin typeface="Calibri" pitchFamily="34" charset="0"/>
                          <a:ea typeface="+mn-ea"/>
                          <a:cs typeface="Arial" pitchFamily="34" charset="0"/>
                        </a:rPr>
                        <a:t>eCall</a:t>
                      </a:r>
                      <a:r>
                        <a:rPr kumimoji="0" lang="en-US" sz="1400" b="1" i="0" u="none" strike="noStrike" kern="1200" cap="none" normalizeH="0" baseline="0" dirty="0" smtClean="0">
                          <a:ln>
                            <a:noFill/>
                          </a:ln>
                          <a:solidFill>
                            <a:schemeClr val="bg1"/>
                          </a:solidFill>
                          <a:effectLst/>
                          <a:latin typeface="Calibri" pitchFamily="34" charset="0"/>
                          <a:ea typeface="+mn-ea"/>
                          <a:cs typeface="Arial" pitchFamily="34" charset="0"/>
                        </a:rPr>
                        <a:t> systems</a:t>
                      </a:r>
                      <a:endParaRPr kumimoji="0" lang="ru-RU" sz="1400" b="1" i="0" u="none" strike="noStrike" kern="1200" cap="none" normalizeH="0" baseline="0" dirty="0" smtClean="0">
                        <a:ln>
                          <a:noFill/>
                        </a:ln>
                        <a:solidFill>
                          <a:schemeClr val="bg1"/>
                        </a:solidFill>
                        <a:effectLst/>
                        <a:latin typeface="Calibri" pitchFamily="34" charset="0"/>
                        <a:ea typeface="+mn-ea"/>
                        <a:cs typeface="Arial" pitchFamily="34" charset="0"/>
                      </a:endParaRPr>
                    </a:p>
                  </a:txBody>
                  <a:tcPr marL="99060" marR="9906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ru-RU"/>
                    </a:p>
                  </a:txBody>
                  <a:tcPr/>
                </a:tc>
                <a:tc hMerge="1">
                  <a:txBody>
                    <a:bodyPr/>
                    <a:lstStyle/>
                    <a:p>
                      <a:endParaRPr lang="ru-RU"/>
                    </a:p>
                  </a:txBody>
                  <a:tcPr/>
                </a:tc>
              </a:tr>
              <a:tr h="597647">
                <a:tc>
                  <a:txBody>
                    <a:bodyPr/>
                    <a:lstStyle/>
                    <a:p>
                      <a:pPr marL="0" marR="0" lvl="0" indent="0" algn="ctr" defTabSz="914400" rtl="0" eaLnBrk="1" fontAlgn="base" latinLnBrk="0" hangingPunct="1">
                        <a:lnSpc>
                          <a:spcPct val="100000"/>
                        </a:lnSpc>
                        <a:spcBef>
                          <a:spcPct val="0"/>
                        </a:spcBef>
                        <a:spcAft>
                          <a:spcPts val="300"/>
                        </a:spcAft>
                        <a:buClrTx/>
                        <a:buSzTx/>
                        <a:buFont typeface="Arial" pitchFamily="34" charset="0"/>
                        <a:buNone/>
                        <a:tabLst/>
                      </a:pPr>
                      <a:r>
                        <a:rPr kumimoji="0" lang="en-US" sz="1600" b="1" i="0" u="none" strike="noStrike" cap="none" normalizeH="0" baseline="0" dirty="0" smtClean="0">
                          <a:ln>
                            <a:noFill/>
                          </a:ln>
                          <a:solidFill>
                            <a:schemeClr val="tx1"/>
                          </a:solidFill>
                          <a:effectLst/>
                          <a:latin typeface="Calibri" pitchFamily="34" charset="0"/>
                          <a:cs typeface="Times New Roman" pitchFamily="18" charset="0"/>
                        </a:rPr>
                        <a:t>Set of standards</a:t>
                      </a:r>
                      <a:endParaRPr kumimoji="0" lang="ru-RU" sz="1600" b="1" i="0" u="none" strike="noStrike" cap="none" normalizeH="0" baseline="0" dirty="0" smtClean="0">
                        <a:ln>
                          <a:noFill/>
                        </a:ln>
                        <a:solidFill>
                          <a:schemeClr val="tx1"/>
                        </a:solidFill>
                        <a:effectLst/>
                        <a:latin typeface="Calibri" pitchFamily="34" charset="0"/>
                        <a:cs typeface="Times New Roman" pitchFamily="18"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normalizeH="0" baseline="0" dirty="0" smtClean="0">
                          <a:ln>
                            <a:noFill/>
                          </a:ln>
                          <a:solidFill>
                            <a:schemeClr val="tx1"/>
                          </a:solidFill>
                          <a:effectLst/>
                          <a:latin typeface="Calibri" pitchFamily="34" charset="0"/>
                          <a:ea typeface="+mn-ea"/>
                          <a:cs typeface="Arial" pitchFamily="34" charset="0"/>
                        </a:rPr>
                        <a:t>All-system</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Calibri" pitchFamily="34" charset="0"/>
                          <a:cs typeface="Arial"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rPr>
                        <a:t>Standards of technical requirements </a:t>
                      </a:r>
                      <a:r>
                        <a:rPr kumimoji="0" lang="ru-RU" sz="1400" b="1" i="0" u="none" strike="noStrike" cap="none" normalizeH="0" baseline="0" dirty="0" smtClean="0">
                          <a:ln>
                            <a:noFill/>
                          </a:ln>
                          <a:solidFill>
                            <a:srgbClr val="000000"/>
                          </a:solidFill>
                          <a:effectLst/>
                          <a:latin typeface="Calibri"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000000"/>
                          </a:solidFill>
                          <a:effectLst/>
                          <a:latin typeface="Calibri" pitchFamily="34" charset="0"/>
                        </a:rPr>
                        <a:t>Standards for compliance testing</a:t>
                      </a:r>
                      <a:endParaRPr kumimoji="0" lang="ru-RU" sz="1400" b="1" i="0" u="none" strike="noStrike" cap="none" normalizeH="0" baseline="0" dirty="0" smtClean="0">
                        <a:ln>
                          <a:noFill/>
                        </a:ln>
                        <a:solidFill>
                          <a:srgbClr val="000000"/>
                        </a:solidFill>
                        <a:effectLst/>
                        <a:latin typeface="Calibri"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Calibri" pitchFamily="34" charset="0"/>
                        </a:rPr>
                        <a:t>(</a:t>
                      </a:r>
                      <a:r>
                        <a:rPr kumimoji="0" lang="en-US" sz="1400" b="1" i="0" u="none" strike="noStrike" cap="none" normalizeH="0" baseline="0" dirty="0" smtClean="0">
                          <a:ln>
                            <a:noFill/>
                          </a:ln>
                          <a:solidFill>
                            <a:srgbClr val="000000"/>
                          </a:solidFill>
                          <a:effectLst/>
                          <a:latin typeface="Calibri" pitchFamily="34" charset="0"/>
                        </a:rPr>
                        <a:t>6</a:t>
                      </a:r>
                      <a:r>
                        <a:rPr kumimoji="0" lang="ru-RU" sz="1400" b="1" i="0" u="none" strike="noStrike" cap="none" normalizeH="0" baseline="0" dirty="0" smtClean="0">
                          <a:ln>
                            <a:noFill/>
                          </a:ln>
                          <a:solidFill>
                            <a:srgbClr val="000000"/>
                          </a:solidFill>
                          <a:effectLst/>
                          <a:latin typeface="Calibri" pitchFamily="34" charset="0"/>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273714">
                <a:tc>
                  <a:txBody>
                    <a:bodyPr/>
                    <a:lstStyle/>
                    <a:p>
                      <a:pPr marL="0" marR="0" lvl="0" indent="0" algn="l" defTabSz="914400" rtl="0" eaLnBrk="1" fontAlgn="base" latinLnBrk="0" hangingPunct="1">
                        <a:lnSpc>
                          <a:spcPct val="100000"/>
                        </a:lnSpc>
                        <a:spcBef>
                          <a:spcPct val="0"/>
                        </a:spcBef>
                        <a:spcAft>
                          <a:spcPts val="300"/>
                        </a:spcAft>
                        <a:buClrTx/>
                        <a:buSzTx/>
                        <a:buFont typeface="Arial" pitchFamily="34" charset="0"/>
                        <a:buNone/>
                        <a:tabLst/>
                      </a:pPr>
                      <a:r>
                        <a:rPr kumimoji="0" lang="en-US" sz="1600" b="1" i="0" u="none" strike="noStrike" cap="none" normalizeH="0" baseline="0" dirty="0" smtClean="0">
                          <a:ln>
                            <a:noFill/>
                          </a:ln>
                          <a:solidFill>
                            <a:schemeClr val="tx1"/>
                          </a:solidFill>
                          <a:effectLst/>
                          <a:latin typeface="Calibri" pitchFamily="34" charset="0"/>
                          <a:cs typeface="Calibri" pitchFamily="34" charset="0"/>
                        </a:rPr>
                        <a:t>Objects of standardization</a:t>
                      </a:r>
                      <a:endParaRPr kumimoji="0" lang="ru-RU" sz="1600" b="1" i="0" u="none" strike="noStrike" cap="none" normalizeH="0" baseline="0" dirty="0" smtClean="0">
                        <a:ln>
                          <a:noFill/>
                        </a:ln>
                        <a:solidFill>
                          <a:schemeClr val="tx1"/>
                        </a:solidFill>
                        <a:effectLst/>
                        <a:latin typeface="Calibri"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85725" marR="0" lvl="0" indent="-85725" algn="l" defTabSz="914400" rtl="0" eaLnBrk="1" fontAlgn="base" latinLnBrk="0" hangingPunct="1">
                        <a:lnSpc>
                          <a:spcPct val="100000"/>
                        </a:lnSpc>
                        <a:spcBef>
                          <a:spcPct val="0"/>
                        </a:spcBef>
                        <a:spcAft>
                          <a:spcPts val="0"/>
                        </a:spcAft>
                        <a:buClrTx/>
                        <a:buSzTx/>
                        <a:buFont typeface="Arial" pitchFamily="34" charset="0"/>
                        <a:buChar char="•"/>
                        <a:tabLst/>
                      </a:pPr>
                      <a:r>
                        <a:rPr kumimoji="0" lang="en-US" sz="1400" b="1" i="0" u="none" strike="noStrike" kern="1200" cap="none" normalizeH="0" baseline="0" dirty="0" smtClean="0">
                          <a:ln>
                            <a:noFill/>
                          </a:ln>
                          <a:solidFill>
                            <a:srgbClr val="FF0000"/>
                          </a:solidFill>
                          <a:effectLst/>
                          <a:latin typeface="Calibri" pitchFamily="34" charset="0"/>
                          <a:ea typeface="+mn-ea"/>
                          <a:cs typeface="Arial" pitchFamily="34" charset="0"/>
                        </a:rPr>
                        <a:t>Terms and definitions </a:t>
                      </a:r>
                    </a:p>
                    <a:p>
                      <a:pPr marL="0" marR="0" lvl="0" indent="0" algn="l" defTabSz="914400" rtl="0" eaLnBrk="1" fontAlgn="base" latinLnBrk="0" hangingPunct="1">
                        <a:lnSpc>
                          <a:spcPct val="100000"/>
                        </a:lnSpc>
                        <a:spcBef>
                          <a:spcPct val="0"/>
                        </a:spcBef>
                        <a:spcAft>
                          <a:spcPts val="0"/>
                        </a:spcAft>
                        <a:buClrTx/>
                        <a:buSzTx/>
                        <a:buFont typeface="Arial" pitchFamily="34" charset="0"/>
                        <a:buNone/>
                        <a:tabLst/>
                      </a:pP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(Draft GOST R) </a:t>
                      </a:r>
                    </a:p>
                    <a:p>
                      <a:pPr marL="0" marR="0" lvl="0" indent="0" algn="l" defTabSz="914400" rtl="0" eaLnBrk="1" fontAlgn="base" latinLnBrk="0" hangingPunct="1">
                        <a:lnSpc>
                          <a:spcPct val="100000"/>
                        </a:lnSpc>
                        <a:spcBef>
                          <a:spcPct val="0"/>
                        </a:spcBef>
                        <a:spcAft>
                          <a:spcPts val="900"/>
                        </a:spcAft>
                        <a:buClrTx/>
                        <a:buSzTx/>
                        <a:buFont typeface="Arial" pitchFamily="34" charset="0"/>
                        <a:buNone/>
                        <a:tabLst/>
                      </a:pPr>
                      <a:endPar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85725" marR="0" lvl="0" indent="-85725" algn="l" defTabSz="914400" rtl="0" eaLnBrk="1" fontAlgn="base" latinLnBrk="0" hangingPunct="1">
                        <a:lnSpc>
                          <a:spcPct val="100000"/>
                        </a:lnSpc>
                        <a:spcBef>
                          <a:spcPct val="0"/>
                        </a:spcBef>
                        <a:spcAft>
                          <a:spcPts val="0"/>
                        </a:spcAft>
                        <a:buClrTx/>
                        <a:buSzTx/>
                        <a:buFont typeface="Arial" pitchFamily="34" charset="0"/>
                        <a:buChar char="•"/>
                        <a:tabLst/>
                      </a:pPr>
                      <a:r>
                        <a:rPr kumimoji="0" lang="en-US" sz="1400" b="1" i="0" u="none" strike="noStrike" kern="1200" cap="none" normalizeH="0" baseline="0" dirty="0" smtClean="0">
                          <a:ln>
                            <a:noFill/>
                          </a:ln>
                          <a:solidFill>
                            <a:srgbClr val="FF0000"/>
                          </a:solidFill>
                          <a:effectLst/>
                          <a:latin typeface="Calibri" pitchFamily="34" charset="0"/>
                          <a:ea typeface="+mn-ea"/>
                          <a:cs typeface="Arial" pitchFamily="34" charset="0"/>
                        </a:rPr>
                        <a:t>General </a:t>
                      </a:r>
                      <a:r>
                        <a:rPr kumimoji="0" lang="en-US" sz="1400" b="1" i="0" u="none" strike="noStrike" kern="1200" cap="none" normalizeH="0" baseline="0" dirty="0" smtClean="0">
                          <a:ln>
                            <a:noFill/>
                          </a:ln>
                          <a:solidFill>
                            <a:srgbClr val="FF0000"/>
                          </a:solidFill>
                          <a:effectLst/>
                          <a:latin typeface="Calibri" pitchFamily="34" charset="0"/>
                          <a:ea typeface="+mn-ea"/>
                          <a:cs typeface="Arial" pitchFamily="34" charset="0"/>
                        </a:rPr>
                        <a:t>provisions</a:t>
                      </a:r>
                    </a:p>
                    <a:p>
                      <a:pPr marL="0" marR="0" lvl="0" indent="0" algn="ctr" defTabSz="914400" rtl="0" eaLnBrk="1" fontAlgn="base" latinLnBrk="0" hangingPunct="1">
                        <a:lnSpc>
                          <a:spcPct val="100000"/>
                        </a:lnSpc>
                        <a:spcBef>
                          <a:spcPct val="0"/>
                        </a:spcBef>
                        <a:spcAft>
                          <a:spcPts val="0"/>
                        </a:spcAft>
                        <a:buClrTx/>
                        <a:buSzTx/>
                        <a:buFont typeface="Arial" pitchFamily="34" charset="0"/>
                        <a:buNone/>
                        <a:tabLst/>
                      </a:pP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(Draft GOST R)</a:t>
                      </a:r>
                    </a:p>
                    <a:p>
                      <a:pPr marL="0" marR="0" lvl="0" indent="0" algn="l" defTabSz="914400" rtl="0" eaLnBrk="1" fontAlgn="base" latinLnBrk="0" hangingPunct="1">
                        <a:lnSpc>
                          <a:spcPct val="100000"/>
                        </a:lnSpc>
                        <a:spcBef>
                          <a:spcPct val="0"/>
                        </a:spcBef>
                        <a:spcAft>
                          <a:spcPts val="900"/>
                        </a:spcAft>
                        <a:buClrTx/>
                        <a:buSzTx/>
                        <a:buFont typeface="Arial" pitchFamily="34" charset="0"/>
                        <a:buNone/>
                        <a:tabLst/>
                      </a:pPr>
                      <a:endParaRPr kumimoji="0" lang="ru-RU" sz="1400" b="1"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85725" marR="0" lvl="0" indent="-85725" algn="l" defTabSz="914400" rtl="0" eaLnBrk="1" fontAlgn="base" latinLnBrk="0" hangingPunct="1">
                        <a:lnSpc>
                          <a:spcPct val="100000"/>
                        </a:lnSpc>
                        <a:spcBef>
                          <a:spcPct val="0"/>
                        </a:spcBef>
                        <a:spcAft>
                          <a:spcPts val="0"/>
                        </a:spcAft>
                        <a:buClrTx/>
                        <a:buSzTx/>
                        <a:buFont typeface="Arial" pitchFamily="34" charset="0"/>
                        <a:buChar char="•"/>
                        <a:tabLst/>
                      </a:pPr>
                      <a:r>
                        <a:rPr kumimoji="0" lang="en-US" sz="1400" b="1" i="0" u="none" strike="noStrike" kern="1200" cap="none" normalizeH="0" baseline="0" dirty="0" smtClean="0">
                          <a:ln>
                            <a:noFill/>
                          </a:ln>
                          <a:solidFill>
                            <a:srgbClr val="00B050"/>
                          </a:solidFill>
                          <a:effectLst/>
                          <a:latin typeface="Calibri" pitchFamily="34" charset="0"/>
                          <a:ea typeface="+mn-ea"/>
                          <a:cs typeface="+mn-cs"/>
                        </a:rPr>
                        <a:t>GOST R 54721-2011</a:t>
                      </a:r>
                    </a:p>
                    <a:p>
                      <a:pPr marL="0" marR="0" lvl="0" indent="0" algn="l" defTabSz="914400" rtl="0" eaLnBrk="1" fontAlgn="base" latinLnBrk="0" hangingPunct="1">
                        <a:lnSpc>
                          <a:spcPct val="100000"/>
                        </a:lnSpc>
                        <a:spcBef>
                          <a:spcPct val="0"/>
                        </a:spcBef>
                        <a:spcAft>
                          <a:spcPts val="0"/>
                        </a:spcAft>
                        <a:buClrTx/>
                        <a:buSzTx/>
                        <a:buFont typeface="Arial" pitchFamily="34" charset="0"/>
                        <a:buNone/>
                        <a:tabLst/>
                      </a:pPr>
                      <a:r>
                        <a:rPr kumimoji="0" lang="en-US" sz="1400" b="0" i="0" u="none" strike="noStrike" kern="1200" cap="none" normalizeH="0" baseline="0" dirty="0" smtClean="0">
                          <a:ln>
                            <a:noFill/>
                          </a:ln>
                          <a:solidFill>
                            <a:srgbClr val="00B050"/>
                          </a:solidFill>
                          <a:effectLst/>
                          <a:latin typeface="Calibri" pitchFamily="34" charset="0"/>
                          <a:ea typeface="+mn-ea"/>
                          <a:cs typeface="+mn-cs"/>
                        </a:rPr>
                        <a:t>“General base service description”</a:t>
                      </a:r>
                    </a:p>
                    <a:p>
                      <a:pPr marL="0" marR="0" lvl="0" indent="0" algn="ctr" defTabSz="914400" rtl="0" eaLnBrk="1" fontAlgn="base" latinLnBrk="0" hangingPunct="1">
                        <a:lnSpc>
                          <a:spcPct val="100000"/>
                        </a:lnSpc>
                        <a:spcBef>
                          <a:spcPct val="0"/>
                        </a:spcBef>
                        <a:spcAft>
                          <a:spcPts val="0"/>
                        </a:spcAft>
                        <a:buClrTx/>
                        <a:buSzTx/>
                        <a:buFont typeface="Arial" pitchFamily="34" charset="0"/>
                        <a:buNone/>
                        <a:tabLst/>
                      </a:pPr>
                      <a:r>
                        <a:rPr kumimoji="0" lang="pt-BR" sz="1400" b="0" i="0" u="none" strike="noStrike" kern="1200" cap="none" normalizeH="0" baseline="0" dirty="0" smtClean="0">
                          <a:ln>
                            <a:noFill/>
                          </a:ln>
                          <a:solidFill>
                            <a:schemeClr val="tx1"/>
                          </a:solidFill>
                          <a:effectLst/>
                          <a:latin typeface="Calibri" pitchFamily="34" charset="0"/>
                          <a:ea typeface="+mn-ea"/>
                          <a:cs typeface="+mn-cs"/>
                        </a:rPr>
                        <a:t>&amp;</a:t>
                      </a:r>
                      <a:r>
                        <a:rPr kumimoji="0" lang="pt-BR" sz="1400" b="0" i="0" u="none" strike="noStrike" kern="1200" cap="none" normalizeH="0" baseline="0" dirty="0" smtClean="0">
                          <a:ln>
                            <a:noFill/>
                          </a:ln>
                          <a:solidFill>
                            <a:srgbClr val="FF0000"/>
                          </a:solidFill>
                          <a:effectLst/>
                          <a:latin typeface="Calibri" pitchFamily="34" charset="0"/>
                          <a:ea typeface="+mn-ea"/>
                          <a:cs typeface="+mn-cs"/>
                        </a:rPr>
                        <a:t> </a:t>
                      </a:r>
                    </a:p>
                    <a:p>
                      <a:pPr marL="0" marR="0" lvl="0" indent="0" algn="l" defTabSz="914400" rtl="0" eaLnBrk="1" fontAlgn="base" latinLnBrk="0" hangingPunct="1">
                        <a:lnSpc>
                          <a:spcPct val="100000"/>
                        </a:lnSpc>
                        <a:spcBef>
                          <a:spcPct val="0"/>
                        </a:spcBef>
                        <a:spcAft>
                          <a:spcPts val="0"/>
                        </a:spcAft>
                        <a:buClrTx/>
                        <a:buSzTx/>
                        <a:buFont typeface="Arial" pitchFamily="34" charset="0"/>
                        <a:buNone/>
                        <a:tabLst/>
                      </a:pPr>
                      <a:r>
                        <a:rPr kumimoji="0" lang="pt-BR" sz="1400" b="0" i="0" u="none" strike="noStrike" kern="1200" cap="none" normalizeH="0" baseline="0" dirty="0" smtClean="0">
                          <a:ln>
                            <a:noFill/>
                          </a:ln>
                          <a:solidFill>
                            <a:srgbClr val="FF0000"/>
                          </a:solidFill>
                          <a:effectLst/>
                          <a:latin typeface="Calibri" pitchFamily="34" charset="0"/>
                          <a:ea typeface="+mn-ea"/>
                          <a:cs typeface="+mn-cs"/>
                        </a:rPr>
                        <a:t>Amendment №1 </a:t>
                      </a:r>
                    </a:p>
                    <a:p>
                      <a:pPr marL="0" marR="0" lvl="0" indent="0" algn="l" defTabSz="914400" rtl="0" eaLnBrk="1" fontAlgn="base" latinLnBrk="0" hangingPunct="1">
                        <a:lnSpc>
                          <a:spcPct val="100000"/>
                        </a:lnSpc>
                        <a:spcBef>
                          <a:spcPct val="0"/>
                        </a:spcBef>
                        <a:spcAft>
                          <a:spcPts val="0"/>
                        </a:spcAft>
                        <a:buClrTx/>
                        <a:buSzTx/>
                        <a:buFont typeface="Arial" pitchFamily="34" charset="0"/>
                        <a:buNone/>
                        <a:tabLst/>
                      </a:pPr>
                      <a:r>
                        <a:rPr kumimoji="0" lang="pt-BR" sz="1400" b="0" i="0" u="none" strike="noStrike" kern="1200" cap="none" normalizeH="0" baseline="0" dirty="0" smtClean="0">
                          <a:ln>
                            <a:noFill/>
                          </a:ln>
                          <a:solidFill>
                            <a:srgbClr val="FF0000"/>
                          </a:solidFill>
                          <a:effectLst/>
                          <a:latin typeface="Calibri" pitchFamily="34" charset="0"/>
                          <a:ea typeface="+mn-ea"/>
                          <a:cs typeface="+mn-cs"/>
                        </a:rPr>
                        <a:t>    GOST R  54721</a:t>
                      </a:r>
                    </a:p>
                    <a:p>
                      <a:pPr marL="0" marR="0" lvl="0" indent="0" algn="l" defTabSz="914400" rtl="0" eaLnBrk="1" fontAlgn="base" latinLnBrk="0" hangingPunct="1">
                        <a:lnSpc>
                          <a:spcPct val="100000"/>
                        </a:lnSpc>
                        <a:spcBef>
                          <a:spcPct val="0"/>
                        </a:spcBef>
                        <a:spcAft>
                          <a:spcPts val="900"/>
                        </a:spcAft>
                        <a:buClrTx/>
                        <a:buSzTx/>
                        <a:buFont typeface="Arial" pitchFamily="34" charset="0"/>
                        <a:buNone/>
                        <a:tabLst/>
                      </a:pPr>
                      <a:endParaRPr kumimoji="0" lang="en-US" sz="1400" b="1" i="0" u="none" strike="noStrike" kern="1200" cap="none" normalizeH="0" baseline="0" dirty="0" smtClean="0">
                        <a:ln>
                          <a:noFill/>
                        </a:ln>
                        <a:solidFill>
                          <a:srgbClr val="00B050"/>
                        </a:solidFill>
                        <a:effectLst/>
                        <a:latin typeface="Calibri" pitchFamily="34" charset="0"/>
                        <a:ea typeface="+mn-ea"/>
                        <a:cs typeface="+mn-cs"/>
                      </a:endParaRPr>
                    </a:p>
                    <a:p>
                      <a:pPr marL="0" marR="0" lvl="0" indent="0" algn="l" defTabSz="914400" rtl="0" eaLnBrk="1" fontAlgn="base" latinLnBrk="0" hangingPunct="1">
                        <a:lnSpc>
                          <a:spcPct val="100000"/>
                        </a:lnSpc>
                        <a:spcBef>
                          <a:spcPct val="0"/>
                        </a:spcBef>
                        <a:spcAft>
                          <a:spcPts val="900"/>
                        </a:spcAft>
                        <a:buClrTx/>
                        <a:buSzTx/>
                        <a:buFont typeface="Arial" pitchFamily="34" charset="0"/>
                        <a:buNone/>
                        <a:tabLst/>
                      </a:pPr>
                      <a:endParaRPr kumimoji="0" lang="ru-RU" sz="1400" b="1" i="0" u="none" strike="noStrike" kern="1200" cap="none" normalizeH="0" baseline="0" dirty="0" smtClean="0">
                        <a:ln>
                          <a:noFill/>
                        </a:ln>
                        <a:solidFill>
                          <a:srgbClr val="7030A0"/>
                        </a:solidFill>
                        <a:effectLst/>
                        <a:latin typeface="Calibri" pitchFamily="34"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kern="1200" cap="none" normalizeH="0" baseline="0" dirty="0" smtClean="0">
                          <a:ln>
                            <a:noFill/>
                          </a:ln>
                          <a:solidFill>
                            <a:srgbClr val="00B050"/>
                          </a:solidFill>
                          <a:effectLst/>
                          <a:latin typeface="Calibri" pitchFamily="34" charset="0"/>
                          <a:ea typeface="+mn-ea"/>
                          <a:cs typeface="+mn-cs"/>
                        </a:rPr>
                        <a:t>GOST R  54620-2011 </a:t>
                      </a:r>
                      <a:r>
                        <a:rPr kumimoji="0" lang="en-US" sz="1400" b="0" i="0" u="none" strike="noStrike" kern="1200" cap="none" normalizeH="0" baseline="0" dirty="0" smtClean="0">
                          <a:ln>
                            <a:noFill/>
                          </a:ln>
                          <a:solidFill>
                            <a:srgbClr val="00B050"/>
                          </a:solidFill>
                          <a:effectLst/>
                          <a:latin typeface="Calibri" pitchFamily="34" charset="0"/>
                          <a:ea typeface="+mn-ea"/>
                          <a:cs typeface="+mn-cs"/>
                        </a:rPr>
                        <a:t>“In-Vehicle Emergency Call System.     General technical   requirements” </a:t>
                      </a:r>
                      <a:endParaRPr kumimoji="0" lang="en-US" sz="1400" b="0" i="0" u="none" strike="noStrike" kern="1200" cap="none" normalizeH="0" baseline="0" dirty="0" smtClean="0">
                        <a:ln>
                          <a:noFill/>
                        </a:ln>
                        <a:solidFill>
                          <a:srgbClr val="7030A0"/>
                        </a:solidFill>
                        <a:effectLst/>
                        <a:latin typeface="Calibri" pitchFamily="34" charset="0"/>
                        <a:ea typeface="+mn-ea"/>
                        <a:cs typeface="+mn-cs"/>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400" b="1" i="0" u="none" strike="noStrike" kern="1200" cap="none" normalizeH="0" baseline="0" dirty="0" smtClean="0">
                          <a:ln>
                            <a:noFill/>
                          </a:ln>
                          <a:solidFill>
                            <a:schemeClr val="tx1"/>
                          </a:solidFill>
                          <a:effectLst/>
                          <a:latin typeface="Calibri" pitchFamily="34" charset="0"/>
                          <a:ea typeface="+mn-ea"/>
                          <a:cs typeface="Arial" pitchFamily="34" charset="0"/>
                        </a:rPr>
                        <a:t>&amp;</a:t>
                      </a:r>
                      <a:r>
                        <a:rPr kumimoji="0" lang="en-US" sz="1400" b="1" i="0" u="none" strike="noStrike" kern="1200" cap="none" normalizeH="0" baseline="0" dirty="0" smtClean="0">
                          <a:ln>
                            <a:noFill/>
                          </a:ln>
                          <a:solidFill>
                            <a:srgbClr val="FF0000"/>
                          </a:solidFill>
                          <a:effectLst/>
                          <a:latin typeface="Calibri" pitchFamily="34" charset="0"/>
                          <a:ea typeface="+mn-ea"/>
                          <a:cs typeface="Arial" pitchFamily="34" charset="0"/>
                        </a:rPr>
                        <a:t>  </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Amendment </a:t>
                      </a:r>
                      <a:r>
                        <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rPr>
                        <a:t>№ 1 </a:t>
                      </a:r>
                      <a:endPar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    GOST R  54620</a:t>
                      </a:r>
                      <a:endPar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itchFamily="34" charset="0"/>
                        <a:buNone/>
                        <a:tabLst/>
                      </a:pPr>
                      <a:endParaRPr kumimoji="0" lang="ru-RU" sz="1400" b="1" i="0" u="none" strike="noStrike" cap="none" normalizeH="0" baseline="0" dirty="0" smtClean="0">
                        <a:ln>
                          <a:noFill/>
                        </a:ln>
                        <a:solidFill>
                          <a:srgbClr val="000000"/>
                        </a:solidFill>
                        <a:effectLst/>
                        <a:latin typeface="Calibri"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kern="1200" cap="none" normalizeH="0" baseline="0" dirty="0" smtClean="0">
                          <a:ln>
                            <a:noFill/>
                          </a:ln>
                          <a:solidFill>
                            <a:srgbClr val="00B050"/>
                          </a:solidFill>
                          <a:effectLst/>
                          <a:latin typeface="Calibri" pitchFamily="34" charset="0"/>
                          <a:ea typeface="+mn-ea"/>
                          <a:cs typeface="+mn-cs"/>
                        </a:rPr>
                        <a:t>GOST R 54619-2011 </a:t>
                      </a:r>
                      <a:r>
                        <a:rPr kumimoji="0" lang="en-US" sz="1400" b="0" i="0" u="none" strike="noStrike" kern="1200" cap="none" normalizeH="0" baseline="0" dirty="0" smtClean="0">
                          <a:ln>
                            <a:noFill/>
                          </a:ln>
                          <a:solidFill>
                            <a:srgbClr val="00B050"/>
                          </a:solidFill>
                          <a:effectLst/>
                          <a:latin typeface="Calibri" pitchFamily="34" charset="0"/>
                          <a:ea typeface="+mn-ea"/>
                          <a:cs typeface="+mn-cs"/>
                        </a:rPr>
                        <a:t>“Protocol of data transmission from in-vehicle emergency call system to emergency response system infrastructure”</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pPr>
                      <a:r>
                        <a:rPr kumimoji="0" lang="en-US" sz="1400" b="0" i="0" u="none" strike="noStrike" kern="1200" cap="none" normalizeH="0" baseline="0" dirty="0" smtClean="0">
                          <a:ln>
                            <a:noFill/>
                          </a:ln>
                          <a:solidFill>
                            <a:schemeClr val="tx1"/>
                          </a:solidFill>
                          <a:effectLst/>
                          <a:latin typeface="Calibri" pitchFamily="34" charset="0"/>
                          <a:ea typeface="+mn-ea"/>
                          <a:cs typeface="+mn-cs"/>
                        </a:rPr>
                        <a:t>&amp;</a:t>
                      </a: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Amendment </a:t>
                      </a:r>
                      <a:r>
                        <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rPr>
                        <a:t>№ 1</a:t>
                      </a:r>
                      <a:endPar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 typeface="Arial" pitchFamily="34" charset="0"/>
                        <a:buNone/>
                        <a:tabLst/>
                        <a:defRPr/>
                      </a:pPr>
                      <a:r>
                        <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rPr>
                        <a:t> </a:t>
                      </a:r>
                      <a:r>
                        <a:rPr kumimoji="0" lang="en-US" sz="1400" b="0" i="0" u="none" strike="noStrike" kern="1200" cap="none" normalizeH="0" baseline="0" dirty="0" smtClean="0">
                          <a:ln>
                            <a:noFill/>
                          </a:ln>
                          <a:solidFill>
                            <a:srgbClr val="FF0000"/>
                          </a:solidFill>
                          <a:effectLst/>
                          <a:latin typeface="Calibri" pitchFamily="34" charset="0"/>
                          <a:ea typeface="+mn-ea"/>
                          <a:cs typeface="Arial" pitchFamily="34" charset="0"/>
                        </a:rPr>
                        <a:t>GOST R 54619</a:t>
                      </a:r>
                      <a:endParaRPr kumimoji="0" lang="ru-RU" sz="1400" b="0" i="0" u="none" strike="noStrike" kern="1200" cap="none" normalizeH="0" baseline="0" dirty="0" smtClean="0">
                        <a:ln>
                          <a:noFill/>
                        </a:ln>
                        <a:solidFill>
                          <a:srgbClr val="FF0000"/>
                        </a:solidFill>
                        <a:effectLst/>
                        <a:latin typeface="Calibri" pitchFamily="34" charset="0"/>
                        <a:ea typeface="+mn-ea"/>
                        <a:cs typeface="Arial" pitchFamily="34" charset="0"/>
                      </a:endParaRPr>
                    </a:p>
                    <a:p>
                      <a:pPr marL="171450" marR="0" lvl="0" indent="-17145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ru-RU" sz="1400" b="1" i="0" u="none" strike="noStrike" kern="1200" cap="none" normalizeH="0" baseline="0" dirty="0" smtClean="0">
                        <a:ln>
                          <a:noFill/>
                        </a:ln>
                        <a:solidFill>
                          <a:srgbClr val="00B050"/>
                        </a:solidFill>
                        <a:effectLst/>
                        <a:latin typeface="Calibri" pitchFamily="34" charset="0"/>
                        <a:ea typeface="+mn-ea"/>
                        <a:cs typeface="+mn-cs"/>
                      </a:endParaRPr>
                    </a:p>
                  </a:txBody>
                  <a:tcPr marL="36000" marR="3600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171450" marR="0" lvl="0" indent="-17145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1400" b="1" i="0" u="none" strike="noStrike" kern="1200" cap="none" normalizeH="0" baseline="0" dirty="0" smtClean="0">
                          <a:ln>
                            <a:noFill/>
                          </a:ln>
                          <a:solidFill>
                            <a:schemeClr val="tx1"/>
                          </a:solidFill>
                          <a:effectLst/>
                          <a:latin typeface="Calibri" pitchFamily="34" charset="0"/>
                          <a:ea typeface="+mn-ea"/>
                          <a:cs typeface="Arial" pitchFamily="34" charset="0"/>
                        </a:rPr>
                        <a:t>Road accident emergency response system.</a:t>
                      </a:r>
                      <a:r>
                        <a:rPr kumimoji="0" lang="ru-RU" sz="1400" b="1" i="0" u="none" strike="noStrike" cap="none" normalizeH="0" baseline="0" dirty="0" smtClean="0">
                          <a:ln>
                            <a:noFill/>
                          </a:ln>
                          <a:solidFill>
                            <a:srgbClr val="000000"/>
                          </a:solidFill>
                          <a:effectLst/>
                          <a:latin typeface="Calibri" pitchFamily="34" charset="0"/>
                        </a:rPr>
                        <a:t> </a:t>
                      </a:r>
                      <a:r>
                        <a:rPr kumimoji="0" lang="en-US" sz="1400" b="1" i="0" u="none" strike="noStrike" cap="none" normalizeH="0" baseline="0" dirty="0" smtClean="0">
                          <a:ln>
                            <a:noFill/>
                          </a:ln>
                          <a:solidFill>
                            <a:srgbClr val="000000"/>
                          </a:solidFill>
                          <a:effectLst/>
                          <a:latin typeface="Calibri" pitchFamily="34" charset="0"/>
                        </a:rPr>
                        <a:t>Test methods</a:t>
                      </a:r>
                      <a:r>
                        <a:rPr kumimoji="0" lang="ru-RU" sz="1400" b="1" i="0" u="none" strike="noStrike" cap="none" normalizeH="0" baseline="0" dirty="0" smtClean="0">
                          <a:ln>
                            <a:noFill/>
                          </a:ln>
                          <a:solidFill>
                            <a:srgbClr val="000000"/>
                          </a:solidFill>
                          <a:effectLst/>
                          <a:latin typeface="Calibri" pitchFamily="34" charset="0"/>
                        </a:rPr>
                        <a:t>:</a:t>
                      </a:r>
                      <a:endParaRPr kumimoji="0" lang="ru-RU" sz="1300" b="1" i="0" u="none" strike="noStrike" kern="1200" cap="none" normalizeH="0" baseline="0" dirty="0" smtClean="0">
                        <a:ln>
                          <a:noFill/>
                        </a:ln>
                        <a:solidFill>
                          <a:srgbClr val="00B050"/>
                        </a:solidFill>
                        <a:effectLst/>
                        <a:latin typeface="Calibri" pitchFamily="34"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Tx/>
                        <a:buChar char="-"/>
                        <a:tabLst/>
                        <a:defRPr/>
                      </a:pP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54618-2011 </a:t>
                      </a:r>
                      <a:r>
                        <a:rPr kumimoji="0" lang="en-US" sz="1300" b="0" i="0" u="none" strike="noStrike" kern="1200" cap="none" normalizeH="0" baseline="0" dirty="0" smtClean="0">
                          <a:ln>
                            <a:noFill/>
                          </a:ln>
                          <a:solidFill>
                            <a:srgbClr val="00B050"/>
                          </a:solidFill>
                          <a:effectLst/>
                          <a:latin typeface="Calibri" pitchFamily="34" charset="0"/>
                          <a:ea typeface="+mn-ea"/>
                          <a:cs typeface="+mn-cs"/>
                        </a:rPr>
                        <a:t>“Compliance test methods of in-vehicle emergency call system for electromagnetic compatibility, environmental and mechanical resistance requirements” </a:t>
                      </a:r>
                      <a:r>
                        <a:rPr kumimoji="0" lang="ru-RU" sz="1300" b="1" i="0" u="none" strike="noStrike" kern="1200" cap="none" normalizeH="0" baseline="0" dirty="0" smtClean="0">
                          <a:ln>
                            <a:noFill/>
                          </a:ln>
                          <a:solidFill>
                            <a:srgbClr val="FF0000"/>
                          </a:solidFill>
                          <a:effectLst/>
                          <a:latin typeface="Calibri" pitchFamily="34" charset="0"/>
                          <a:ea typeface="+mn-ea"/>
                          <a:cs typeface="+mn-cs"/>
                        </a:rPr>
                        <a:t>(</a:t>
                      </a:r>
                      <a:r>
                        <a:rPr kumimoji="0" lang="en-US" sz="1300" b="1" i="0" u="none" strike="noStrike" kern="1200" cap="none" normalizeH="0" baseline="0" dirty="0" smtClean="0">
                          <a:ln>
                            <a:noFill/>
                          </a:ln>
                          <a:solidFill>
                            <a:srgbClr val="FF0000"/>
                          </a:solidFill>
                          <a:effectLst/>
                          <a:latin typeface="Calibri" pitchFamily="34" charset="0"/>
                          <a:ea typeface="+mn-ea"/>
                          <a:cs typeface="+mn-cs"/>
                        </a:rPr>
                        <a:t>&amp; Amd.1</a:t>
                      </a:r>
                      <a:r>
                        <a:rPr kumimoji="0" lang="ru-RU" sz="1300" b="1" i="0" u="none" strike="noStrike" kern="1200" cap="none" normalizeH="0" baseline="0" dirty="0" smtClean="0">
                          <a:ln>
                            <a:noFill/>
                          </a:ln>
                          <a:solidFill>
                            <a:srgbClr val="FF0000"/>
                          </a:solidFill>
                          <a:effectLst/>
                          <a:latin typeface="Calibri" pitchFamily="34" charset="0"/>
                          <a:ea typeface="+mn-ea"/>
                          <a:cs typeface="+mn-cs"/>
                        </a:rPr>
                        <a:t>);</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55530-2013 </a:t>
                      </a:r>
                      <a:r>
                        <a:rPr kumimoji="0" lang="en-US" sz="1300" b="0" i="0" u="none" strike="noStrike" kern="1200" cap="none" normalizeH="0" baseline="0" dirty="0" smtClean="0">
                          <a:ln>
                            <a:noFill/>
                          </a:ln>
                          <a:solidFill>
                            <a:srgbClr val="00B050"/>
                          </a:solidFill>
                          <a:effectLst/>
                          <a:latin typeface="Calibri" pitchFamily="34" charset="0"/>
                          <a:ea typeface="+mn-ea"/>
                          <a:cs typeface="+mn-cs"/>
                        </a:rPr>
                        <a:t>“Functional test methods of In-Vehicle emergency call system and data transfer protocols”</a:t>
                      </a:r>
                      <a:r>
                        <a:rPr kumimoji="0" lang="ru-RU" sz="1300" b="0" i="0" u="none" strike="noStrike" kern="1200" cap="none" normalizeH="0" baseline="0" dirty="0" smtClean="0">
                          <a:ln>
                            <a:noFill/>
                          </a:ln>
                          <a:solidFill>
                            <a:srgbClr val="00B050"/>
                          </a:solidFill>
                          <a:effectLst/>
                          <a:latin typeface="Calibri" pitchFamily="34" charset="0"/>
                          <a:ea typeface="+mn-ea"/>
                          <a:cs typeface="+mn-cs"/>
                        </a:rPr>
                        <a:t>;</a:t>
                      </a:r>
                    </a:p>
                    <a:p>
                      <a:pPr marL="171450" marR="0" lvl="0" indent="-171450" algn="l" defTabSz="914400" rtl="0" eaLnBrk="1" fontAlgn="base" latinLnBrk="0" hangingPunct="1">
                        <a:lnSpc>
                          <a:spcPct val="100000"/>
                        </a:lnSpc>
                        <a:spcBef>
                          <a:spcPct val="0"/>
                        </a:spcBef>
                        <a:spcAft>
                          <a:spcPct val="0"/>
                        </a:spcAft>
                        <a:buClrTx/>
                        <a:buSzTx/>
                        <a:buFontTx/>
                        <a:buNone/>
                        <a:tabLst/>
                      </a:pPr>
                      <a:r>
                        <a:rPr kumimoji="0" lang="ru-RU" sz="1300" b="1" i="0" u="none" strike="noStrike" kern="1200" cap="none" normalizeH="0" baseline="0" dirty="0" smtClean="0">
                          <a:ln>
                            <a:noFill/>
                          </a:ln>
                          <a:solidFill>
                            <a:srgbClr val="00B050"/>
                          </a:solidFill>
                          <a:effectLst/>
                          <a:latin typeface="Calibri" pitchFamily="34" charset="0"/>
                          <a:ea typeface="+mn-ea"/>
                          <a:cs typeface="+mn-cs"/>
                        </a:rPr>
                        <a:t>-   </a:t>
                      </a: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55531-2013 </a:t>
                      </a:r>
                      <a:r>
                        <a:rPr kumimoji="0" lang="en-US" sz="1300" b="0" i="0" u="none" strike="noStrike" kern="1200" cap="none" normalizeH="0" baseline="0" dirty="0" smtClean="0">
                          <a:ln>
                            <a:noFill/>
                          </a:ln>
                          <a:solidFill>
                            <a:srgbClr val="00B050"/>
                          </a:solidFill>
                          <a:effectLst/>
                          <a:latin typeface="Calibri" pitchFamily="34" charset="0"/>
                          <a:ea typeface="+mn-ea"/>
                          <a:cs typeface="+mn-cs"/>
                        </a:rPr>
                        <a:t>“Test methods of in-vehicle emergency call system conformity to the requirements for quality speakerphone in a vehicle cabin”</a:t>
                      </a:r>
                      <a:r>
                        <a:rPr kumimoji="0" lang="ru-RU" sz="1300" b="0" i="0" u="none" strike="noStrike" kern="1200" cap="none" normalizeH="0" baseline="0" dirty="0" smtClean="0">
                          <a:ln>
                            <a:noFill/>
                          </a:ln>
                          <a:solidFill>
                            <a:srgbClr val="00B050"/>
                          </a:solidFill>
                          <a:effectLst/>
                          <a:latin typeface="Calibri" pitchFamily="34" charset="0"/>
                          <a:ea typeface="+mn-ea"/>
                          <a:cs typeface="+mn-cs"/>
                        </a:rPr>
                        <a:t>;</a:t>
                      </a: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55532-2013 </a:t>
                      </a:r>
                      <a:r>
                        <a:rPr kumimoji="0" lang="en-US" sz="1300" b="0" i="0" u="none" strike="noStrike" kern="1200" cap="none" normalizeH="0" baseline="0" dirty="0" smtClean="0">
                          <a:ln>
                            <a:noFill/>
                          </a:ln>
                          <a:solidFill>
                            <a:srgbClr val="00B050"/>
                          </a:solidFill>
                          <a:effectLst/>
                          <a:latin typeface="Calibri" pitchFamily="34" charset="0"/>
                          <a:ea typeface="+mn-ea"/>
                          <a:cs typeface="+mn-cs"/>
                        </a:rPr>
                        <a:t>“Test methods of in-vehicle emergency call system crash detection feature;</a:t>
                      </a:r>
                      <a:endParaRPr kumimoji="0" lang="ru-RU" sz="1300" b="0" i="0" u="none" strike="noStrike" kern="1200" cap="none" normalizeH="0" baseline="0" dirty="0" smtClean="0">
                        <a:ln>
                          <a:noFill/>
                        </a:ln>
                        <a:solidFill>
                          <a:srgbClr val="7030A0"/>
                        </a:solidFill>
                        <a:effectLst/>
                        <a:latin typeface="Calibri" pitchFamily="34"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55533-2013 </a:t>
                      </a:r>
                      <a:r>
                        <a:rPr kumimoji="0" lang="en-US" sz="1300" b="0" i="0" u="none" strike="noStrike" kern="1200" cap="none" normalizeH="0" baseline="0" dirty="0" smtClean="0">
                          <a:ln>
                            <a:noFill/>
                          </a:ln>
                          <a:solidFill>
                            <a:srgbClr val="00B050"/>
                          </a:solidFill>
                          <a:effectLst/>
                          <a:latin typeface="Calibri" pitchFamily="34" charset="0"/>
                          <a:ea typeface="+mn-ea"/>
                          <a:cs typeface="+mn-cs"/>
                        </a:rPr>
                        <a:t>“Test methods for wireless communication module of in-vehicle emergency call system;</a:t>
                      </a:r>
                      <a:endParaRPr kumimoji="0" lang="en-US" sz="1300" b="0" i="0" u="none" strike="noStrike" kern="1200" cap="none" normalizeH="0" baseline="0" dirty="0" smtClean="0">
                        <a:ln>
                          <a:noFill/>
                        </a:ln>
                        <a:solidFill>
                          <a:srgbClr val="7030A0"/>
                        </a:solidFill>
                        <a:effectLst/>
                        <a:latin typeface="Calibri" pitchFamily="34" charset="0"/>
                        <a:ea typeface="+mn-ea"/>
                        <a:cs typeface="+mn-cs"/>
                      </a:endParaRPr>
                    </a:p>
                    <a:p>
                      <a:pPr marL="171450" marR="0" lvl="0" indent="-171450" algn="l" defTabSz="914400" rtl="0" eaLnBrk="1" fontAlgn="base" latinLnBrk="0" hangingPunct="1">
                        <a:lnSpc>
                          <a:spcPct val="100000"/>
                        </a:lnSpc>
                        <a:spcBef>
                          <a:spcPct val="0"/>
                        </a:spcBef>
                        <a:spcAft>
                          <a:spcPct val="0"/>
                        </a:spcAft>
                        <a:buClrTx/>
                        <a:buSzTx/>
                        <a:buFontTx/>
                        <a:buChar char="-"/>
                        <a:tabLst/>
                      </a:pPr>
                      <a:r>
                        <a:rPr kumimoji="0" lang="en-US" sz="1300" b="1" i="0" u="none" strike="noStrike" kern="1200" cap="none" normalizeH="0" baseline="0" dirty="0" smtClean="0">
                          <a:ln>
                            <a:noFill/>
                          </a:ln>
                          <a:solidFill>
                            <a:srgbClr val="00B050"/>
                          </a:solidFill>
                          <a:effectLst/>
                          <a:latin typeface="Calibri" pitchFamily="34" charset="0"/>
                          <a:ea typeface="+mn-ea"/>
                          <a:cs typeface="+mn-cs"/>
                        </a:rPr>
                        <a:t>GOST R 55534-2013 </a:t>
                      </a:r>
                      <a:r>
                        <a:rPr kumimoji="0" lang="en-US" sz="1300" b="0" i="0" u="none" strike="noStrike" kern="1200" cap="none" normalizeH="0" baseline="0" dirty="0" smtClean="0">
                          <a:ln>
                            <a:noFill/>
                          </a:ln>
                          <a:solidFill>
                            <a:srgbClr val="00B050"/>
                          </a:solidFill>
                          <a:effectLst/>
                          <a:latin typeface="Calibri" pitchFamily="34" charset="0"/>
                          <a:ea typeface="+mn-ea"/>
                          <a:cs typeface="+mn-cs"/>
                        </a:rPr>
                        <a:t>“Test methods for navigation module of in-vehicle emergency call system”</a:t>
                      </a:r>
                      <a:endParaRPr kumimoji="0" lang="ru-RU" sz="1300" b="0" i="0" u="none" strike="noStrike" kern="1200" cap="none" normalizeH="0" baseline="0" dirty="0" smtClean="0">
                        <a:ln>
                          <a:noFill/>
                        </a:ln>
                        <a:solidFill>
                          <a:srgbClr val="7030A0"/>
                        </a:solidFill>
                        <a:effectLst/>
                        <a:latin typeface="Calibri" pitchFamily="34" charset="0"/>
                        <a:ea typeface="+mn-ea"/>
                        <a:cs typeface="+mn-cs"/>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 name="Текст 6"/>
          <p:cNvSpPr txBox="1">
            <a:spLocks/>
          </p:cNvSpPr>
          <p:nvPr/>
        </p:nvSpPr>
        <p:spPr bwMode="auto">
          <a:xfrm>
            <a:off x="27608" y="6065917"/>
            <a:ext cx="3204450" cy="792087"/>
          </a:xfrm>
          <a:prstGeom prst="rect">
            <a:avLst/>
          </a:prstGeom>
          <a:solidFill>
            <a:schemeClr val="accent1">
              <a:lumMod val="75000"/>
            </a:schemeClr>
          </a:solidFill>
          <a:ln/>
        </p:spPr>
        <p:style>
          <a:lnRef idx="0">
            <a:schemeClr val="accent3"/>
          </a:lnRef>
          <a:fillRef idx="3">
            <a:schemeClr val="accent3"/>
          </a:fillRef>
          <a:effectRef idx="3">
            <a:schemeClr val="accent3"/>
          </a:effectRef>
          <a:fontRef idx="minor">
            <a:schemeClr val="lt1"/>
          </a:fontRef>
        </p:style>
        <p:txBody>
          <a:bodyPr anchor="ctr"/>
          <a:lstStyle>
            <a:defPPr>
              <a:defRPr lang="ru-RU"/>
            </a:defPPr>
            <a:lvl1pPr fontAlgn="auto">
              <a:spcBef>
                <a:spcPts val="0"/>
              </a:spcBef>
              <a:spcAft>
                <a:spcPts val="0"/>
              </a:spcAft>
              <a:defRPr sz="1200" b="1">
                <a:solidFill>
                  <a:schemeClr val="bg1"/>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b="0" dirty="0" smtClean="0"/>
              <a:t>Standards in GREEN are approved,</a:t>
            </a:r>
          </a:p>
          <a:p>
            <a:r>
              <a:rPr lang="en-US" b="0" dirty="0" smtClean="0"/>
              <a:t>Standards in RED are finalized and forwarded for approval to ROSSTANDADRT</a:t>
            </a:r>
            <a:endParaRPr lang="ru-RU" b="0" dirty="0"/>
          </a:p>
        </p:txBody>
      </p:sp>
    </p:spTree>
    <p:extLst>
      <p:ext uri="{BB962C8B-B14F-4D97-AF65-F5344CB8AC3E}">
        <p14:creationId xmlns:p14="http://schemas.microsoft.com/office/powerpoint/2010/main" val="3564645368"/>
      </p:ext>
    </p:extLst>
  </p:cSld>
  <p:clrMapOvr>
    <a:masterClrMapping/>
  </p:clrMapOvr>
  <p:transition advTm="8000"/>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Блок-схема: процесс 1"/>
          <p:cNvSpPr/>
          <p:nvPr/>
        </p:nvSpPr>
        <p:spPr>
          <a:xfrm>
            <a:off x="865570" y="692696"/>
            <a:ext cx="7272808" cy="612648"/>
          </a:xfrm>
          <a:prstGeom prst="flowChartProcess">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Harmonization with international standards</a:t>
            </a:r>
            <a:endParaRPr lang="ru-RU" sz="2000" dirty="0"/>
          </a:p>
        </p:txBody>
      </p:sp>
      <p:sp>
        <p:nvSpPr>
          <p:cNvPr id="9" name="Заголовок 1"/>
          <p:cNvSpPr>
            <a:spLocks noGrp="1"/>
          </p:cNvSpPr>
          <p:nvPr>
            <p:ph type="title"/>
          </p:nvPr>
        </p:nvSpPr>
        <p:spPr>
          <a:xfrm>
            <a:off x="-26462" y="21629"/>
            <a:ext cx="6912768" cy="763512"/>
          </a:xfrm>
          <a:noFill/>
        </p:spPr>
        <p:txBody>
          <a:bodyPr anchor="t">
            <a:noAutofit/>
          </a:bodyPr>
          <a:lstStyle/>
          <a:p>
            <a:pPr algn="l"/>
            <a:r>
              <a:rPr lang="en-US" sz="1800" b="1" dirty="0" smtClean="0">
                <a:solidFill>
                  <a:schemeClr val="accent1">
                    <a:lumMod val="75000"/>
                  </a:schemeClr>
                </a:solidFill>
              </a:rPr>
              <a:t>National standard on IVS requirements </a:t>
            </a:r>
            <a:r>
              <a:rPr lang="en-US" sz="1800" b="1" dirty="0">
                <a:solidFill>
                  <a:schemeClr val="accent1">
                    <a:lumMod val="75000"/>
                  </a:schemeClr>
                </a:solidFill>
              </a:rPr>
              <a:t>approved in Dec 2011</a:t>
            </a:r>
            <a:br>
              <a:rPr lang="en-US" sz="1800" b="1" dirty="0">
                <a:solidFill>
                  <a:schemeClr val="accent1">
                    <a:lumMod val="75000"/>
                  </a:schemeClr>
                </a:solidFill>
              </a:rPr>
            </a:br>
            <a:r>
              <a:rPr lang="en-US" sz="1800" b="1" dirty="0">
                <a:solidFill>
                  <a:schemeClr val="accent1">
                    <a:lumMod val="75000"/>
                  </a:schemeClr>
                </a:solidFill>
              </a:rPr>
              <a:t>Development and approval                    </a:t>
            </a:r>
            <a:r>
              <a:rPr lang="en-US" sz="1800" b="1" dirty="0" smtClean="0">
                <a:solidFill>
                  <a:schemeClr val="accent1">
                    <a:lumMod val="75000"/>
                  </a:schemeClr>
                </a:solidFill>
              </a:rPr>
              <a:t>                               (1/2</a:t>
            </a:r>
            <a:r>
              <a:rPr lang="en-US" sz="1800" b="1" dirty="0">
                <a:solidFill>
                  <a:schemeClr val="accent1">
                    <a:lumMod val="75000"/>
                  </a:schemeClr>
                </a:solidFill>
              </a:rPr>
              <a:t>)</a:t>
            </a:r>
            <a:endParaRPr lang="ru-RU" sz="1800" b="1" dirty="0">
              <a:solidFill>
                <a:schemeClr val="accent1">
                  <a:lumMod val="75000"/>
                </a:schemeClr>
              </a:solidFill>
            </a:endParaRPr>
          </a:p>
        </p:txBody>
      </p:sp>
      <p:sp>
        <p:nvSpPr>
          <p:cNvPr id="10" name="Содержимое 2"/>
          <p:cNvSpPr txBox="1">
            <a:spLocks/>
          </p:cNvSpPr>
          <p:nvPr/>
        </p:nvSpPr>
        <p:spPr>
          <a:xfrm>
            <a:off x="107506" y="1306468"/>
            <a:ext cx="8893175" cy="5551532"/>
          </a:xfrm>
          <a:prstGeom prst="rect">
            <a:avLst/>
          </a:prstGeom>
        </p:spPr>
        <p:txBody>
          <a:bodyP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lvl="1" indent="-342900">
              <a:buNone/>
            </a:pPr>
            <a:r>
              <a:rPr lang="en-US" sz="1600" b="1" dirty="0">
                <a:solidFill>
                  <a:srgbClr val="00579F"/>
                </a:solidFill>
              </a:rPr>
              <a:t>ISO/IEC standards:</a:t>
            </a:r>
          </a:p>
          <a:p>
            <a:pPr lvl="1">
              <a:spcBef>
                <a:spcPts val="0"/>
              </a:spcBef>
              <a:buSzPct val="90000"/>
              <a:buFont typeface="Arial" pitchFamily="34" charset="0"/>
              <a:buBlip>
                <a:blip r:embed="rId2"/>
              </a:buBlip>
            </a:pPr>
            <a:r>
              <a:rPr lang="en-US" sz="1600" b="1" dirty="0" smtClean="0"/>
              <a:t>ISO 2575:2010/ Amd.1:2011 </a:t>
            </a:r>
            <a:r>
              <a:rPr lang="en-US" sz="1600" dirty="0" smtClean="0"/>
              <a:t>Road vehicles -- Symbols for controls, indicators and tell-tales. Amendment 1</a:t>
            </a:r>
          </a:p>
          <a:p>
            <a:pPr lvl="1">
              <a:spcBef>
                <a:spcPts val="0"/>
              </a:spcBef>
              <a:buSzPct val="90000"/>
              <a:buBlip>
                <a:blip r:embed="rId2"/>
              </a:buBlip>
            </a:pPr>
            <a:r>
              <a:rPr lang="en-US" sz="1600" b="1" dirty="0" smtClean="0"/>
              <a:t>ISO </a:t>
            </a:r>
            <a:r>
              <a:rPr lang="en-US" sz="1600" b="1" dirty="0"/>
              <a:t>24978:2009 </a:t>
            </a:r>
            <a:r>
              <a:rPr lang="en-US" sz="1600" dirty="0"/>
              <a:t>Intelligent transport systems -- ITS Safety and emergency messages using any available wireless media -- Data registry </a:t>
            </a:r>
            <a:r>
              <a:rPr lang="en-US" sz="1600" dirty="0" smtClean="0"/>
              <a:t>procedures</a:t>
            </a:r>
          </a:p>
          <a:p>
            <a:pPr lvl="1">
              <a:spcBef>
                <a:spcPts val="0"/>
              </a:spcBef>
              <a:buSzPct val="90000"/>
              <a:buBlip>
                <a:blip r:embed="rId2"/>
              </a:buBlip>
            </a:pPr>
            <a:r>
              <a:rPr lang="en-US" sz="1600" b="1" dirty="0" smtClean="0"/>
              <a:t>Etc.</a:t>
            </a:r>
          </a:p>
          <a:p>
            <a:pPr marL="342900" lvl="1" indent="-342900">
              <a:buFont typeface="Arial" pitchFamily="34" charset="0"/>
              <a:buNone/>
            </a:pPr>
            <a:r>
              <a:rPr lang="en-US" sz="1600" b="1" dirty="0">
                <a:solidFill>
                  <a:srgbClr val="00579F"/>
                </a:solidFill>
              </a:rPr>
              <a:t>CEN standards:</a:t>
            </a:r>
          </a:p>
          <a:p>
            <a:pPr lvl="1">
              <a:spcBef>
                <a:spcPts val="0"/>
              </a:spcBef>
              <a:buSzPct val="90000"/>
              <a:buFont typeface="Arial" pitchFamily="34" charset="0"/>
              <a:buBlip>
                <a:blip r:embed="rId2"/>
              </a:buBlip>
            </a:pPr>
            <a:r>
              <a:rPr lang="en-US" sz="1600" b="1" dirty="0" smtClean="0"/>
              <a:t>EN 15722 </a:t>
            </a:r>
            <a:r>
              <a:rPr lang="en-US" sz="1600" dirty="0" smtClean="0"/>
              <a:t>Road transport and traffic telematics — </a:t>
            </a:r>
            <a:r>
              <a:rPr lang="en-US" sz="1600" dirty="0" err="1" smtClean="0"/>
              <a:t>eSafety</a:t>
            </a:r>
            <a:r>
              <a:rPr lang="en-US" sz="1600" dirty="0" smtClean="0"/>
              <a:t> — </a:t>
            </a:r>
            <a:r>
              <a:rPr lang="en-US" sz="1600" dirty="0" err="1" smtClean="0"/>
              <a:t>eCall</a:t>
            </a:r>
            <a:r>
              <a:rPr lang="en-US" sz="1600" dirty="0" smtClean="0"/>
              <a:t> </a:t>
            </a:r>
            <a:r>
              <a:rPr lang="en-US" sz="1600" dirty="0" err="1" smtClean="0"/>
              <a:t>minimumset</a:t>
            </a:r>
            <a:r>
              <a:rPr lang="en-US" sz="1600" dirty="0" smtClean="0"/>
              <a:t> of data (MSD)</a:t>
            </a:r>
          </a:p>
          <a:p>
            <a:pPr lvl="1">
              <a:spcBef>
                <a:spcPts val="0"/>
              </a:spcBef>
              <a:buSzPct val="90000"/>
              <a:buFont typeface="Arial" pitchFamily="34" charset="0"/>
              <a:buBlip>
                <a:blip r:embed="rId2"/>
              </a:buBlip>
            </a:pPr>
            <a:r>
              <a:rPr lang="en-US" sz="1600" b="1" dirty="0" smtClean="0"/>
              <a:t>EN 16072 </a:t>
            </a:r>
            <a:r>
              <a:rPr lang="en-US" sz="1600" dirty="0" smtClean="0"/>
              <a:t>Intelligent transport systems — </a:t>
            </a:r>
            <a:r>
              <a:rPr lang="en-US" sz="1600" dirty="0" err="1" smtClean="0"/>
              <a:t>eSafety</a:t>
            </a:r>
            <a:r>
              <a:rPr lang="en-US" sz="1600" dirty="0" smtClean="0"/>
              <a:t> – Pan European </a:t>
            </a:r>
            <a:r>
              <a:rPr lang="en-US" sz="1600" dirty="0" err="1" smtClean="0"/>
              <a:t>eCall</a:t>
            </a:r>
            <a:r>
              <a:rPr lang="en-US" sz="1600" dirty="0" smtClean="0"/>
              <a:t> – Operating requirements</a:t>
            </a:r>
          </a:p>
          <a:p>
            <a:pPr lvl="1">
              <a:spcBef>
                <a:spcPts val="0"/>
              </a:spcBef>
              <a:buSzPct val="90000"/>
              <a:buBlip>
                <a:blip r:embed="rId2"/>
              </a:buBlip>
            </a:pPr>
            <a:r>
              <a:rPr lang="en-US" sz="1600" b="1" dirty="0"/>
              <a:t>Etc</a:t>
            </a:r>
            <a:r>
              <a:rPr lang="en-US" sz="1600" b="1" dirty="0" smtClean="0"/>
              <a:t>.</a:t>
            </a:r>
            <a:endParaRPr lang="en-US" sz="1600" dirty="0" smtClean="0"/>
          </a:p>
          <a:p>
            <a:pPr marL="342900" lvl="1" indent="-342900">
              <a:buFont typeface="Arial" pitchFamily="34" charset="0"/>
              <a:buNone/>
            </a:pPr>
            <a:r>
              <a:rPr lang="en-US" sz="1600" b="1" dirty="0" smtClean="0">
                <a:solidFill>
                  <a:srgbClr val="00579F"/>
                </a:solidFill>
              </a:rPr>
              <a:t>ETSI/3GPP/ITU  standards:</a:t>
            </a:r>
          </a:p>
          <a:p>
            <a:pPr lvl="1">
              <a:spcBef>
                <a:spcPts val="0"/>
              </a:spcBef>
              <a:buSzPct val="90000"/>
              <a:buFont typeface="Arial" pitchFamily="34" charset="0"/>
              <a:buBlip>
                <a:blip r:embed="rId2"/>
              </a:buBlip>
            </a:pPr>
            <a:r>
              <a:rPr lang="fi-FI" sz="1600" b="1" dirty="0" smtClean="0">
                <a:solidFill>
                  <a:prstClr val="black"/>
                </a:solidFill>
              </a:rPr>
              <a:t>ETSI TS 124 008 (3GPP TS 24.008) </a:t>
            </a:r>
            <a:r>
              <a:rPr lang="en-US" sz="1600" dirty="0" smtClean="0">
                <a:solidFill>
                  <a:prstClr val="black"/>
                </a:solidFill>
              </a:rPr>
              <a:t>Technical Specification Group Core Network and Terminals-- Mobile radio interface Layer 3 specification-- Core network protocols; Stage 3,Release 8.</a:t>
            </a:r>
          </a:p>
          <a:p>
            <a:pPr lvl="1">
              <a:spcBef>
                <a:spcPts val="0"/>
              </a:spcBef>
              <a:buSzPct val="90000"/>
              <a:buFont typeface="Arial" pitchFamily="34" charset="0"/>
              <a:buBlip>
                <a:blip r:embed="rId2"/>
              </a:buBlip>
            </a:pPr>
            <a:r>
              <a:rPr lang="en-US" sz="1600" b="1" dirty="0" smtClean="0">
                <a:solidFill>
                  <a:prstClr val="black"/>
                </a:solidFill>
              </a:rPr>
              <a:t>ETSI TS 126 267 (3GPP TS 26.267)</a:t>
            </a:r>
            <a:r>
              <a:rPr lang="en-US" sz="1600" dirty="0" smtClean="0">
                <a:solidFill>
                  <a:prstClr val="black"/>
                </a:solidFill>
              </a:rPr>
              <a:t> Technical Specification Group Services and System Aspects-- </a:t>
            </a:r>
            <a:r>
              <a:rPr lang="en-US" sz="1600" dirty="0" err="1" smtClean="0">
                <a:solidFill>
                  <a:prstClr val="black"/>
                </a:solidFill>
              </a:rPr>
              <a:t>eCall</a:t>
            </a:r>
            <a:r>
              <a:rPr lang="en-US" sz="1600" dirty="0" smtClean="0">
                <a:solidFill>
                  <a:prstClr val="black"/>
                </a:solidFill>
              </a:rPr>
              <a:t> Data Transfer-- In-band modem solution-- General description, Release 8</a:t>
            </a:r>
          </a:p>
          <a:p>
            <a:pPr lvl="1">
              <a:spcBef>
                <a:spcPts val="0"/>
              </a:spcBef>
              <a:buSzPct val="90000"/>
              <a:buBlip>
                <a:blip r:embed="rId2"/>
              </a:buBlip>
            </a:pPr>
            <a:r>
              <a:rPr lang="en-US" sz="1600" b="1" dirty="0" smtClean="0">
                <a:solidFill>
                  <a:prstClr val="black"/>
                </a:solidFill>
              </a:rPr>
              <a:t>ITU-TP.1100/1110 </a:t>
            </a:r>
            <a:r>
              <a:rPr lang="en-US" sz="1600" dirty="0">
                <a:solidFill>
                  <a:prstClr val="black"/>
                </a:solidFill>
              </a:rPr>
              <a:t>Narrow/Wideband-band </a:t>
            </a:r>
            <a:r>
              <a:rPr lang="en-US" sz="1600" dirty="0" smtClean="0">
                <a:solidFill>
                  <a:prstClr val="black"/>
                </a:solidFill>
              </a:rPr>
              <a:t>hands-free communication in motor vehicles</a:t>
            </a:r>
          </a:p>
          <a:p>
            <a:pPr lvl="1">
              <a:spcBef>
                <a:spcPts val="0"/>
              </a:spcBef>
              <a:buSzPct val="90000"/>
              <a:buBlip>
                <a:blip r:embed="rId2"/>
              </a:buBlip>
            </a:pPr>
            <a:r>
              <a:rPr lang="en-US" sz="1600" b="1" dirty="0" smtClean="0"/>
              <a:t>Etc</a:t>
            </a:r>
            <a:r>
              <a:rPr lang="en-US" sz="1600" b="1" dirty="0"/>
              <a:t>.</a:t>
            </a:r>
          </a:p>
          <a:p>
            <a:pPr marL="457200" lvl="1" indent="0">
              <a:spcBef>
                <a:spcPts val="0"/>
              </a:spcBef>
              <a:buSzPct val="90000"/>
              <a:buNone/>
            </a:pPr>
            <a:endParaRPr lang="en-US" sz="1600" dirty="0" smtClean="0">
              <a:solidFill>
                <a:prstClr val="black"/>
              </a:solidFill>
            </a:endParaRPr>
          </a:p>
          <a:p>
            <a:pPr lvl="1">
              <a:spcBef>
                <a:spcPts val="0"/>
              </a:spcBef>
              <a:buSzPct val="90000"/>
              <a:buFont typeface="Arial" pitchFamily="34" charset="0"/>
              <a:buBlip>
                <a:blip r:embed="rId2"/>
              </a:buBlip>
            </a:pPr>
            <a:endParaRPr lang="en-US" sz="1600" dirty="0" smtClean="0">
              <a:solidFill>
                <a:prstClr val="black"/>
              </a:solidFill>
            </a:endParaRPr>
          </a:p>
          <a:p>
            <a:pPr lvl="1">
              <a:spcBef>
                <a:spcPts val="0"/>
              </a:spcBef>
              <a:buSzPct val="90000"/>
              <a:buFont typeface="Arial" pitchFamily="34" charset="0"/>
              <a:buBlip>
                <a:blip r:embed="rId2"/>
              </a:buBlip>
            </a:pPr>
            <a:endParaRPr lang="en-US" sz="1600" dirty="0" smtClean="0"/>
          </a:p>
          <a:p>
            <a:pPr marL="457200" lvl="1" indent="0">
              <a:spcBef>
                <a:spcPts val="0"/>
              </a:spcBef>
              <a:buSzPct val="90000"/>
              <a:buFont typeface="Arial" pitchFamily="34" charset="0"/>
              <a:buNone/>
            </a:pPr>
            <a:endParaRPr lang="en-US" sz="1600" dirty="0" smtClean="0"/>
          </a:p>
          <a:p>
            <a:pPr marL="457200" lvl="1" indent="0">
              <a:spcBef>
                <a:spcPts val="0"/>
              </a:spcBef>
              <a:buSzPct val="90000"/>
              <a:buFont typeface="Arial" pitchFamily="34" charset="0"/>
              <a:buNone/>
            </a:pPr>
            <a:endParaRPr lang="en-US" sz="1600" dirty="0" smtClean="0"/>
          </a:p>
          <a:p>
            <a:pPr marL="457200" lvl="1" indent="0">
              <a:buFont typeface="Arial" pitchFamily="34" charset="0"/>
              <a:buNone/>
            </a:pPr>
            <a:endParaRPr lang="en-US" sz="1600" dirty="0" smtClean="0">
              <a:solidFill>
                <a:schemeClr val="accent1"/>
              </a:solidFill>
            </a:endParaRPr>
          </a:p>
        </p:txBody>
      </p:sp>
    </p:spTree>
    <p:extLst>
      <p:ext uri="{BB962C8B-B14F-4D97-AF65-F5344CB8AC3E}">
        <p14:creationId xmlns:p14="http://schemas.microsoft.com/office/powerpoint/2010/main" val="325929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1"/>
          <p:cNvSpPr>
            <a:spLocks noGrp="1"/>
          </p:cNvSpPr>
          <p:nvPr>
            <p:ph type="title"/>
          </p:nvPr>
        </p:nvSpPr>
        <p:spPr>
          <a:xfrm>
            <a:off x="2" y="9754"/>
            <a:ext cx="6984776" cy="763512"/>
          </a:xfrm>
          <a:noFill/>
        </p:spPr>
        <p:txBody>
          <a:bodyPr anchor="t">
            <a:noAutofit/>
          </a:bodyPr>
          <a:lstStyle/>
          <a:p>
            <a:r>
              <a:rPr lang="en-US" sz="1800" dirty="0">
                <a:solidFill>
                  <a:schemeClr val="accent1">
                    <a:lumMod val="75000"/>
                  </a:schemeClr>
                </a:solidFill>
              </a:rPr>
              <a:t>National standard on IVS requirements approved in Dec 2011</a:t>
            </a:r>
            <a:br>
              <a:rPr lang="en-US" sz="1800" dirty="0">
                <a:solidFill>
                  <a:schemeClr val="accent1">
                    <a:lumMod val="75000"/>
                  </a:schemeClr>
                </a:solidFill>
              </a:rPr>
            </a:br>
            <a:r>
              <a:rPr lang="en-US" sz="1800" dirty="0">
                <a:solidFill>
                  <a:schemeClr val="accent1">
                    <a:lumMod val="75000"/>
                  </a:schemeClr>
                </a:solidFill>
              </a:rPr>
              <a:t>Development and approval                                                   </a:t>
            </a:r>
            <a:r>
              <a:rPr lang="en-US" sz="1800" dirty="0" smtClean="0">
                <a:solidFill>
                  <a:schemeClr val="accent1">
                    <a:lumMod val="75000"/>
                  </a:schemeClr>
                </a:solidFill>
              </a:rPr>
              <a:t>(2/2</a:t>
            </a:r>
            <a:r>
              <a:rPr lang="en-US" sz="1800" dirty="0">
                <a:solidFill>
                  <a:schemeClr val="accent1">
                    <a:lumMod val="75000"/>
                  </a:schemeClr>
                </a:solidFill>
              </a:rPr>
              <a:t>)</a:t>
            </a:r>
            <a:endParaRPr lang="ru-RU" sz="1800" dirty="0">
              <a:solidFill>
                <a:schemeClr val="accent1">
                  <a:lumMod val="75000"/>
                </a:schemeClr>
              </a:solidFill>
            </a:endParaRPr>
          </a:p>
        </p:txBody>
      </p:sp>
      <p:graphicFrame>
        <p:nvGraphicFramePr>
          <p:cNvPr id="10" name="Таблица 9"/>
          <p:cNvGraphicFramePr>
            <a:graphicFrameLocks noGrp="1"/>
          </p:cNvGraphicFramePr>
          <p:nvPr>
            <p:extLst>
              <p:ext uri="{D42A27DB-BD31-4B8C-83A1-F6EECF244321}">
                <p14:modId xmlns:p14="http://schemas.microsoft.com/office/powerpoint/2010/main" val="1872068861"/>
              </p:ext>
            </p:extLst>
          </p:nvPr>
        </p:nvGraphicFramePr>
        <p:xfrm>
          <a:off x="321446" y="857701"/>
          <a:ext cx="3725151" cy="2081581"/>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644456"/>
                <a:gridCol w="1080695"/>
              </a:tblGrid>
              <a:tr h="121777">
                <a:tc gridSpan="2">
                  <a:txBody>
                    <a:bodyPr/>
                    <a:lstStyle/>
                    <a:p>
                      <a:pPr algn="l"/>
                      <a:r>
                        <a:rPr lang="en-US" sz="1200" dirty="0" smtClean="0"/>
                        <a:t>TS (NIS standard): IVS requirements </a:t>
                      </a:r>
                      <a:endParaRPr lang="ru-RU" sz="1200" dirty="0"/>
                    </a:p>
                  </a:txBody>
                  <a:tcPr marL="99060" marR="99060">
                    <a:solidFill>
                      <a:schemeClr val="accent1"/>
                    </a:solidFill>
                  </a:tcPr>
                </a:tc>
                <a:tc hMerge="1">
                  <a:txBody>
                    <a:bodyPr/>
                    <a:lstStyle/>
                    <a:p>
                      <a:endParaRPr lang="ru-RU" dirty="0"/>
                    </a:p>
                  </a:txBody>
                  <a:tcPr>
                    <a:solidFill>
                      <a:schemeClr val="accent1"/>
                    </a:solidFill>
                  </a:tcPr>
                </a:tc>
              </a:tr>
              <a:tr h="276383">
                <a:tc>
                  <a:txBody>
                    <a:bodyPr/>
                    <a:lstStyle/>
                    <a:p>
                      <a:pPr algn="l"/>
                      <a:r>
                        <a:rPr lang="en-US" sz="1200" dirty="0" smtClean="0">
                          <a:solidFill>
                            <a:schemeClr val="accent1"/>
                          </a:solidFill>
                        </a:rPr>
                        <a:t>Requirements review started</a:t>
                      </a:r>
                      <a:endParaRPr lang="ru-RU" sz="1200" dirty="0">
                        <a:solidFill>
                          <a:schemeClr val="accent1"/>
                        </a:solidFill>
                      </a:endParaRPr>
                    </a:p>
                  </a:txBody>
                  <a:tcPr marL="99060" marR="99060"/>
                </a:tc>
                <a:tc>
                  <a:txBody>
                    <a:bodyPr/>
                    <a:lstStyle/>
                    <a:p>
                      <a:pPr algn="l"/>
                      <a:r>
                        <a:rPr lang="en-US" sz="1200" b="1" dirty="0" smtClean="0">
                          <a:solidFill>
                            <a:schemeClr val="accent1"/>
                          </a:solidFill>
                        </a:rPr>
                        <a:t>July </a:t>
                      </a:r>
                      <a:r>
                        <a:rPr lang="ru-RU" sz="1200" b="1" dirty="0" smtClean="0">
                          <a:solidFill>
                            <a:schemeClr val="accent1"/>
                          </a:solidFill>
                        </a:rPr>
                        <a:t>2010</a:t>
                      </a:r>
                      <a:endParaRPr lang="ru-RU" sz="1200" b="1" dirty="0">
                        <a:solidFill>
                          <a:schemeClr val="accent1"/>
                        </a:solidFill>
                      </a:endParaRPr>
                    </a:p>
                  </a:txBody>
                  <a:tcPr marL="99060" marR="99060"/>
                </a:tc>
              </a:tr>
              <a:tr h="276383">
                <a:tc>
                  <a:txBody>
                    <a:bodyPr/>
                    <a:lstStyle/>
                    <a:p>
                      <a:pPr algn="l"/>
                      <a:r>
                        <a:rPr lang="en-US" sz="1200" dirty="0" smtClean="0">
                          <a:solidFill>
                            <a:schemeClr val="accent1"/>
                          </a:solidFill>
                        </a:rPr>
                        <a:t>Requirements review duration</a:t>
                      </a:r>
                      <a:endParaRPr lang="ru-RU" sz="1200" dirty="0">
                        <a:solidFill>
                          <a:schemeClr val="accent1"/>
                        </a:solidFill>
                      </a:endParaRPr>
                    </a:p>
                  </a:txBody>
                  <a:tcPr marL="99060" marR="99060"/>
                </a:tc>
                <a:tc>
                  <a:txBody>
                    <a:bodyPr/>
                    <a:lstStyle/>
                    <a:p>
                      <a:pPr algn="l"/>
                      <a:r>
                        <a:rPr lang="ru-RU" sz="1400" dirty="0" smtClean="0">
                          <a:solidFill>
                            <a:schemeClr val="accent1"/>
                          </a:solidFill>
                        </a:rPr>
                        <a:t>13 </a:t>
                      </a:r>
                      <a:r>
                        <a:rPr lang="en-US" sz="1400" dirty="0" smtClean="0">
                          <a:solidFill>
                            <a:schemeClr val="accent1"/>
                          </a:solidFill>
                        </a:rPr>
                        <a:t>months</a:t>
                      </a:r>
                      <a:endParaRPr lang="ru-RU" sz="1400" dirty="0">
                        <a:solidFill>
                          <a:schemeClr val="accent1"/>
                        </a:solidFill>
                      </a:endParaRPr>
                    </a:p>
                  </a:txBody>
                  <a:tcPr marL="99060" marR="99060"/>
                </a:tc>
              </a:tr>
              <a:tr h="460639">
                <a:tc>
                  <a:txBody>
                    <a:bodyPr/>
                    <a:lstStyle/>
                    <a:p>
                      <a:pPr algn="l"/>
                      <a:r>
                        <a:rPr lang="en-US" sz="1200" dirty="0" smtClean="0">
                          <a:solidFill>
                            <a:schemeClr val="accent1"/>
                          </a:solidFill>
                        </a:rPr>
                        <a:t>Number of companies received requirements</a:t>
                      </a:r>
                      <a:endParaRPr lang="ru-RU" sz="1200" dirty="0">
                        <a:solidFill>
                          <a:schemeClr val="accent1"/>
                        </a:solidFill>
                      </a:endParaRPr>
                    </a:p>
                  </a:txBody>
                  <a:tcPr marL="99060" marR="99060"/>
                </a:tc>
                <a:tc>
                  <a:txBody>
                    <a:bodyPr/>
                    <a:lstStyle/>
                    <a:p>
                      <a:pPr algn="l"/>
                      <a:r>
                        <a:rPr lang="ru-RU" sz="1400" dirty="0" smtClean="0">
                          <a:solidFill>
                            <a:schemeClr val="accent1"/>
                          </a:solidFill>
                        </a:rPr>
                        <a:t>370</a:t>
                      </a:r>
                      <a:endParaRPr lang="ru-RU" sz="1400" dirty="0">
                        <a:solidFill>
                          <a:schemeClr val="accent1"/>
                        </a:solidFill>
                      </a:endParaRPr>
                    </a:p>
                  </a:txBody>
                  <a:tcPr marL="99060" marR="99060"/>
                </a:tc>
              </a:tr>
              <a:tr h="460639">
                <a:tc>
                  <a:txBody>
                    <a:bodyPr/>
                    <a:lstStyle/>
                    <a:p>
                      <a:pPr algn="l"/>
                      <a:r>
                        <a:rPr lang="en-US" sz="1200" dirty="0" smtClean="0">
                          <a:solidFill>
                            <a:schemeClr val="accent1"/>
                          </a:solidFill>
                        </a:rPr>
                        <a:t>Number of companies submitted comments</a:t>
                      </a:r>
                      <a:endParaRPr lang="ru-RU" sz="1200" dirty="0">
                        <a:solidFill>
                          <a:schemeClr val="accent1"/>
                        </a:solidFill>
                      </a:endParaRPr>
                    </a:p>
                  </a:txBody>
                  <a:tcPr marL="99060" marR="99060"/>
                </a:tc>
                <a:tc>
                  <a:txBody>
                    <a:bodyPr/>
                    <a:lstStyle/>
                    <a:p>
                      <a:pPr algn="l"/>
                      <a:r>
                        <a:rPr lang="ru-RU" sz="1400" dirty="0" smtClean="0">
                          <a:solidFill>
                            <a:schemeClr val="accent1"/>
                          </a:solidFill>
                        </a:rPr>
                        <a:t>33</a:t>
                      </a:r>
                      <a:endParaRPr lang="ru-RU" sz="1400" dirty="0">
                        <a:solidFill>
                          <a:schemeClr val="accent1"/>
                        </a:solidFill>
                      </a:endParaRPr>
                    </a:p>
                  </a:txBody>
                  <a:tcPr marL="99060" marR="99060"/>
                </a:tc>
              </a:tr>
              <a:tr h="276383">
                <a:tc>
                  <a:txBody>
                    <a:bodyPr/>
                    <a:lstStyle/>
                    <a:p>
                      <a:pPr algn="l"/>
                      <a:r>
                        <a:rPr lang="en-US" sz="1200" dirty="0" smtClean="0">
                          <a:solidFill>
                            <a:schemeClr val="accent1"/>
                          </a:solidFill>
                        </a:rPr>
                        <a:t>Total number of comments received</a:t>
                      </a:r>
                      <a:endParaRPr lang="ru-RU" sz="1200" dirty="0">
                        <a:solidFill>
                          <a:schemeClr val="accent1"/>
                        </a:solidFill>
                      </a:endParaRPr>
                    </a:p>
                  </a:txBody>
                  <a:tcPr marL="99060" marR="99060"/>
                </a:tc>
                <a:tc>
                  <a:txBody>
                    <a:bodyPr/>
                    <a:lstStyle/>
                    <a:p>
                      <a:pPr algn="l"/>
                      <a:r>
                        <a:rPr lang="ru-RU" sz="1400" dirty="0" smtClean="0">
                          <a:solidFill>
                            <a:schemeClr val="accent1"/>
                          </a:solidFill>
                        </a:rPr>
                        <a:t>1081</a:t>
                      </a:r>
                      <a:endParaRPr lang="ru-RU" sz="1400" dirty="0">
                        <a:solidFill>
                          <a:schemeClr val="accent1"/>
                        </a:solidFill>
                      </a:endParaRPr>
                    </a:p>
                  </a:txBody>
                  <a:tcPr marL="99060" marR="99060"/>
                </a:tc>
              </a:tr>
            </a:tbl>
          </a:graphicData>
        </a:graphic>
      </p:graphicFrame>
      <p:sp>
        <p:nvSpPr>
          <p:cNvPr id="11" name="TextBox 10"/>
          <p:cNvSpPr txBox="1"/>
          <p:nvPr/>
        </p:nvSpPr>
        <p:spPr>
          <a:xfrm>
            <a:off x="4139954" y="3011575"/>
            <a:ext cx="3960440" cy="2880320"/>
          </a:xfrm>
          <a:prstGeom prst="rect">
            <a:avLst/>
          </a:prstGeom>
          <a:solidFill>
            <a:schemeClr val="bg1"/>
          </a:solidFill>
        </p:spPr>
        <p:style>
          <a:lnRef idx="1">
            <a:schemeClr val="accent2"/>
          </a:lnRef>
          <a:fillRef idx="2">
            <a:schemeClr val="accent2"/>
          </a:fillRef>
          <a:effectRef idx="1">
            <a:schemeClr val="accent2"/>
          </a:effectRef>
          <a:fontRef idx="minor">
            <a:schemeClr val="dk1"/>
          </a:fontRef>
        </p:style>
        <p:txBody>
          <a:bodyPr wrap="square" rtlCol="0" anchor="ctr">
            <a:noAutofit/>
          </a:bodyPr>
          <a:lstStyle/>
          <a:p>
            <a:r>
              <a:rPr lang="en-US" sz="1200" b="1" dirty="0" smtClean="0">
                <a:solidFill>
                  <a:prstClr val="black"/>
                </a:solidFill>
              </a:rPr>
              <a:t>Confirmed  IVS requirements review was organized effectively</a:t>
            </a:r>
            <a:endParaRPr lang="ru-RU" sz="1200" b="1" dirty="0" smtClean="0">
              <a:solidFill>
                <a:prstClr val="black"/>
              </a:solidFill>
            </a:endParaRPr>
          </a:p>
          <a:p>
            <a:pPr>
              <a:buFontTx/>
              <a:buChar char="-"/>
            </a:pPr>
            <a:r>
              <a:rPr lang="en-US" sz="1200" dirty="0" smtClean="0">
                <a:solidFill>
                  <a:srgbClr val="00579F"/>
                </a:solidFill>
              </a:rPr>
              <a:t> OEM associations</a:t>
            </a:r>
            <a:r>
              <a:rPr lang="ru-RU" sz="1200" dirty="0" smtClean="0">
                <a:solidFill>
                  <a:srgbClr val="00579F"/>
                </a:solidFill>
              </a:rPr>
              <a:t> </a:t>
            </a:r>
            <a:r>
              <a:rPr lang="en-US" sz="1200" dirty="0" smtClean="0">
                <a:solidFill>
                  <a:srgbClr val="00579F"/>
                </a:solidFill>
              </a:rPr>
              <a:t>– </a:t>
            </a:r>
            <a:r>
              <a:rPr lang="ru-RU" sz="1200" dirty="0" smtClean="0">
                <a:solidFill>
                  <a:srgbClr val="00579F"/>
                </a:solidFill>
              </a:rPr>
              <a:t>22 </a:t>
            </a:r>
            <a:r>
              <a:rPr lang="en-US" sz="1200" dirty="0" smtClean="0">
                <a:solidFill>
                  <a:srgbClr val="00579F"/>
                </a:solidFill>
              </a:rPr>
              <a:t>members in total</a:t>
            </a:r>
            <a:endParaRPr lang="ru-RU" sz="1200" dirty="0" smtClean="0">
              <a:solidFill>
                <a:srgbClr val="00579F"/>
              </a:solidFill>
            </a:endParaRPr>
          </a:p>
          <a:p>
            <a:pPr>
              <a:buFontTx/>
              <a:buChar char="-"/>
            </a:pPr>
            <a:r>
              <a:rPr lang="ru-RU" sz="1200" dirty="0" smtClean="0">
                <a:solidFill>
                  <a:srgbClr val="00579F"/>
                </a:solidFill>
              </a:rPr>
              <a:t> </a:t>
            </a:r>
            <a:r>
              <a:rPr lang="en-US" sz="1200" dirty="0" smtClean="0">
                <a:solidFill>
                  <a:srgbClr val="00579F"/>
                </a:solidFill>
              </a:rPr>
              <a:t>more than 5 Tier 1 suppliers</a:t>
            </a:r>
            <a:endParaRPr lang="ru-RU" sz="1200" dirty="0" smtClean="0">
              <a:solidFill>
                <a:srgbClr val="00579F"/>
              </a:solidFill>
            </a:endParaRPr>
          </a:p>
          <a:p>
            <a:endParaRPr lang="ru-RU" sz="1200" b="1" dirty="0" smtClean="0">
              <a:solidFill>
                <a:srgbClr val="00579F"/>
              </a:solidFill>
            </a:endParaRPr>
          </a:p>
          <a:p>
            <a:r>
              <a:rPr lang="en-US" sz="1200" dirty="0" smtClean="0">
                <a:solidFill>
                  <a:prstClr val="black"/>
                </a:solidFill>
              </a:rPr>
              <a:t>35 OEM’s confirmed they do understand IVS requirements</a:t>
            </a:r>
            <a:endParaRPr lang="ru-RU" sz="1200" dirty="0" smtClean="0">
              <a:solidFill>
                <a:prstClr val="black"/>
              </a:solidFill>
            </a:endParaRPr>
          </a:p>
          <a:p>
            <a:endParaRPr lang="ru-RU" sz="1200" dirty="0" smtClean="0">
              <a:solidFill>
                <a:srgbClr val="00579F"/>
              </a:solidFill>
            </a:endParaRPr>
          </a:p>
          <a:p>
            <a:r>
              <a:rPr lang="en-US" sz="1200" dirty="0" smtClean="0">
                <a:solidFill>
                  <a:srgbClr val="00579F"/>
                </a:solidFill>
              </a:rPr>
              <a:t>More than 5 Tier 1 suppliers and more than 5 Russian companies confirmed aftermarket / retrofit IVS mass production can start in Q1 2013</a:t>
            </a:r>
            <a:endParaRPr lang="ru-RU" sz="1200" dirty="0" smtClean="0">
              <a:solidFill>
                <a:srgbClr val="FF0000"/>
              </a:solidFill>
            </a:endParaRPr>
          </a:p>
        </p:txBody>
      </p:sp>
      <p:graphicFrame>
        <p:nvGraphicFramePr>
          <p:cNvPr id="12" name="Таблица 11"/>
          <p:cNvGraphicFramePr>
            <a:graphicFrameLocks noGrp="1"/>
          </p:cNvGraphicFramePr>
          <p:nvPr>
            <p:extLst>
              <p:ext uri="{D42A27DB-BD31-4B8C-83A1-F6EECF244321}">
                <p14:modId xmlns:p14="http://schemas.microsoft.com/office/powerpoint/2010/main" val="3753226988"/>
              </p:ext>
            </p:extLst>
          </p:nvPr>
        </p:nvGraphicFramePr>
        <p:xfrm>
          <a:off x="4139954" y="949823"/>
          <a:ext cx="3960440" cy="201168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952328"/>
                <a:gridCol w="1008112"/>
              </a:tblGrid>
              <a:tr h="267169">
                <a:tc gridSpan="2">
                  <a:txBody>
                    <a:bodyPr/>
                    <a:lstStyle/>
                    <a:p>
                      <a:pPr algn="l"/>
                      <a:r>
                        <a:rPr lang="en-US" sz="1200" dirty="0" smtClean="0"/>
                        <a:t>National standards drafts:  IVS review data</a:t>
                      </a:r>
                      <a:endParaRPr lang="ru-RU" sz="1200" dirty="0"/>
                    </a:p>
                  </a:txBody>
                  <a:tcPr marL="99060" marR="99060">
                    <a:solidFill>
                      <a:schemeClr val="accent1"/>
                    </a:solidFill>
                  </a:tcPr>
                </a:tc>
                <a:tc hMerge="1">
                  <a:txBody>
                    <a:bodyPr/>
                    <a:lstStyle/>
                    <a:p>
                      <a:endParaRPr lang="ru-RU" dirty="0"/>
                    </a:p>
                  </a:txBody>
                  <a:tcPr>
                    <a:solidFill>
                      <a:schemeClr val="accent1"/>
                    </a:solidFill>
                  </a:tcPr>
                </a:tc>
              </a:tr>
              <a:tr h="271759">
                <a:tc>
                  <a:txBody>
                    <a:bodyPr/>
                    <a:lstStyle/>
                    <a:p>
                      <a:pPr algn="l"/>
                      <a:r>
                        <a:rPr lang="en-US" sz="1200" dirty="0" smtClean="0">
                          <a:solidFill>
                            <a:schemeClr val="accent1"/>
                          </a:solidFill>
                        </a:rPr>
                        <a:t>Standards drafts review started</a:t>
                      </a:r>
                      <a:endParaRPr lang="ru-RU" sz="1200" dirty="0">
                        <a:solidFill>
                          <a:schemeClr val="accent1"/>
                        </a:solidFill>
                      </a:endParaRPr>
                    </a:p>
                  </a:txBody>
                  <a:tcPr marL="99060" marR="99060"/>
                </a:tc>
                <a:tc>
                  <a:txBody>
                    <a:bodyPr/>
                    <a:lstStyle/>
                    <a:p>
                      <a:pPr algn="l"/>
                      <a:r>
                        <a:rPr lang="en-US" sz="1000" dirty="0" smtClean="0">
                          <a:solidFill>
                            <a:schemeClr val="accent1"/>
                          </a:solidFill>
                        </a:rPr>
                        <a:t>Aug </a:t>
                      </a:r>
                      <a:r>
                        <a:rPr lang="ru-RU" sz="1000" dirty="0" smtClean="0">
                          <a:solidFill>
                            <a:schemeClr val="accent1"/>
                          </a:solidFill>
                        </a:rPr>
                        <a:t>2011</a:t>
                      </a:r>
                      <a:endParaRPr lang="ru-RU" sz="1000" dirty="0">
                        <a:solidFill>
                          <a:schemeClr val="accent1"/>
                        </a:solidFill>
                      </a:endParaRPr>
                    </a:p>
                  </a:txBody>
                  <a:tcPr marL="99060" marR="99060"/>
                </a:tc>
              </a:tr>
              <a:tr h="271759">
                <a:tc>
                  <a:txBody>
                    <a:bodyPr/>
                    <a:lstStyle/>
                    <a:p>
                      <a:pPr algn="l"/>
                      <a:r>
                        <a:rPr lang="en-US" sz="1200" dirty="0" smtClean="0">
                          <a:solidFill>
                            <a:schemeClr val="accent1"/>
                          </a:solidFill>
                        </a:rPr>
                        <a:t>Standards drafts review duration</a:t>
                      </a:r>
                      <a:endParaRPr lang="ru-RU" sz="1200" dirty="0">
                        <a:solidFill>
                          <a:schemeClr val="accent1"/>
                        </a:solidFill>
                      </a:endParaRPr>
                    </a:p>
                  </a:txBody>
                  <a:tcPr marL="99060" marR="99060"/>
                </a:tc>
                <a:tc>
                  <a:txBody>
                    <a:bodyPr/>
                    <a:lstStyle/>
                    <a:p>
                      <a:pPr algn="l"/>
                      <a:r>
                        <a:rPr lang="ru-RU" sz="1000" dirty="0" smtClean="0">
                          <a:solidFill>
                            <a:schemeClr val="accent1"/>
                          </a:solidFill>
                        </a:rPr>
                        <a:t>3 </a:t>
                      </a:r>
                      <a:r>
                        <a:rPr lang="en-US" sz="1000" dirty="0" smtClean="0">
                          <a:solidFill>
                            <a:schemeClr val="accent1"/>
                          </a:solidFill>
                        </a:rPr>
                        <a:t>months</a:t>
                      </a:r>
                      <a:endParaRPr lang="ru-RU" sz="1000" dirty="0">
                        <a:solidFill>
                          <a:schemeClr val="accent1"/>
                        </a:solidFill>
                      </a:endParaRPr>
                    </a:p>
                  </a:txBody>
                  <a:tcPr marL="99060" marR="99060"/>
                </a:tc>
              </a:tr>
              <a:tr h="441129">
                <a:tc>
                  <a:txBody>
                    <a:bodyPr/>
                    <a:lstStyle/>
                    <a:p>
                      <a:pPr algn="l"/>
                      <a:r>
                        <a:rPr lang="en-US" sz="1200" dirty="0" smtClean="0">
                          <a:solidFill>
                            <a:schemeClr val="accent1"/>
                          </a:solidFill>
                        </a:rPr>
                        <a:t>Number of companies notified about standards  drafts review</a:t>
                      </a:r>
                      <a:endParaRPr lang="ru-RU" sz="1200" dirty="0">
                        <a:solidFill>
                          <a:schemeClr val="accent1"/>
                        </a:solidFill>
                      </a:endParaRPr>
                    </a:p>
                  </a:txBody>
                  <a:tcPr marL="99060" marR="99060"/>
                </a:tc>
                <a:tc>
                  <a:txBody>
                    <a:bodyPr/>
                    <a:lstStyle/>
                    <a:p>
                      <a:pPr algn="l"/>
                      <a:r>
                        <a:rPr lang="ru-RU" sz="1000" dirty="0" smtClean="0">
                          <a:solidFill>
                            <a:schemeClr val="accent1"/>
                          </a:solidFill>
                        </a:rPr>
                        <a:t>345</a:t>
                      </a:r>
                      <a:endParaRPr lang="ru-RU" sz="1000" dirty="0">
                        <a:solidFill>
                          <a:schemeClr val="accent1"/>
                        </a:solidFill>
                      </a:endParaRPr>
                    </a:p>
                  </a:txBody>
                  <a:tcPr marL="99060" marR="99060"/>
                </a:tc>
              </a:tr>
              <a:tr h="452932">
                <a:tc>
                  <a:txBody>
                    <a:bodyPr/>
                    <a:lstStyle/>
                    <a:p>
                      <a:pPr algn="l"/>
                      <a:r>
                        <a:rPr lang="en-US" sz="1200" dirty="0" smtClean="0">
                          <a:solidFill>
                            <a:schemeClr val="accent1"/>
                          </a:solidFill>
                        </a:rPr>
                        <a:t>Number of companies submitted comments</a:t>
                      </a:r>
                      <a:endParaRPr lang="ru-RU" sz="1200" dirty="0">
                        <a:solidFill>
                          <a:schemeClr val="accent1"/>
                        </a:solidFill>
                      </a:endParaRPr>
                    </a:p>
                  </a:txBody>
                  <a:tcPr marL="99060" marR="99060"/>
                </a:tc>
                <a:tc>
                  <a:txBody>
                    <a:bodyPr/>
                    <a:lstStyle/>
                    <a:p>
                      <a:pPr algn="l"/>
                      <a:r>
                        <a:rPr lang="ru-RU" sz="1000" dirty="0" smtClean="0">
                          <a:solidFill>
                            <a:schemeClr val="accent1"/>
                          </a:solidFill>
                        </a:rPr>
                        <a:t>12</a:t>
                      </a:r>
                      <a:endParaRPr lang="ru-RU" sz="1000" dirty="0">
                        <a:solidFill>
                          <a:schemeClr val="accent1"/>
                        </a:solidFill>
                      </a:endParaRPr>
                    </a:p>
                  </a:txBody>
                  <a:tcPr marL="99060" marR="99060"/>
                </a:tc>
              </a:tr>
              <a:tr h="271759">
                <a:tc>
                  <a:txBody>
                    <a:bodyPr/>
                    <a:lstStyle/>
                    <a:p>
                      <a:pPr algn="l"/>
                      <a:r>
                        <a:rPr lang="en-US" sz="1200" dirty="0" smtClean="0">
                          <a:solidFill>
                            <a:schemeClr val="accent1"/>
                          </a:solidFill>
                        </a:rPr>
                        <a:t>Total number of comments received</a:t>
                      </a:r>
                      <a:endParaRPr lang="ru-RU" sz="1200" dirty="0">
                        <a:solidFill>
                          <a:schemeClr val="accent1"/>
                        </a:solidFill>
                      </a:endParaRPr>
                    </a:p>
                  </a:txBody>
                  <a:tcPr marL="99060" marR="99060"/>
                </a:tc>
                <a:tc>
                  <a:txBody>
                    <a:bodyPr/>
                    <a:lstStyle/>
                    <a:p>
                      <a:pPr algn="l"/>
                      <a:r>
                        <a:rPr lang="ru-RU" sz="1000" dirty="0" smtClean="0">
                          <a:solidFill>
                            <a:schemeClr val="accent1"/>
                          </a:solidFill>
                        </a:rPr>
                        <a:t>285</a:t>
                      </a:r>
                      <a:endParaRPr lang="ru-RU" sz="1000" dirty="0">
                        <a:solidFill>
                          <a:schemeClr val="accent1"/>
                        </a:solidFill>
                      </a:endParaRPr>
                    </a:p>
                  </a:txBody>
                  <a:tcPr marL="99060" marR="99060"/>
                </a:tc>
              </a:tr>
            </a:tbl>
          </a:graphicData>
        </a:graphic>
      </p:graphicFrame>
      <p:pic>
        <p:nvPicPr>
          <p:cNvPr id="1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23530" y="3011575"/>
            <a:ext cx="3744416" cy="2880320"/>
          </a:xfrm>
          <a:prstGeom prst="rect">
            <a:avLst/>
          </a:prstGeom>
          <a:ln/>
          <a:extLst/>
        </p:spPr>
        <p:style>
          <a:lnRef idx="1">
            <a:schemeClr val="accent2"/>
          </a:lnRef>
          <a:fillRef idx="2">
            <a:schemeClr val="accent2"/>
          </a:fillRef>
          <a:effectRef idx="1">
            <a:schemeClr val="accent2"/>
          </a:effectRef>
          <a:fontRef idx="minor">
            <a:schemeClr val="dk1"/>
          </a:fontRef>
        </p:style>
      </p:pic>
      <p:graphicFrame>
        <p:nvGraphicFramePr>
          <p:cNvPr id="8" name="Таблица 7"/>
          <p:cNvGraphicFramePr>
            <a:graphicFrameLocks noGrp="1"/>
          </p:cNvGraphicFramePr>
          <p:nvPr>
            <p:extLst>
              <p:ext uri="{D42A27DB-BD31-4B8C-83A1-F6EECF244321}">
                <p14:modId xmlns:p14="http://schemas.microsoft.com/office/powerpoint/2010/main" val="1057084469"/>
              </p:ext>
            </p:extLst>
          </p:nvPr>
        </p:nvGraphicFramePr>
        <p:xfrm>
          <a:off x="4139954" y="836162"/>
          <a:ext cx="3960440" cy="21031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2952328"/>
                <a:gridCol w="1008112"/>
              </a:tblGrid>
              <a:tr h="267169">
                <a:tc gridSpan="2">
                  <a:txBody>
                    <a:bodyPr/>
                    <a:lstStyle/>
                    <a:p>
                      <a:pPr algn="l"/>
                      <a:r>
                        <a:rPr lang="en-US" sz="1200" dirty="0" smtClean="0"/>
                        <a:t>National standards drafts:  IVS requirements</a:t>
                      </a:r>
                      <a:endParaRPr lang="ru-RU" sz="1200" dirty="0"/>
                    </a:p>
                  </a:txBody>
                  <a:tcPr marL="99060" marR="99060">
                    <a:solidFill>
                      <a:schemeClr val="accent1"/>
                    </a:solidFill>
                  </a:tcPr>
                </a:tc>
                <a:tc hMerge="1">
                  <a:txBody>
                    <a:bodyPr/>
                    <a:lstStyle/>
                    <a:p>
                      <a:endParaRPr lang="ru-RU" dirty="0"/>
                    </a:p>
                  </a:txBody>
                  <a:tcPr>
                    <a:solidFill>
                      <a:schemeClr val="accent1"/>
                    </a:solidFill>
                  </a:tcPr>
                </a:tc>
              </a:tr>
              <a:tr h="271759">
                <a:tc>
                  <a:txBody>
                    <a:bodyPr/>
                    <a:lstStyle/>
                    <a:p>
                      <a:pPr algn="l"/>
                      <a:r>
                        <a:rPr lang="en-US" sz="1200" dirty="0" smtClean="0">
                          <a:solidFill>
                            <a:schemeClr val="accent1"/>
                          </a:solidFill>
                        </a:rPr>
                        <a:t>Standards drafts review started</a:t>
                      </a:r>
                      <a:endParaRPr lang="ru-RU" sz="1200" dirty="0">
                        <a:solidFill>
                          <a:schemeClr val="accent1"/>
                        </a:solidFill>
                      </a:endParaRPr>
                    </a:p>
                  </a:txBody>
                  <a:tcPr marL="99060" marR="99060"/>
                </a:tc>
                <a:tc>
                  <a:txBody>
                    <a:bodyPr/>
                    <a:lstStyle/>
                    <a:p>
                      <a:pPr algn="l"/>
                      <a:r>
                        <a:rPr lang="en-US" sz="1400" b="1" dirty="0" smtClean="0">
                          <a:solidFill>
                            <a:schemeClr val="accent1"/>
                          </a:solidFill>
                        </a:rPr>
                        <a:t>Aug </a:t>
                      </a:r>
                      <a:r>
                        <a:rPr lang="ru-RU" sz="1400" b="1" dirty="0" smtClean="0">
                          <a:solidFill>
                            <a:schemeClr val="accent1"/>
                          </a:solidFill>
                        </a:rPr>
                        <a:t>2011</a:t>
                      </a:r>
                      <a:endParaRPr lang="ru-RU" sz="1400" b="1" dirty="0">
                        <a:solidFill>
                          <a:schemeClr val="accent1"/>
                        </a:solidFill>
                      </a:endParaRPr>
                    </a:p>
                  </a:txBody>
                  <a:tcPr marL="99060" marR="99060"/>
                </a:tc>
              </a:tr>
              <a:tr h="271759">
                <a:tc>
                  <a:txBody>
                    <a:bodyPr/>
                    <a:lstStyle/>
                    <a:p>
                      <a:pPr algn="l"/>
                      <a:r>
                        <a:rPr lang="en-US" sz="1200" dirty="0" smtClean="0">
                          <a:solidFill>
                            <a:schemeClr val="accent1"/>
                          </a:solidFill>
                        </a:rPr>
                        <a:t>Standards drafts review duration</a:t>
                      </a:r>
                      <a:endParaRPr lang="ru-RU" sz="1200" dirty="0">
                        <a:solidFill>
                          <a:schemeClr val="accent1"/>
                        </a:solidFill>
                      </a:endParaRPr>
                    </a:p>
                  </a:txBody>
                  <a:tcPr marL="99060" marR="99060"/>
                </a:tc>
                <a:tc>
                  <a:txBody>
                    <a:bodyPr/>
                    <a:lstStyle/>
                    <a:p>
                      <a:pPr algn="l"/>
                      <a:r>
                        <a:rPr lang="ru-RU" sz="1400" b="1" dirty="0" smtClean="0">
                          <a:solidFill>
                            <a:schemeClr val="accent1"/>
                          </a:solidFill>
                        </a:rPr>
                        <a:t>3 </a:t>
                      </a:r>
                      <a:r>
                        <a:rPr lang="en-US" sz="1400" b="1" dirty="0" smtClean="0">
                          <a:solidFill>
                            <a:schemeClr val="accent1"/>
                          </a:solidFill>
                        </a:rPr>
                        <a:t>months</a:t>
                      </a:r>
                      <a:endParaRPr lang="ru-RU" sz="1400" b="1" dirty="0">
                        <a:solidFill>
                          <a:schemeClr val="accent1"/>
                        </a:solidFill>
                      </a:endParaRPr>
                    </a:p>
                  </a:txBody>
                  <a:tcPr marL="99060" marR="99060"/>
                </a:tc>
              </a:tr>
              <a:tr h="441129">
                <a:tc>
                  <a:txBody>
                    <a:bodyPr/>
                    <a:lstStyle/>
                    <a:p>
                      <a:pPr algn="l"/>
                      <a:r>
                        <a:rPr lang="en-US" sz="1200" dirty="0" smtClean="0">
                          <a:solidFill>
                            <a:schemeClr val="accent1"/>
                          </a:solidFill>
                        </a:rPr>
                        <a:t>Number of companies notified about standards  drafts review</a:t>
                      </a:r>
                      <a:endParaRPr lang="ru-RU" sz="1200" dirty="0">
                        <a:solidFill>
                          <a:schemeClr val="accent1"/>
                        </a:solidFill>
                      </a:endParaRPr>
                    </a:p>
                  </a:txBody>
                  <a:tcPr marL="99060" marR="99060"/>
                </a:tc>
                <a:tc>
                  <a:txBody>
                    <a:bodyPr/>
                    <a:lstStyle/>
                    <a:p>
                      <a:pPr algn="l"/>
                      <a:r>
                        <a:rPr lang="ru-RU" sz="1400" b="1" dirty="0" smtClean="0">
                          <a:solidFill>
                            <a:schemeClr val="accent1"/>
                          </a:solidFill>
                        </a:rPr>
                        <a:t>345</a:t>
                      </a:r>
                      <a:endParaRPr lang="ru-RU" sz="1400" b="1" dirty="0">
                        <a:solidFill>
                          <a:schemeClr val="accent1"/>
                        </a:solidFill>
                      </a:endParaRPr>
                    </a:p>
                  </a:txBody>
                  <a:tcPr marL="99060" marR="99060"/>
                </a:tc>
              </a:tr>
              <a:tr h="452932">
                <a:tc>
                  <a:txBody>
                    <a:bodyPr/>
                    <a:lstStyle/>
                    <a:p>
                      <a:pPr algn="l"/>
                      <a:r>
                        <a:rPr lang="en-US" sz="1200" dirty="0" smtClean="0">
                          <a:solidFill>
                            <a:schemeClr val="accent1"/>
                          </a:solidFill>
                        </a:rPr>
                        <a:t>Number of companies submitted comments</a:t>
                      </a:r>
                      <a:endParaRPr lang="ru-RU" sz="1200" dirty="0">
                        <a:solidFill>
                          <a:schemeClr val="accent1"/>
                        </a:solidFill>
                      </a:endParaRPr>
                    </a:p>
                  </a:txBody>
                  <a:tcPr marL="99060" marR="99060"/>
                </a:tc>
                <a:tc>
                  <a:txBody>
                    <a:bodyPr/>
                    <a:lstStyle/>
                    <a:p>
                      <a:pPr algn="l"/>
                      <a:r>
                        <a:rPr lang="ru-RU" sz="1400" b="1" dirty="0" smtClean="0">
                          <a:solidFill>
                            <a:schemeClr val="accent1"/>
                          </a:solidFill>
                        </a:rPr>
                        <a:t>12</a:t>
                      </a:r>
                      <a:endParaRPr lang="ru-RU" sz="1400" b="1" dirty="0">
                        <a:solidFill>
                          <a:schemeClr val="accent1"/>
                        </a:solidFill>
                      </a:endParaRPr>
                    </a:p>
                  </a:txBody>
                  <a:tcPr marL="99060" marR="99060"/>
                </a:tc>
              </a:tr>
              <a:tr h="271759">
                <a:tc>
                  <a:txBody>
                    <a:bodyPr/>
                    <a:lstStyle/>
                    <a:p>
                      <a:pPr algn="l"/>
                      <a:r>
                        <a:rPr lang="en-US" sz="1200" dirty="0" smtClean="0">
                          <a:solidFill>
                            <a:schemeClr val="accent1"/>
                          </a:solidFill>
                        </a:rPr>
                        <a:t>Total number of comments received</a:t>
                      </a:r>
                      <a:endParaRPr lang="ru-RU" sz="1200" dirty="0">
                        <a:solidFill>
                          <a:schemeClr val="accent1"/>
                        </a:solidFill>
                      </a:endParaRPr>
                    </a:p>
                  </a:txBody>
                  <a:tcPr marL="99060" marR="99060"/>
                </a:tc>
                <a:tc>
                  <a:txBody>
                    <a:bodyPr/>
                    <a:lstStyle/>
                    <a:p>
                      <a:pPr algn="l"/>
                      <a:r>
                        <a:rPr lang="ru-RU" sz="1400" b="1" dirty="0" smtClean="0">
                          <a:solidFill>
                            <a:schemeClr val="accent1"/>
                          </a:solidFill>
                        </a:rPr>
                        <a:t>285</a:t>
                      </a:r>
                      <a:endParaRPr lang="ru-RU" sz="1400" b="1" dirty="0">
                        <a:solidFill>
                          <a:schemeClr val="accent1"/>
                        </a:solidFill>
                      </a:endParaRPr>
                    </a:p>
                  </a:txBody>
                  <a:tcPr marL="99060" marR="99060"/>
                </a:tc>
              </a:tr>
            </a:tbl>
          </a:graphicData>
        </a:graphic>
      </p:graphicFrame>
      <p:sp>
        <p:nvSpPr>
          <p:cNvPr id="13" name="Текст 6"/>
          <p:cNvSpPr txBox="1">
            <a:spLocks/>
          </p:cNvSpPr>
          <p:nvPr/>
        </p:nvSpPr>
        <p:spPr bwMode="auto">
          <a:xfrm>
            <a:off x="71406" y="6084355"/>
            <a:ext cx="8429684" cy="773649"/>
          </a:xfrm>
          <a:prstGeom prst="rect">
            <a:avLst/>
          </a:prstGeom>
          <a:solidFill>
            <a:schemeClr val="accent1">
              <a:lumMod val="75000"/>
            </a:schemeClr>
          </a:solidFill>
          <a:ln/>
        </p:spPr>
        <p:style>
          <a:lnRef idx="0">
            <a:schemeClr val="accent3"/>
          </a:lnRef>
          <a:fillRef idx="3">
            <a:schemeClr val="accent3"/>
          </a:fillRef>
          <a:effectRef idx="3">
            <a:schemeClr val="accent3"/>
          </a:effectRef>
          <a:fontRef idx="minor">
            <a:schemeClr val="lt1"/>
          </a:fontRef>
        </p:style>
        <p:txBody>
          <a:bodyPr anchor="ctr"/>
          <a:lstStyle>
            <a:defPPr>
              <a:defRPr lang="ru-RU"/>
            </a:defPPr>
            <a:lvl1pPr fontAlgn="auto">
              <a:spcBef>
                <a:spcPts val="0"/>
              </a:spcBef>
              <a:spcAft>
                <a:spcPts val="0"/>
              </a:spcAft>
              <a:defRPr sz="1200" b="1">
                <a:solidFill>
                  <a:schemeClr val="bg1"/>
                </a:solidFill>
                <a:latin typeface="+mn-lt"/>
              </a:defRPr>
            </a:lvl1pPr>
            <a:lvl2pPr>
              <a:defRPr>
                <a:solidFill>
                  <a:schemeClr val="lt1"/>
                </a:solidFill>
                <a:latin typeface="+mn-lt"/>
              </a:defRPr>
            </a:lvl2pPr>
            <a:lvl3pPr>
              <a:defRPr>
                <a:solidFill>
                  <a:schemeClr val="lt1"/>
                </a:solidFill>
                <a:latin typeface="+mn-lt"/>
              </a:defRPr>
            </a:lvl3pPr>
            <a:lvl4pPr>
              <a:defRPr>
                <a:solidFill>
                  <a:schemeClr val="lt1"/>
                </a:solidFill>
                <a:latin typeface="+mn-lt"/>
              </a:defRPr>
            </a:lvl4pPr>
            <a:lvl5pPr>
              <a:defRPr>
                <a:solidFill>
                  <a:schemeClr val="lt1"/>
                </a:solidFill>
                <a:latin typeface="+mn-lt"/>
              </a:defRPr>
            </a:lvl5pPr>
            <a:lvl6pPr>
              <a:defRPr>
                <a:solidFill>
                  <a:schemeClr val="lt1"/>
                </a:solidFill>
                <a:latin typeface="+mn-lt"/>
              </a:defRPr>
            </a:lvl6pPr>
            <a:lvl7pPr>
              <a:defRPr>
                <a:solidFill>
                  <a:schemeClr val="lt1"/>
                </a:solidFill>
                <a:latin typeface="+mn-lt"/>
              </a:defRPr>
            </a:lvl7pPr>
            <a:lvl8pPr>
              <a:defRPr>
                <a:solidFill>
                  <a:schemeClr val="lt1"/>
                </a:solidFill>
                <a:latin typeface="+mn-lt"/>
              </a:defRPr>
            </a:lvl8pPr>
            <a:lvl9pPr>
              <a:defRPr>
                <a:solidFill>
                  <a:schemeClr val="lt1"/>
                </a:solidFill>
                <a:latin typeface="+mn-lt"/>
              </a:defRPr>
            </a:lvl9pPr>
          </a:lstStyle>
          <a:p>
            <a:r>
              <a:rPr lang="en-US" sz="1600" b="0" dirty="0" smtClean="0"/>
              <a:t>Standard is </a:t>
            </a:r>
            <a:r>
              <a:rPr lang="en-US" sz="1600" b="0" dirty="0" smtClean="0"/>
              <a:t>approved, published and available at </a:t>
            </a:r>
            <a:r>
              <a:rPr lang="en-US" sz="1600" b="0" dirty="0" smtClean="0">
                <a:solidFill>
                  <a:prstClr val="white"/>
                </a:solidFill>
              </a:rPr>
              <a:t>Federal </a:t>
            </a:r>
            <a:r>
              <a:rPr lang="en-US" sz="1600" b="0" dirty="0">
                <a:solidFill>
                  <a:prstClr val="white"/>
                </a:solidFill>
              </a:rPr>
              <a:t>information fund of technical regulations and standards </a:t>
            </a:r>
            <a:r>
              <a:rPr lang="ru-RU" sz="1600" b="0" dirty="0">
                <a:solidFill>
                  <a:prstClr val="white"/>
                </a:solidFill>
              </a:rPr>
              <a:t>(</a:t>
            </a:r>
            <a:r>
              <a:rPr lang="en-US" sz="1600" b="0" dirty="0">
                <a:solidFill>
                  <a:prstClr val="white"/>
                </a:solidFill>
              </a:rPr>
              <a:t>FGUP STANDARTINFORM</a:t>
            </a:r>
            <a:r>
              <a:rPr lang="ru-RU" sz="1600" b="0" dirty="0" smtClean="0">
                <a:solidFill>
                  <a:prstClr val="white"/>
                </a:solidFill>
              </a:rPr>
              <a:t>)</a:t>
            </a:r>
            <a:endParaRPr lang="ru-RU" sz="1600" b="0" dirty="0"/>
          </a:p>
        </p:txBody>
      </p:sp>
      <p:sp>
        <p:nvSpPr>
          <p:cNvPr id="14" name="Freeform 31"/>
          <p:cNvSpPr>
            <a:spLocks/>
          </p:cNvSpPr>
          <p:nvPr>
            <p:custDataLst>
              <p:tags r:id="rId1"/>
            </p:custDataLst>
          </p:nvPr>
        </p:nvSpPr>
        <p:spPr bwMode="gray">
          <a:xfrm flipH="1">
            <a:off x="2582642" y="980728"/>
            <a:ext cx="1584176"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
        <p:nvSpPr>
          <p:cNvPr id="16" name="Freeform 31"/>
          <p:cNvSpPr>
            <a:spLocks/>
          </p:cNvSpPr>
          <p:nvPr>
            <p:custDataLst>
              <p:tags r:id="rId2"/>
            </p:custDataLst>
          </p:nvPr>
        </p:nvSpPr>
        <p:spPr bwMode="gray">
          <a:xfrm flipH="1">
            <a:off x="6732242" y="1131429"/>
            <a:ext cx="1584176"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
        <p:nvSpPr>
          <p:cNvPr id="17" name="Freeform 31"/>
          <p:cNvSpPr>
            <a:spLocks/>
          </p:cNvSpPr>
          <p:nvPr>
            <p:custDataLst>
              <p:tags r:id="rId3"/>
            </p:custDataLst>
          </p:nvPr>
        </p:nvSpPr>
        <p:spPr bwMode="gray">
          <a:xfrm flipH="1">
            <a:off x="6849389" y="2488527"/>
            <a:ext cx="1251003"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
        <p:nvSpPr>
          <p:cNvPr id="18" name="Freeform 31"/>
          <p:cNvSpPr>
            <a:spLocks/>
          </p:cNvSpPr>
          <p:nvPr>
            <p:custDataLst>
              <p:tags r:id="rId4"/>
            </p:custDataLst>
          </p:nvPr>
        </p:nvSpPr>
        <p:spPr bwMode="gray">
          <a:xfrm flipH="1">
            <a:off x="2834828" y="2564904"/>
            <a:ext cx="1251003"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Tree>
    <p:extLst>
      <p:ext uri="{BB962C8B-B14F-4D97-AF65-F5344CB8AC3E}">
        <p14:creationId xmlns:p14="http://schemas.microsoft.com/office/powerpoint/2010/main" val="3974013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251520" y="9754"/>
            <a:ext cx="6624736" cy="864096"/>
          </a:xfrm>
        </p:spPr>
        <p:txBody>
          <a:bodyPr>
            <a:noAutofit/>
          </a:bodyPr>
          <a:lstStyle/>
          <a:p>
            <a:pPr algn="l"/>
            <a:r>
              <a:rPr lang="en-US" sz="1800" b="1" dirty="0" smtClean="0">
                <a:solidFill>
                  <a:schemeClr val="accent1">
                    <a:lumMod val="75000"/>
                  </a:schemeClr>
                </a:solidFill>
              </a:rPr>
              <a:t>National standards on test methods </a:t>
            </a:r>
            <a:r>
              <a:rPr lang="en-US" sz="1800" b="1" dirty="0">
                <a:solidFill>
                  <a:schemeClr val="accent1">
                    <a:lumMod val="75000"/>
                  </a:schemeClr>
                </a:solidFill>
              </a:rPr>
              <a:t>approved </a:t>
            </a:r>
            <a:r>
              <a:rPr lang="en-US" sz="1800" b="1" dirty="0" smtClean="0">
                <a:solidFill>
                  <a:schemeClr val="accent1">
                    <a:lumMod val="75000"/>
                  </a:schemeClr>
                </a:solidFill>
              </a:rPr>
              <a:t>in Aug 2013</a:t>
            </a:r>
            <a:r>
              <a:rPr lang="en-US" sz="1800" b="1" dirty="0">
                <a:solidFill>
                  <a:schemeClr val="accent1">
                    <a:lumMod val="75000"/>
                  </a:schemeClr>
                </a:solidFill>
              </a:rPr>
              <a:t/>
            </a:r>
            <a:br>
              <a:rPr lang="en-US" sz="1800" b="1" dirty="0">
                <a:solidFill>
                  <a:schemeClr val="accent1">
                    <a:lumMod val="75000"/>
                  </a:schemeClr>
                </a:solidFill>
              </a:rPr>
            </a:br>
            <a:r>
              <a:rPr lang="en-US" sz="1800" b="1" dirty="0" smtClean="0">
                <a:solidFill>
                  <a:schemeClr val="accent1">
                    <a:lumMod val="75000"/>
                  </a:schemeClr>
                </a:solidFill>
              </a:rPr>
              <a:t/>
            </a:r>
            <a:br>
              <a:rPr lang="en-US" sz="1800" b="1" dirty="0" smtClean="0">
                <a:solidFill>
                  <a:schemeClr val="accent1">
                    <a:lumMod val="75000"/>
                  </a:schemeClr>
                </a:solidFill>
              </a:rPr>
            </a:br>
            <a:r>
              <a:rPr lang="en-US" sz="1800" b="1" dirty="0" smtClean="0">
                <a:solidFill>
                  <a:schemeClr val="accent1">
                    <a:lumMod val="75000"/>
                  </a:schemeClr>
                </a:solidFill>
              </a:rPr>
              <a:t>Development </a:t>
            </a:r>
            <a:r>
              <a:rPr lang="en-US" sz="1800" b="1" dirty="0">
                <a:solidFill>
                  <a:schemeClr val="accent1">
                    <a:lumMod val="75000"/>
                  </a:schemeClr>
                </a:solidFill>
              </a:rPr>
              <a:t>and approval           </a:t>
            </a:r>
            <a:r>
              <a:rPr lang="en-US" sz="1800" b="1" dirty="0" smtClean="0">
                <a:solidFill>
                  <a:schemeClr val="accent1">
                    <a:lumMod val="75000"/>
                  </a:schemeClr>
                </a:solidFill>
              </a:rPr>
              <a:t>                                   (1/2)                                </a:t>
            </a:r>
            <a:endParaRPr lang="ru-RU" sz="1800" b="1" dirty="0">
              <a:solidFill>
                <a:schemeClr val="accent1">
                  <a:lumMod val="75000"/>
                </a:schemeClr>
              </a:solidFill>
            </a:endParaRPr>
          </a:p>
        </p:txBody>
      </p:sp>
      <p:graphicFrame>
        <p:nvGraphicFramePr>
          <p:cNvPr id="7" name="Таблица 6"/>
          <p:cNvGraphicFramePr>
            <a:graphicFrameLocks noGrp="1"/>
          </p:cNvGraphicFramePr>
          <p:nvPr>
            <p:extLst>
              <p:ext uri="{D42A27DB-BD31-4B8C-83A1-F6EECF244321}">
                <p14:modId xmlns:p14="http://schemas.microsoft.com/office/powerpoint/2010/main" val="1227303393"/>
              </p:ext>
            </p:extLst>
          </p:nvPr>
        </p:nvGraphicFramePr>
        <p:xfrm>
          <a:off x="323530" y="1196752"/>
          <a:ext cx="8352928" cy="482242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5832648"/>
                <a:gridCol w="2520280"/>
              </a:tblGrid>
              <a:tr h="267169">
                <a:tc gridSpan="2">
                  <a:txBody>
                    <a:bodyPr/>
                    <a:lstStyle/>
                    <a:p>
                      <a:pPr algn="l"/>
                      <a:r>
                        <a:rPr lang="en-US" sz="1600" dirty="0" smtClean="0"/>
                        <a:t>National standards drafts: review data</a:t>
                      </a:r>
                      <a:endParaRPr lang="ru-RU" sz="1600" dirty="0"/>
                    </a:p>
                  </a:txBody>
                  <a:tcPr marL="99060" marR="99060">
                    <a:solidFill>
                      <a:schemeClr val="accent1"/>
                    </a:solidFill>
                  </a:tcPr>
                </a:tc>
                <a:tc hMerge="1">
                  <a:txBody>
                    <a:bodyPr/>
                    <a:lstStyle/>
                    <a:p>
                      <a:endParaRPr lang="ru-RU" dirty="0"/>
                    </a:p>
                  </a:txBody>
                  <a:tcPr>
                    <a:solidFill>
                      <a:schemeClr val="accent1"/>
                    </a:solidFill>
                  </a:tcPr>
                </a:tc>
              </a:tr>
              <a:tr h="271759">
                <a:tc>
                  <a:txBody>
                    <a:bodyPr/>
                    <a:lstStyle/>
                    <a:p>
                      <a:pPr algn="l"/>
                      <a:r>
                        <a:rPr lang="en-US" sz="1400" dirty="0" smtClean="0">
                          <a:solidFill>
                            <a:schemeClr val="accent1">
                              <a:lumMod val="75000"/>
                            </a:schemeClr>
                          </a:solidFill>
                        </a:rPr>
                        <a:t>Standards drafts review started</a:t>
                      </a:r>
                      <a:endParaRPr lang="ru-RU" sz="1400" dirty="0">
                        <a:solidFill>
                          <a:schemeClr val="accent1">
                            <a:lumMod val="75000"/>
                          </a:schemeClr>
                        </a:solidFill>
                      </a:endParaRPr>
                    </a:p>
                  </a:txBody>
                  <a:tcPr marL="99060" marR="99060"/>
                </a:tc>
                <a:tc>
                  <a:txBody>
                    <a:bodyPr/>
                    <a:lstStyle/>
                    <a:p>
                      <a:pPr algn="l"/>
                      <a:r>
                        <a:rPr lang="en-US" sz="1400" dirty="0" smtClean="0">
                          <a:solidFill>
                            <a:schemeClr val="accent1"/>
                          </a:solidFill>
                        </a:rPr>
                        <a:t>June </a:t>
                      </a:r>
                      <a:r>
                        <a:rPr lang="ru-RU" sz="1400" dirty="0" smtClean="0">
                          <a:solidFill>
                            <a:schemeClr val="accent1"/>
                          </a:solidFill>
                        </a:rPr>
                        <a:t>201</a:t>
                      </a:r>
                      <a:r>
                        <a:rPr lang="en-US" sz="1400" dirty="0" smtClean="0">
                          <a:solidFill>
                            <a:schemeClr val="accent1"/>
                          </a:solidFill>
                        </a:rPr>
                        <a:t>2</a:t>
                      </a:r>
                      <a:endParaRPr lang="ru-RU" sz="1400" dirty="0">
                        <a:solidFill>
                          <a:schemeClr val="accent1"/>
                        </a:solidFill>
                      </a:endParaRPr>
                    </a:p>
                  </a:txBody>
                  <a:tcPr marL="99060" marR="99060"/>
                </a:tc>
              </a:tr>
              <a:tr h="271759">
                <a:tc>
                  <a:txBody>
                    <a:bodyPr/>
                    <a:lstStyle/>
                    <a:p>
                      <a:pPr algn="l"/>
                      <a:r>
                        <a:rPr lang="en-US" sz="1400" dirty="0" smtClean="0">
                          <a:solidFill>
                            <a:schemeClr val="accent1">
                              <a:lumMod val="75000"/>
                            </a:schemeClr>
                          </a:solidFill>
                        </a:rPr>
                        <a:t>Standards drafts review duration</a:t>
                      </a:r>
                      <a:endParaRPr lang="ru-RU" sz="1400" dirty="0">
                        <a:solidFill>
                          <a:schemeClr val="accent1">
                            <a:lumMod val="75000"/>
                          </a:schemeClr>
                        </a:solidFill>
                      </a:endParaRPr>
                    </a:p>
                  </a:txBody>
                  <a:tcPr marL="99060" marR="99060"/>
                </a:tc>
                <a:tc>
                  <a:txBody>
                    <a:bodyPr/>
                    <a:lstStyle/>
                    <a:p>
                      <a:pPr algn="l"/>
                      <a:r>
                        <a:rPr lang="en-US" sz="1400" dirty="0" smtClean="0">
                          <a:solidFill>
                            <a:schemeClr val="accent1"/>
                          </a:solidFill>
                        </a:rPr>
                        <a:t>September 2012</a:t>
                      </a:r>
                      <a:endParaRPr lang="ru-RU" sz="1400" dirty="0">
                        <a:solidFill>
                          <a:schemeClr val="accent1"/>
                        </a:solidFill>
                      </a:endParaRPr>
                    </a:p>
                  </a:txBody>
                  <a:tcPr marL="99060" marR="99060"/>
                </a:tc>
              </a:tr>
              <a:tr h="271759">
                <a:tc>
                  <a:txBody>
                    <a:bodyPr/>
                    <a:lstStyle/>
                    <a:p>
                      <a:pPr algn="l"/>
                      <a:r>
                        <a:rPr lang="en-US" sz="1400" dirty="0" smtClean="0">
                          <a:solidFill>
                            <a:schemeClr val="accent1">
                              <a:lumMod val="75000"/>
                            </a:schemeClr>
                          </a:solidFill>
                        </a:rPr>
                        <a:t>Standards drafts review duration</a:t>
                      </a:r>
                      <a:endParaRPr lang="ru-RU" sz="1400" dirty="0">
                        <a:solidFill>
                          <a:schemeClr val="accent1">
                            <a:lumMod val="75000"/>
                          </a:schemeClr>
                        </a:solidFill>
                      </a:endParaRPr>
                    </a:p>
                  </a:txBody>
                  <a:tcPr marL="99060" marR="99060"/>
                </a:tc>
                <a:tc>
                  <a:txBody>
                    <a:bodyPr/>
                    <a:lstStyle/>
                    <a:p>
                      <a:pPr algn="l"/>
                      <a:r>
                        <a:rPr lang="ru-RU" sz="1400" dirty="0" smtClean="0">
                          <a:solidFill>
                            <a:schemeClr val="accent1"/>
                          </a:solidFill>
                        </a:rPr>
                        <a:t>3 </a:t>
                      </a:r>
                      <a:r>
                        <a:rPr lang="en-US" sz="1400" dirty="0" smtClean="0">
                          <a:solidFill>
                            <a:schemeClr val="accent1"/>
                          </a:solidFill>
                        </a:rPr>
                        <a:t>months</a:t>
                      </a:r>
                      <a:endParaRPr lang="ru-RU" sz="1400" dirty="0">
                        <a:solidFill>
                          <a:schemeClr val="accent1"/>
                        </a:solidFill>
                      </a:endParaRPr>
                    </a:p>
                  </a:txBody>
                  <a:tcPr marL="99060" marR="99060"/>
                </a:tc>
              </a:tr>
              <a:tr h="441129">
                <a:tc>
                  <a:txBody>
                    <a:bodyPr/>
                    <a:lstStyle/>
                    <a:p>
                      <a:pPr algn="l"/>
                      <a:r>
                        <a:rPr lang="en-US" sz="1400" dirty="0" smtClean="0">
                          <a:solidFill>
                            <a:schemeClr val="accent1">
                              <a:lumMod val="75000"/>
                            </a:schemeClr>
                          </a:solidFill>
                        </a:rPr>
                        <a:t>Public review notification on </a:t>
                      </a:r>
                      <a:r>
                        <a:rPr lang="en-US" sz="1400" dirty="0" err="1" smtClean="0">
                          <a:solidFill>
                            <a:schemeClr val="accent1">
                              <a:lumMod val="75000"/>
                            </a:schemeClr>
                          </a:solidFill>
                        </a:rPr>
                        <a:t>Rosstandart</a:t>
                      </a:r>
                      <a:r>
                        <a:rPr lang="en-US" sz="1400" dirty="0" smtClean="0">
                          <a:solidFill>
                            <a:schemeClr val="accent1">
                              <a:lumMod val="75000"/>
                            </a:schemeClr>
                          </a:solidFill>
                        </a:rPr>
                        <a:t> website</a:t>
                      </a:r>
                      <a:endParaRPr lang="ru-RU" sz="1400" dirty="0">
                        <a:solidFill>
                          <a:schemeClr val="accent1">
                            <a:lumMod val="75000"/>
                          </a:schemeClr>
                        </a:solidFill>
                      </a:endParaRPr>
                    </a:p>
                  </a:txBody>
                  <a:tcPr marL="99060" marR="99060"/>
                </a:tc>
                <a:tc>
                  <a:txBody>
                    <a:bodyPr/>
                    <a:lstStyle/>
                    <a:p>
                      <a:pPr algn="l"/>
                      <a:r>
                        <a:rPr lang="en-US" sz="1400" dirty="0" smtClean="0">
                          <a:solidFill>
                            <a:schemeClr val="accent1"/>
                          </a:solidFill>
                          <a:hlinkClick r:id="rId4"/>
                        </a:rPr>
                        <a:t>http://www.gost.ru/wps/portal/pages.Notif.StandartAbout</a:t>
                      </a:r>
                      <a:endParaRPr lang="ru-RU" sz="1400" dirty="0">
                        <a:solidFill>
                          <a:schemeClr val="accent1"/>
                        </a:solidFill>
                      </a:endParaRPr>
                    </a:p>
                  </a:txBody>
                  <a:tcPr marL="99060" marR="99060"/>
                </a:tc>
              </a:tr>
              <a:tr h="441129">
                <a:tc>
                  <a:txBody>
                    <a:bodyPr/>
                    <a:lstStyle/>
                    <a:p>
                      <a:pPr algn="l"/>
                      <a:r>
                        <a:rPr lang="en-US" sz="1400" dirty="0" smtClean="0">
                          <a:solidFill>
                            <a:schemeClr val="accent1">
                              <a:lumMod val="75000"/>
                            </a:schemeClr>
                          </a:solidFill>
                        </a:rPr>
                        <a:t>National standards drafts on TC 363</a:t>
                      </a:r>
                      <a:r>
                        <a:rPr lang="en-US" sz="1400" baseline="0" dirty="0" smtClean="0">
                          <a:solidFill>
                            <a:schemeClr val="accent1">
                              <a:lumMod val="75000"/>
                            </a:schemeClr>
                          </a:solidFill>
                        </a:rPr>
                        <a:t> </a:t>
                      </a:r>
                      <a:r>
                        <a:rPr lang="ru-RU" sz="1400" baseline="0" dirty="0" smtClean="0">
                          <a:solidFill>
                            <a:schemeClr val="accent1">
                              <a:lumMod val="75000"/>
                            </a:schemeClr>
                          </a:solidFill>
                        </a:rPr>
                        <a:t>«</a:t>
                      </a:r>
                      <a:r>
                        <a:rPr lang="en-US" sz="1400" baseline="0" dirty="0" err="1" smtClean="0">
                          <a:solidFill>
                            <a:schemeClr val="accent1">
                              <a:lumMod val="75000"/>
                            </a:schemeClr>
                          </a:solidFill>
                        </a:rPr>
                        <a:t>Radionavigation</a:t>
                      </a:r>
                      <a:r>
                        <a:rPr lang="ru-RU" sz="1400" baseline="0" dirty="0" smtClean="0">
                          <a:solidFill>
                            <a:schemeClr val="accent1">
                              <a:lumMod val="75000"/>
                            </a:schemeClr>
                          </a:solidFill>
                        </a:rPr>
                        <a:t>»</a:t>
                      </a:r>
                      <a:r>
                        <a:rPr lang="en-US" sz="1400" baseline="0" dirty="0" smtClean="0">
                          <a:solidFill>
                            <a:schemeClr val="accent1">
                              <a:lumMod val="75000"/>
                            </a:schemeClr>
                          </a:solidFill>
                        </a:rPr>
                        <a:t> website</a:t>
                      </a:r>
                      <a:endParaRPr lang="ru-RU" sz="1400" dirty="0">
                        <a:solidFill>
                          <a:schemeClr val="accent1">
                            <a:lumMod val="75000"/>
                          </a:schemeClr>
                        </a:solidFill>
                      </a:endParaRPr>
                    </a:p>
                  </a:txBody>
                  <a:tcPr marL="99060" marR="99060"/>
                </a:tc>
                <a:tc>
                  <a:txBody>
                    <a:bodyPr/>
                    <a:lstStyle/>
                    <a:p>
                      <a:pPr algn="l"/>
                      <a:r>
                        <a:rPr lang="en-US" sz="1400" dirty="0" smtClean="0">
                          <a:solidFill>
                            <a:schemeClr val="accent1"/>
                          </a:solidFill>
                          <a:hlinkClick r:id="rId5"/>
                        </a:rPr>
                        <a:t>http://www.internavigation.ru/page.phtml?p=8</a:t>
                      </a:r>
                      <a:endParaRPr lang="ru-RU" sz="1400" dirty="0">
                        <a:solidFill>
                          <a:schemeClr val="accent1"/>
                        </a:solidFill>
                      </a:endParaRPr>
                    </a:p>
                  </a:txBody>
                  <a:tcPr marL="99060" marR="99060"/>
                </a:tc>
              </a:tr>
              <a:tr h="441129">
                <a:tc>
                  <a:txBody>
                    <a:bodyPr/>
                    <a:lstStyle/>
                    <a:p>
                      <a:pPr algn="l"/>
                      <a:r>
                        <a:rPr lang="en-US" sz="1400" dirty="0" smtClean="0">
                          <a:solidFill>
                            <a:schemeClr val="accent1">
                              <a:lumMod val="75000"/>
                            </a:schemeClr>
                          </a:solidFill>
                        </a:rPr>
                        <a:t>Total number of companies notified about standards drafts review</a:t>
                      </a:r>
                      <a:endParaRPr lang="en-US" sz="1400" baseline="0" dirty="0" smtClean="0">
                        <a:solidFill>
                          <a:schemeClr val="accent1">
                            <a:lumMod val="75000"/>
                          </a:schemeClr>
                        </a:solidFill>
                      </a:endParaRPr>
                    </a:p>
                  </a:txBody>
                  <a:tcPr marL="99060" marR="99060"/>
                </a:tc>
                <a:tc>
                  <a:txBody>
                    <a:bodyPr/>
                    <a:lstStyle/>
                    <a:p>
                      <a:pPr algn="l"/>
                      <a:r>
                        <a:rPr lang="en-US" sz="1400" b="1" dirty="0" smtClean="0">
                          <a:solidFill>
                            <a:schemeClr val="accent1"/>
                          </a:solidFill>
                        </a:rPr>
                        <a:t>560</a:t>
                      </a:r>
                      <a:endParaRPr lang="ru-RU" sz="1400" b="1" dirty="0">
                        <a:solidFill>
                          <a:schemeClr val="accent1"/>
                        </a:solidFill>
                      </a:endParaRPr>
                    </a:p>
                  </a:txBody>
                  <a:tcPr marL="99060" marR="99060"/>
                </a:tc>
              </a:tr>
              <a:tr h="0">
                <a:tc>
                  <a:txBody>
                    <a:bodyPr/>
                    <a:lstStyle/>
                    <a:p>
                      <a:pPr algn="l"/>
                      <a:r>
                        <a:rPr lang="en-US" sz="1400" dirty="0" smtClean="0">
                          <a:solidFill>
                            <a:schemeClr val="accent1">
                              <a:lumMod val="75000"/>
                            </a:schemeClr>
                          </a:solidFill>
                        </a:rPr>
                        <a:t>Including:</a:t>
                      </a:r>
                      <a:endParaRPr lang="ru-RU" sz="1400" dirty="0">
                        <a:solidFill>
                          <a:schemeClr val="accent1">
                            <a:lumMod val="75000"/>
                          </a:schemeClr>
                        </a:solidFill>
                      </a:endParaRPr>
                    </a:p>
                  </a:txBody>
                  <a:tcPr marL="99060" marR="99060">
                    <a:lnB w="12700" cap="flat" cmpd="sng" algn="ctr">
                      <a:solidFill>
                        <a:schemeClr val="bg1"/>
                      </a:solidFill>
                      <a:prstDash val="solid"/>
                      <a:round/>
                      <a:headEnd type="none" w="med" len="med"/>
                      <a:tailEnd type="none" w="med" len="med"/>
                    </a:lnB>
                  </a:tcPr>
                </a:tc>
                <a:tc>
                  <a:txBody>
                    <a:bodyPr/>
                    <a:lstStyle/>
                    <a:p>
                      <a:pPr algn="l"/>
                      <a:endParaRPr lang="ru-RU" sz="1400" dirty="0">
                        <a:solidFill>
                          <a:schemeClr val="accent1"/>
                        </a:solidFill>
                      </a:endParaRPr>
                    </a:p>
                  </a:txBody>
                  <a:tcPr marL="99060" marR="99060">
                    <a:lnB w="12700" cap="flat" cmpd="sng" algn="ctr">
                      <a:solidFill>
                        <a:schemeClr val="bg1"/>
                      </a:solidFill>
                      <a:prstDash val="solid"/>
                      <a:round/>
                      <a:headEnd type="none" w="med" len="med"/>
                      <a:tailEnd type="none" w="med" len="med"/>
                    </a:lnB>
                  </a:tcPr>
                </a:tc>
              </a:tr>
              <a:tr h="3664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accent1">
                              <a:lumMod val="75000"/>
                            </a:schemeClr>
                          </a:solidFill>
                        </a:rPr>
                        <a:t>	Member companies TC </a:t>
                      </a:r>
                      <a:r>
                        <a:rPr lang="ru-RU" sz="1400" dirty="0" smtClean="0">
                          <a:solidFill>
                            <a:schemeClr val="accent1">
                              <a:lumMod val="75000"/>
                            </a:schemeClr>
                          </a:solidFill>
                        </a:rPr>
                        <a:t>363</a:t>
                      </a:r>
                    </a:p>
                  </a:txBody>
                  <a:tcPr marL="99060" marR="99060">
                    <a:lnT w="12700" cap="flat" cmpd="sng" algn="ctr">
                      <a:solidFill>
                        <a:schemeClr val="bg1"/>
                      </a:solidFill>
                      <a:prstDash val="solid"/>
                      <a:round/>
                      <a:headEnd type="none" w="med" len="med"/>
                      <a:tailEnd type="none" w="med" len="med"/>
                    </a:lnT>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dirty="0" smtClean="0">
                          <a:solidFill>
                            <a:schemeClr val="accent1"/>
                          </a:solidFill>
                        </a:rPr>
                        <a:t>35</a:t>
                      </a:r>
                    </a:p>
                  </a:txBody>
                  <a:tcPr marL="99060" marR="99060">
                    <a:lnT w="12700" cap="flat" cmpd="sng" algn="ctr">
                      <a:solidFill>
                        <a:schemeClr val="bg1"/>
                      </a:solidFill>
                      <a:prstDash val="solid"/>
                      <a:round/>
                      <a:headEnd type="none" w="med" len="med"/>
                      <a:tailEnd type="none" w="med" len="med"/>
                    </a:lnT>
                  </a:tcPr>
                </a:tc>
              </a:tr>
              <a:tr h="452932">
                <a:tc>
                  <a:txBody>
                    <a:bodyPr/>
                    <a:lstStyle/>
                    <a:p>
                      <a:pPr algn="l"/>
                      <a:r>
                        <a:rPr lang="en-US" sz="1400" dirty="0" smtClean="0">
                          <a:solidFill>
                            <a:schemeClr val="accent1">
                              <a:lumMod val="75000"/>
                            </a:schemeClr>
                          </a:solidFill>
                        </a:rPr>
                        <a:t>	Car manufacturers</a:t>
                      </a:r>
                      <a:endParaRPr lang="ru-RU" sz="1400" dirty="0">
                        <a:solidFill>
                          <a:schemeClr val="accent1">
                            <a:lumMod val="75000"/>
                          </a:schemeClr>
                        </a:solidFill>
                      </a:endParaRPr>
                    </a:p>
                  </a:txBody>
                  <a:tcPr marL="99060" marR="99060"/>
                </a:tc>
                <a:tc>
                  <a:txBody>
                    <a:bodyPr/>
                    <a:lstStyle/>
                    <a:p>
                      <a:pPr algn="l"/>
                      <a:r>
                        <a:rPr lang="en-US" sz="1400" dirty="0" smtClean="0">
                          <a:solidFill>
                            <a:schemeClr val="accent1"/>
                          </a:solidFill>
                        </a:rPr>
                        <a:t>170</a:t>
                      </a:r>
                      <a:endParaRPr lang="ru-RU" sz="1400" dirty="0">
                        <a:solidFill>
                          <a:schemeClr val="accent1"/>
                        </a:solidFill>
                      </a:endParaRPr>
                    </a:p>
                  </a:txBody>
                  <a:tcPr marL="99060" marR="99060"/>
                </a:tc>
              </a:tr>
              <a:tr h="452932">
                <a:tc>
                  <a:txBody>
                    <a:bodyPr/>
                    <a:lstStyle/>
                    <a:p>
                      <a:pPr algn="l"/>
                      <a:r>
                        <a:rPr lang="ru-RU" sz="1400" dirty="0" smtClean="0">
                          <a:solidFill>
                            <a:schemeClr val="accent1">
                              <a:lumMod val="75000"/>
                            </a:schemeClr>
                          </a:solidFill>
                        </a:rPr>
                        <a:t>                  </a:t>
                      </a:r>
                      <a:r>
                        <a:rPr lang="en-US" sz="1400" dirty="0" smtClean="0">
                          <a:solidFill>
                            <a:schemeClr val="accent1">
                              <a:lumMod val="75000"/>
                            </a:schemeClr>
                          </a:solidFill>
                        </a:rPr>
                        <a:t>Navigation &amp; communication related</a:t>
                      </a:r>
                      <a:r>
                        <a:rPr lang="en-US" sz="1400" baseline="0" dirty="0" smtClean="0">
                          <a:solidFill>
                            <a:schemeClr val="accent1">
                              <a:lumMod val="75000"/>
                            </a:schemeClr>
                          </a:solidFill>
                        </a:rPr>
                        <a:t> companies (Russian &amp; 	foreign)</a:t>
                      </a:r>
                      <a:endParaRPr lang="ru-RU" sz="1400" dirty="0">
                        <a:solidFill>
                          <a:schemeClr val="accent1">
                            <a:lumMod val="75000"/>
                          </a:schemeClr>
                        </a:solidFill>
                      </a:endParaRPr>
                    </a:p>
                  </a:txBody>
                  <a:tcPr marL="99060" marR="99060"/>
                </a:tc>
                <a:tc>
                  <a:txBody>
                    <a:bodyPr/>
                    <a:lstStyle/>
                    <a:p>
                      <a:pPr algn="l"/>
                      <a:r>
                        <a:rPr lang="ru-RU" sz="1400" dirty="0" smtClean="0">
                          <a:solidFill>
                            <a:schemeClr val="accent1"/>
                          </a:solidFill>
                        </a:rPr>
                        <a:t>255</a:t>
                      </a:r>
                      <a:endParaRPr lang="ru-RU" sz="1400" dirty="0">
                        <a:solidFill>
                          <a:schemeClr val="accent1"/>
                        </a:solidFill>
                      </a:endParaRPr>
                    </a:p>
                  </a:txBody>
                  <a:tcPr marL="99060" marR="99060"/>
                </a:tc>
              </a:tr>
              <a:tr h="452932">
                <a:tc>
                  <a:txBody>
                    <a:bodyPr/>
                    <a:lstStyle/>
                    <a:p>
                      <a:pPr algn="l"/>
                      <a:r>
                        <a:rPr lang="en-US" sz="1400" dirty="0" smtClean="0">
                          <a:solidFill>
                            <a:schemeClr val="accent1">
                              <a:lumMod val="75000"/>
                            </a:schemeClr>
                          </a:solidFill>
                        </a:rPr>
                        <a:t>	Aftermarket vehicle components manufacturers</a:t>
                      </a:r>
                      <a:endParaRPr lang="ru-RU" sz="1400" dirty="0">
                        <a:solidFill>
                          <a:schemeClr val="accent1">
                            <a:lumMod val="75000"/>
                          </a:schemeClr>
                        </a:solidFill>
                      </a:endParaRPr>
                    </a:p>
                  </a:txBody>
                  <a:tcPr marL="99060" marR="99060"/>
                </a:tc>
                <a:tc>
                  <a:txBody>
                    <a:bodyPr/>
                    <a:lstStyle/>
                    <a:p>
                      <a:pPr algn="l"/>
                      <a:r>
                        <a:rPr lang="ru-RU" sz="1400" dirty="0" smtClean="0">
                          <a:solidFill>
                            <a:schemeClr val="accent1"/>
                          </a:solidFill>
                        </a:rPr>
                        <a:t>100</a:t>
                      </a:r>
                      <a:endParaRPr lang="ru-RU" sz="1400" dirty="0">
                        <a:solidFill>
                          <a:schemeClr val="accent1"/>
                        </a:solidFill>
                      </a:endParaRPr>
                    </a:p>
                  </a:txBody>
                  <a:tcPr marL="99060" marR="99060"/>
                </a:tc>
              </a:tr>
            </a:tbl>
          </a:graphicData>
        </a:graphic>
      </p:graphicFrame>
      <p:sp>
        <p:nvSpPr>
          <p:cNvPr id="4" name="Freeform 31"/>
          <p:cNvSpPr>
            <a:spLocks/>
          </p:cNvSpPr>
          <p:nvPr>
            <p:custDataLst>
              <p:tags r:id="rId1"/>
            </p:custDataLst>
          </p:nvPr>
        </p:nvSpPr>
        <p:spPr bwMode="gray">
          <a:xfrm flipH="1">
            <a:off x="2411760" y="-14139"/>
            <a:ext cx="1872208" cy="490811"/>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
        <p:nvSpPr>
          <p:cNvPr id="5" name="Freeform 31"/>
          <p:cNvSpPr>
            <a:spLocks/>
          </p:cNvSpPr>
          <p:nvPr>
            <p:custDataLst>
              <p:tags r:id="rId2"/>
            </p:custDataLst>
          </p:nvPr>
        </p:nvSpPr>
        <p:spPr bwMode="gray">
          <a:xfrm flipH="1">
            <a:off x="5868143" y="3429000"/>
            <a:ext cx="1266733" cy="544734"/>
          </a:xfrm>
          <a:custGeom>
            <a:avLst/>
            <a:gdLst>
              <a:gd name="T0" fmla="*/ 233773 w 3884"/>
              <a:gd name="T1" fmla="*/ 506572 h 1600"/>
              <a:gd name="T2" fmla="*/ 1818233 w 3884"/>
              <a:gd name="T3" fmla="*/ 544960 h 1600"/>
              <a:gd name="T4" fmla="*/ 2998904 w 3884"/>
              <a:gd name="T5" fmla="*/ 332697 h 1600"/>
              <a:gd name="T6" fmla="*/ 1530936 w 3884"/>
              <a:gd name="T7" fmla="*/ 51560 h 1600"/>
              <a:gd name="T8" fmla="*/ 58246 w 3884"/>
              <a:gd name="T9" fmla="*/ 272480 h 1600"/>
              <a:gd name="T10" fmla="*/ 614736 w 3884"/>
              <a:gd name="T11" fmla="*/ 403451 h 1600"/>
              <a:gd name="T12" fmla="*/ 0 w 3884"/>
              <a:gd name="T13" fmla="*/ 272480 h 1600"/>
              <a:gd name="T14" fmla="*/ 1535659 w 3884"/>
              <a:gd name="T15" fmla="*/ 25592 h 1600"/>
              <a:gd name="T16" fmla="*/ 3052427 w 3884"/>
              <a:gd name="T17" fmla="*/ 332697 h 1600"/>
              <a:gd name="T18" fmla="*/ 1791471 w 3884"/>
              <a:gd name="T19" fmla="*/ 573187 h 1600"/>
              <a:gd name="T20" fmla="*/ 233773 w 3884"/>
              <a:gd name="T21" fmla="*/ 506572 h 16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884"/>
              <a:gd name="T34" fmla="*/ 0 h 1600"/>
              <a:gd name="T35" fmla="*/ 3884 w 3884"/>
              <a:gd name="T36" fmla="*/ 1600 h 16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884" h="1600">
                <a:moveTo>
                  <a:pt x="297" y="1346"/>
                </a:moveTo>
                <a:cubicBezTo>
                  <a:pt x="918" y="1523"/>
                  <a:pt x="1726" y="1533"/>
                  <a:pt x="2310" y="1448"/>
                </a:cubicBezTo>
                <a:cubicBezTo>
                  <a:pt x="3125" y="1334"/>
                  <a:pt x="3798" y="1192"/>
                  <a:pt x="3810" y="884"/>
                </a:cubicBezTo>
                <a:cubicBezTo>
                  <a:pt x="3822" y="576"/>
                  <a:pt x="3114" y="204"/>
                  <a:pt x="1945" y="137"/>
                </a:cubicBezTo>
                <a:cubicBezTo>
                  <a:pt x="645" y="63"/>
                  <a:pt x="74" y="564"/>
                  <a:pt x="74" y="724"/>
                </a:cubicBezTo>
                <a:cubicBezTo>
                  <a:pt x="74" y="884"/>
                  <a:pt x="394" y="1032"/>
                  <a:pt x="781" y="1072"/>
                </a:cubicBezTo>
                <a:cubicBezTo>
                  <a:pt x="280" y="1135"/>
                  <a:pt x="0" y="912"/>
                  <a:pt x="0" y="724"/>
                </a:cubicBezTo>
                <a:cubicBezTo>
                  <a:pt x="0" y="536"/>
                  <a:pt x="473" y="0"/>
                  <a:pt x="1951" y="68"/>
                </a:cubicBezTo>
                <a:cubicBezTo>
                  <a:pt x="2863" y="110"/>
                  <a:pt x="3884" y="433"/>
                  <a:pt x="3878" y="884"/>
                </a:cubicBezTo>
                <a:cubicBezTo>
                  <a:pt x="3872" y="1335"/>
                  <a:pt x="2873" y="1446"/>
                  <a:pt x="2276" y="1523"/>
                </a:cubicBezTo>
                <a:cubicBezTo>
                  <a:pt x="1679" y="1600"/>
                  <a:pt x="553" y="1580"/>
                  <a:pt x="297" y="1346"/>
                </a:cubicBezTo>
                <a:close/>
              </a:path>
            </a:pathLst>
          </a:custGeom>
          <a:solidFill>
            <a:srgbClr val="FF0000"/>
          </a:solidFill>
          <a:ln w="3175">
            <a:solidFill>
              <a:srgbClr val="FF0000"/>
            </a:solidFill>
            <a:round/>
            <a:headEnd/>
            <a:tailEnd/>
          </a:ln>
        </p:spPr>
        <p:txBody>
          <a:bodyPr tIns="91440" bIns="91440" anchor="ctr"/>
          <a:lstStyle/>
          <a:p>
            <a:endParaRPr lang="ru-RU" dirty="0">
              <a:solidFill>
                <a:prstClr val="black"/>
              </a:solidFill>
              <a:latin typeface="Calibri"/>
              <a:cs typeface="Times New Roman" pitchFamily="18" charset="0"/>
            </a:endParaRPr>
          </a:p>
        </p:txBody>
      </p:sp>
    </p:spTree>
    <p:extLst>
      <p:ext uri="{BB962C8B-B14F-4D97-AF65-F5344CB8AC3E}">
        <p14:creationId xmlns:p14="http://schemas.microsoft.com/office/powerpoint/2010/main" val="301977084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e0LX7kTljUOKUtGFSEVvpw"/>
</p:tagLst>
</file>

<file path=ppt/theme/theme1.xml><?xml version="1.0" encoding="utf-8"?>
<a:theme xmlns:a="http://schemas.openxmlformats.org/drawingml/2006/main" name="ГЛОНАС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3190</TotalTime>
  <Words>2095</Words>
  <Application>Microsoft Office PowerPoint</Application>
  <PresentationFormat>Экран (4:3)</PresentationFormat>
  <Paragraphs>288</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3</vt:i4>
      </vt:variant>
      <vt:variant>
        <vt:lpstr>Заголовки слайдов</vt:lpstr>
      </vt:variant>
      <vt:variant>
        <vt:i4>14</vt:i4>
      </vt:variant>
    </vt:vector>
  </HeadingPairs>
  <TitlesOfParts>
    <vt:vector size="21" baseType="lpstr">
      <vt:lpstr>굴림</vt:lpstr>
      <vt:lpstr>Arial</vt:lpstr>
      <vt:lpstr>Calibri</vt:lpstr>
      <vt:lpstr>Times New Roman</vt:lpstr>
      <vt:lpstr>ГЛОНАСС</vt:lpstr>
      <vt:lpstr>Специальное оформление</vt:lpstr>
      <vt:lpstr>2_Специальное оформление</vt:lpstr>
      <vt:lpstr>Презентация PowerPoint</vt:lpstr>
      <vt:lpstr>Technical regulation and Standardization  action plan in the scope of ERA-GLONASS project</vt:lpstr>
      <vt:lpstr>Презентация PowerPoint</vt:lpstr>
      <vt:lpstr>Презентация PowerPoint</vt:lpstr>
      <vt:lpstr>Презентация PowerPoint</vt:lpstr>
      <vt:lpstr>Ensuring execution of Technical Regulation of  Customs Union National standards «Road accident emergency response system» (2/2)</vt:lpstr>
      <vt:lpstr>National standard on IVS requirements approved in Dec 2011 Development and approval                                                   (1/2)</vt:lpstr>
      <vt:lpstr>National standard on IVS requirements approved in Dec 2011 Development and approval                                                   (2/2)</vt:lpstr>
      <vt:lpstr>National standards on test methods approved in Aug 2013  Development and approval                                              (1/2)                                </vt:lpstr>
      <vt:lpstr>National standards on test methods approved in Aug 2013 Development and approval                                              (2/2)                                       </vt:lpstr>
      <vt:lpstr>IVS national standards amended in 2013 Development and approval                                             (1/2)</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Evgeni Meilikhov</dc:creator>
  <cp:lastModifiedBy>Artem</cp:lastModifiedBy>
  <cp:revision>404</cp:revision>
  <cp:lastPrinted>2014-02-24T12:11:20Z</cp:lastPrinted>
  <dcterms:created xsi:type="dcterms:W3CDTF">2012-10-01T11:38:44Z</dcterms:created>
  <dcterms:modified xsi:type="dcterms:W3CDTF">2014-02-24T17:07:52Z</dcterms:modified>
</cp:coreProperties>
</file>