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48" r:id="rId1"/>
    <p:sldMasterId id="2147483682" r:id="rId2"/>
    <p:sldMasterId id="2147483690" r:id="rId3"/>
  </p:sldMasterIdLst>
  <p:notesMasterIdLst>
    <p:notesMasterId r:id="rId15"/>
  </p:notesMasterIdLst>
  <p:handoutMasterIdLst>
    <p:handoutMasterId r:id="rId16"/>
  </p:handoutMasterIdLst>
  <p:sldIdLst>
    <p:sldId id="266" r:id="rId4"/>
    <p:sldId id="303" r:id="rId5"/>
    <p:sldId id="277" r:id="rId6"/>
    <p:sldId id="301" r:id="rId7"/>
    <p:sldId id="280" r:id="rId8"/>
    <p:sldId id="278" r:id="rId9"/>
    <p:sldId id="304" r:id="rId10"/>
    <p:sldId id="279" r:id="rId11"/>
    <p:sldId id="295" r:id="rId12"/>
    <p:sldId id="283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6400" autoAdjust="0"/>
  </p:normalViewPr>
  <p:slideViewPr>
    <p:cSldViewPr>
      <p:cViewPr varScale="1">
        <p:scale>
          <a:sx n="80" d="100"/>
          <a:sy n="80" d="100"/>
        </p:scale>
        <p:origin x="10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3DB7CB-316E-4C53-8EDD-06677DBA10BF}" type="doc">
      <dgm:prSet loTypeId="urn:microsoft.com/office/officeart/2005/8/layout/vList5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1950659-2CFD-4A32-930B-95C1F4874AE4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dirty="0" smtClean="0">
              <a:solidFill>
                <a:schemeClr val="bg1"/>
              </a:solidFill>
            </a:rPr>
            <a:t>Project approved by the Commission for Modernization and Technological Development of Russia's Economy</a:t>
          </a:r>
          <a:endParaRPr lang="ru-RU" sz="1400" dirty="0">
            <a:solidFill>
              <a:schemeClr val="bg1"/>
            </a:solidFill>
          </a:endParaRPr>
        </a:p>
      </dgm:t>
    </dgm:pt>
    <dgm:pt modelId="{A68641CA-8519-4776-A2AE-434B71D83620}" type="parTrans" cxnId="{F483BEDC-E16D-4092-9F8E-04E06EB48F48}">
      <dgm:prSet/>
      <dgm:spPr/>
      <dgm:t>
        <a:bodyPr/>
        <a:lstStyle/>
        <a:p>
          <a:endParaRPr lang="ru-RU"/>
        </a:p>
      </dgm:t>
    </dgm:pt>
    <dgm:pt modelId="{3A08EB5F-97BB-4BAD-A3D1-3FAA20F954AF}" type="sibTrans" cxnId="{F483BEDC-E16D-4092-9F8E-04E06EB48F48}">
      <dgm:prSet/>
      <dgm:spPr/>
      <dgm:t>
        <a:bodyPr/>
        <a:lstStyle/>
        <a:p>
          <a:endParaRPr lang="ru-RU"/>
        </a:p>
      </dgm:t>
    </dgm:pt>
    <dgm:pt modelId="{04991395-519E-44B6-BFFE-93C7C0A92A8B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dirty="0" smtClean="0">
              <a:solidFill>
                <a:schemeClr val="bg1"/>
              </a:solidFill>
            </a:rPr>
            <a:t>Ministry of Transport</a:t>
          </a:r>
          <a:r>
            <a:rPr lang="ru-RU" sz="1400" dirty="0" smtClean="0">
              <a:solidFill>
                <a:schemeClr val="bg1"/>
              </a:solidFill>
            </a:rPr>
            <a:t> </a:t>
          </a:r>
          <a:r>
            <a:rPr lang="en-US" sz="1400" dirty="0" smtClean="0">
              <a:solidFill>
                <a:schemeClr val="bg1"/>
              </a:solidFill>
            </a:rPr>
            <a:t>takes over a role of</a:t>
          </a:r>
          <a:r>
            <a:rPr lang="ru-RU" sz="1400" dirty="0" smtClean="0">
              <a:solidFill>
                <a:schemeClr val="bg1"/>
              </a:solidFill>
            </a:rPr>
            <a:t> </a:t>
          </a:r>
          <a:r>
            <a:rPr lang="en-US" sz="1400" dirty="0" smtClean="0">
              <a:solidFill>
                <a:schemeClr val="bg1"/>
              </a:solidFill>
            </a:rPr>
            <a:t>Sate Customer form </a:t>
          </a:r>
          <a:r>
            <a:rPr lang="en-US" sz="1400" dirty="0" err="1" smtClean="0">
              <a:solidFill>
                <a:schemeClr val="bg1"/>
              </a:solidFill>
            </a:rPr>
            <a:t>Roscosmos</a:t>
          </a:r>
          <a:endParaRPr lang="en-US" sz="1400" dirty="0" smtClean="0">
            <a:solidFill>
              <a:schemeClr val="bg1"/>
            </a:solidFill>
          </a:endParaRPr>
        </a:p>
        <a:p>
          <a:pPr algn="l"/>
          <a:r>
            <a:rPr lang="en-US" sz="1400" dirty="0" smtClean="0">
              <a:solidFill>
                <a:schemeClr val="bg1"/>
              </a:solidFill>
            </a:rPr>
            <a:t>GLONASS Union appointed as</a:t>
          </a:r>
          <a:r>
            <a:rPr lang="ru-RU" sz="1400" dirty="0" smtClean="0">
              <a:solidFill>
                <a:schemeClr val="bg1"/>
              </a:solidFill>
            </a:rPr>
            <a:t> </a:t>
          </a:r>
          <a:r>
            <a:rPr lang="en-US" sz="1400" dirty="0" smtClean="0">
              <a:solidFill>
                <a:schemeClr val="bg1"/>
              </a:solidFill>
            </a:rPr>
            <a:t>sole Contractor</a:t>
          </a:r>
          <a:endParaRPr lang="ru-RU" sz="1400" dirty="0">
            <a:solidFill>
              <a:schemeClr val="bg1"/>
            </a:solidFill>
          </a:endParaRPr>
        </a:p>
      </dgm:t>
    </dgm:pt>
    <dgm:pt modelId="{FE2FF6FA-23F8-4179-A0F7-C261DF33FF2B}" type="parTrans" cxnId="{23B60D13-B59B-40C0-9606-521917189208}">
      <dgm:prSet/>
      <dgm:spPr/>
      <dgm:t>
        <a:bodyPr/>
        <a:lstStyle/>
        <a:p>
          <a:endParaRPr lang="ru-RU"/>
        </a:p>
      </dgm:t>
    </dgm:pt>
    <dgm:pt modelId="{AA8F12CB-FE61-4CFC-8DA8-9C5D72866AAF}" type="sibTrans" cxnId="{23B60D13-B59B-40C0-9606-521917189208}">
      <dgm:prSet/>
      <dgm:spPr/>
      <dgm:t>
        <a:bodyPr/>
        <a:lstStyle/>
        <a:p>
          <a:endParaRPr lang="ru-RU"/>
        </a:p>
      </dgm:t>
    </dgm:pt>
    <dgm:pt modelId="{E49686DE-2196-4D55-8FD0-7579A22FB27F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dirty="0" smtClean="0">
              <a:solidFill>
                <a:schemeClr val="bg1"/>
              </a:solidFill>
              <a:latin typeface="+mn-lt"/>
              <a:cs typeface="Arial" pitchFamily="34" charset="0"/>
            </a:rPr>
            <a:t>Amendments to Technical Regulation of Vehicle Safety are adopted</a:t>
          </a:r>
          <a:endParaRPr lang="ru-RU" sz="1400" b="1" dirty="0">
            <a:solidFill>
              <a:schemeClr val="bg1"/>
            </a:solidFill>
          </a:endParaRPr>
        </a:p>
      </dgm:t>
    </dgm:pt>
    <dgm:pt modelId="{1CB0741C-8101-4F69-A86C-0F55BC9932B0}" type="parTrans" cxnId="{B0FF4FCA-DF01-4AB2-948E-35BAA765D0AB}">
      <dgm:prSet/>
      <dgm:spPr/>
      <dgm:t>
        <a:bodyPr/>
        <a:lstStyle/>
        <a:p>
          <a:endParaRPr lang="ru-RU"/>
        </a:p>
      </dgm:t>
    </dgm:pt>
    <dgm:pt modelId="{E36A6E31-A307-4F65-A67D-7AB06EF68773}" type="sibTrans" cxnId="{B0FF4FCA-DF01-4AB2-948E-35BAA765D0AB}">
      <dgm:prSet/>
      <dgm:spPr/>
      <dgm:t>
        <a:bodyPr/>
        <a:lstStyle/>
        <a:p>
          <a:endParaRPr lang="ru-RU"/>
        </a:p>
      </dgm:t>
    </dgm:pt>
    <dgm:pt modelId="{58357FBB-7867-47F3-85C0-00E40BF63637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b="0" i="0" dirty="0" smtClean="0"/>
            <a:t>The Federation Council approved the Federal Law on ERA-GLONASS System</a:t>
          </a:r>
          <a:endParaRPr lang="ru-RU" sz="1400" b="1" dirty="0"/>
        </a:p>
      </dgm:t>
    </dgm:pt>
    <dgm:pt modelId="{CCDBB657-5F56-4ACA-B62D-A2DF94580630}" type="parTrans" cxnId="{B5CEBD49-3EAD-43E3-AFE6-4B4BA5E8DD94}">
      <dgm:prSet/>
      <dgm:spPr/>
      <dgm:t>
        <a:bodyPr/>
        <a:lstStyle/>
        <a:p>
          <a:endParaRPr lang="ru-RU"/>
        </a:p>
      </dgm:t>
    </dgm:pt>
    <dgm:pt modelId="{510A174F-2DEA-4BC2-8BFA-7E0ACB677627}" type="sibTrans" cxnId="{B5CEBD49-3EAD-43E3-AFE6-4B4BA5E8DD94}">
      <dgm:prSet/>
      <dgm:spPr/>
      <dgm:t>
        <a:bodyPr/>
        <a:lstStyle/>
        <a:p>
          <a:endParaRPr lang="ru-RU"/>
        </a:p>
      </dgm:t>
    </dgm:pt>
    <dgm:pt modelId="{5455B0A8-0956-4C2A-8325-7FAF468F231F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baseline="0" dirty="0" smtClean="0"/>
            <a:t>ERA-GLONASS System is put into pre-production operation </a:t>
          </a:r>
          <a:endParaRPr lang="ru-RU" sz="1400" dirty="0"/>
        </a:p>
      </dgm:t>
    </dgm:pt>
    <dgm:pt modelId="{048A855D-19DE-4FAD-A717-8FACBAEAF14D}" type="parTrans" cxnId="{B8A94FDB-797D-4EED-BA80-B9ABFD07E7BD}">
      <dgm:prSet/>
      <dgm:spPr/>
      <dgm:t>
        <a:bodyPr/>
        <a:lstStyle/>
        <a:p>
          <a:endParaRPr lang="ru-RU"/>
        </a:p>
      </dgm:t>
    </dgm:pt>
    <dgm:pt modelId="{A415D2A8-9270-4525-9B18-AA8BE7010819}" type="sibTrans" cxnId="{B8A94FDB-797D-4EED-BA80-B9ABFD07E7BD}">
      <dgm:prSet/>
      <dgm:spPr/>
      <dgm:t>
        <a:bodyPr/>
        <a:lstStyle/>
        <a:p>
          <a:endParaRPr lang="ru-RU"/>
        </a:p>
      </dgm:t>
    </dgm:pt>
    <dgm:pt modelId="{3F8A81BF-A588-4097-B5C9-9B9F98599F67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dirty="0" smtClean="0"/>
            <a:t>First State Contract for ERA-GLONASS design and deployment is signed</a:t>
          </a:r>
          <a:endParaRPr lang="ru-RU" sz="1400" dirty="0"/>
        </a:p>
      </dgm:t>
    </dgm:pt>
    <dgm:pt modelId="{73899139-89A6-4022-A464-4E6D8E103233}" type="parTrans" cxnId="{890FA19E-E992-47DD-85B3-3595CF288ABC}">
      <dgm:prSet/>
      <dgm:spPr/>
      <dgm:t>
        <a:bodyPr/>
        <a:lstStyle/>
        <a:p>
          <a:endParaRPr lang="ru-RU"/>
        </a:p>
      </dgm:t>
    </dgm:pt>
    <dgm:pt modelId="{66FF5F45-3858-48C7-B660-BFF99C3B55D1}" type="sibTrans" cxnId="{890FA19E-E992-47DD-85B3-3595CF288ABC}">
      <dgm:prSet/>
      <dgm:spPr/>
      <dgm:t>
        <a:bodyPr/>
        <a:lstStyle/>
        <a:p>
          <a:endParaRPr lang="ru-RU"/>
        </a:p>
      </dgm:t>
    </dgm:pt>
    <dgm:pt modelId="{77A5914E-98AC-443E-A8CC-F11B2A381FE9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lin ang="2700000" scaled="1"/>
          <a:tileRect/>
        </a:gradFill>
      </dgm:spPr>
      <dgm:t>
        <a:bodyPr/>
        <a:lstStyle/>
        <a:p>
          <a:pPr algn="l"/>
          <a:r>
            <a:rPr lang="en-US" sz="1400" baseline="0" dirty="0" smtClean="0"/>
            <a:t>Service is available for the vehicles with ERA-GLONASS OBU</a:t>
          </a:r>
          <a:endParaRPr lang="ru-RU" sz="1400" dirty="0">
            <a:solidFill>
              <a:schemeClr val="tx1"/>
            </a:solidFill>
          </a:endParaRPr>
        </a:p>
      </dgm:t>
    </dgm:pt>
    <dgm:pt modelId="{FCC335F6-910E-40EE-B9F6-87B3D5E69ABC}" type="parTrans" cxnId="{6BAA1D99-FE84-43C3-9F41-7D373C20A487}">
      <dgm:prSet/>
      <dgm:spPr/>
      <dgm:t>
        <a:bodyPr/>
        <a:lstStyle/>
        <a:p>
          <a:endParaRPr lang="ru-RU"/>
        </a:p>
      </dgm:t>
    </dgm:pt>
    <dgm:pt modelId="{B8F28AE6-046D-4E12-8A63-8482C9359E93}" type="sibTrans" cxnId="{6BAA1D99-FE84-43C3-9F41-7D373C20A487}">
      <dgm:prSet/>
      <dgm:spPr/>
      <dgm:t>
        <a:bodyPr/>
        <a:lstStyle/>
        <a:p>
          <a:endParaRPr lang="ru-RU"/>
        </a:p>
      </dgm:t>
    </dgm:pt>
    <dgm:pt modelId="{31A5EC60-110D-401C-B131-77D9CA11F1D5}" type="pres">
      <dgm:prSet presAssocID="{E63DB7CB-316E-4C53-8EDD-06677DBA10B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B44DAC-BA97-4F5F-8E17-CE450F0C128B}" type="pres">
      <dgm:prSet presAssocID="{01950659-2CFD-4A32-930B-95C1F4874AE4}" presName="linNode" presStyleCnt="0"/>
      <dgm:spPr/>
    </dgm:pt>
    <dgm:pt modelId="{602DCED1-3E54-4D66-A6F5-5BA782425C22}" type="pres">
      <dgm:prSet presAssocID="{01950659-2CFD-4A32-930B-95C1F4874AE4}" presName="parentText" presStyleLbl="node1" presStyleIdx="0" presStyleCnt="7" custScaleX="277778" custScaleY="18462" custLinFactNeighborX="136" custLinFactNeighborY="22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04642-4FDC-4740-AD77-66410D95EE95}" type="pres">
      <dgm:prSet presAssocID="{3A08EB5F-97BB-4BAD-A3D1-3FAA20F954AF}" presName="sp" presStyleCnt="0"/>
      <dgm:spPr/>
    </dgm:pt>
    <dgm:pt modelId="{B6EA93E4-BF4A-44D9-932F-698C5B6560AB}" type="pres">
      <dgm:prSet presAssocID="{04991395-519E-44B6-BFFE-93C7C0A92A8B}" presName="linNode" presStyleCnt="0"/>
      <dgm:spPr/>
    </dgm:pt>
    <dgm:pt modelId="{3DFD94FC-4910-4C40-9F2B-F20EC24F33DB}" type="pres">
      <dgm:prSet presAssocID="{04991395-519E-44B6-BFFE-93C7C0A92A8B}" presName="parentText" presStyleLbl="node1" presStyleIdx="1" presStyleCnt="7" custScaleX="277778" custScaleY="18462" custLinFactNeighborX="-136" custLinFactNeighborY="249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9A69D-32B4-4A35-B7B7-BB2AC4084ADC}" type="pres">
      <dgm:prSet presAssocID="{AA8F12CB-FE61-4CFC-8DA8-9C5D72866AAF}" presName="sp" presStyleCnt="0"/>
      <dgm:spPr/>
    </dgm:pt>
    <dgm:pt modelId="{3C15A9F7-DFA7-408E-99A2-8A8ECAA9F803}" type="pres">
      <dgm:prSet presAssocID="{E49686DE-2196-4D55-8FD0-7579A22FB27F}" presName="linNode" presStyleCnt="0"/>
      <dgm:spPr/>
    </dgm:pt>
    <dgm:pt modelId="{5811828F-C365-4538-98BB-D52AC733CE97}" type="pres">
      <dgm:prSet presAssocID="{E49686DE-2196-4D55-8FD0-7579A22FB27F}" presName="parentText" presStyleLbl="node1" presStyleIdx="2" presStyleCnt="7" custScaleX="277778" custScaleY="18462" custLinFactNeighborX="-136" custLinFactNeighborY="246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BA61D1-CD1E-4BAA-97AE-7F9DD929EC0A}" type="pres">
      <dgm:prSet presAssocID="{E36A6E31-A307-4F65-A67D-7AB06EF68773}" presName="sp" presStyleCnt="0"/>
      <dgm:spPr/>
    </dgm:pt>
    <dgm:pt modelId="{58158D24-8D39-4F4A-8A12-D4E0EEA132BD}" type="pres">
      <dgm:prSet presAssocID="{58357FBB-7867-47F3-85C0-00E40BF63637}" presName="linNode" presStyleCnt="0"/>
      <dgm:spPr/>
    </dgm:pt>
    <dgm:pt modelId="{3E1704B8-D493-42BB-8AAF-E5D97866F112}" type="pres">
      <dgm:prSet presAssocID="{58357FBB-7867-47F3-85C0-00E40BF63637}" presName="parentText" presStyleLbl="node1" presStyleIdx="3" presStyleCnt="7" custScaleX="277778" custScaleY="18462" custLinFactNeighborX="-136" custLinFactNeighborY="242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B1154-09D5-4038-B7ED-2AFF070C3C2B}" type="pres">
      <dgm:prSet presAssocID="{510A174F-2DEA-4BC2-8BFA-7E0ACB677627}" presName="sp" presStyleCnt="0"/>
      <dgm:spPr/>
    </dgm:pt>
    <dgm:pt modelId="{20EC5785-6294-4B12-85A3-6EC2B42766F1}" type="pres">
      <dgm:prSet presAssocID="{5455B0A8-0956-4C2A-8325-7FAF468F231F}" presName="linNode" presStyleCnt="0"/>
      <dgm:spPr/>
    </dgm:pt>
    <dgm:pt modelId="{2EE1AD99-EDE8-485E-97C1-F75E52CAB8A3}" type="pres">
      <dgm:prSet presAssocID="{5455B0A8-0956-4C2A-8325-7FAF468F231F}" presName="parentText" presStyleLbl="node1" presStyleIdx="4" presStyleCnt="7" custScaleX="277778" custScaleY="18462" custLinFactNeighborX="-136" custLinFactNeighborY="238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C2495-48C1-4DF6-BB6C-AE66F808CE98}" type="pres">
      <dgm:prSet presAssocID="{A415D2A8-9270-4525-9B18-AA8BE7010819}" presName="sp" presStyleCnt="0"/>
      <dgm:spPr/>
    </dgm:pt>
    <dgm:pt modelId="{0C811E81-44DB-4C78-8A41-6302F14BF43F}" type="pres">
      <dgm:prSet presAssocID="{3F8A81BF-A588-4097-B5C9-9B9F98599F67}" presName="linNode" presStyleCnt="0"/>
      <dgm:spPr/>
    </dgm:pt>
    <dgm:pt modelId="{135706FB-D646-4C5C-A5BF-BE9576A48E4C}" type="pres">
      <dgm:prSet presAssocID="{3F8A81BF-A588-4097-B5C9-9B9F98599F67}" presName="parentText" presStyleLbl="node1" presStyleIdx="5" presStyleCnt="7" custScaleX="277778" custScaleY="18462" custLinFactNeighborX="-136" custLinFactNeighborY="-91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65DCC-1680-4F0E-B17D-FF23996268FA}" type="pres">
      <dgm:prSet presAssocID="{66FF5F45-3858-48C7-B660-BFF99C3B55D1}" presName="sp" presStyleCnt="0"/>
      <dgm:spPr/>
    </dgm:pt>
    <dgm:pt modelId="{54DB9A8A-DF21-46B7-BE3C-46B7FA5B9ABA}" type="pres">
      <dgm:prSet presAssocID="{77A5914E-98AC-443E-A8CC-F11B2A381FE9}" presName="linNode" presStyleCnt="0"/>
      <dgm:spPr/>
    </dgm:pt>
    <dgm:pt modelId="{555B876A-7947-410C-8B73-32F3C9CF1DCE}" type="pres">
      <dgm:prSet presAssocID="{77A5914E-98AC-443E-A8CC-F11B2A381FE9}" presName="parentText" presStyleLbl="node1" presStyleIdx="6" presStyleCnt="7" custScaleX="277778" custScaleY="184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E29798-1C7D-4730-BACB-E6CD1E69C82D}" type="presOf" srcId="{01950659-2CFD-4A32-930B-95C1F4874AE4}" destId="{602DCED1-3E54-4D66-A6F5-5BA782425C22}" srcOrd="0" destOrd="0" presId="urn:microsoft.com/office/officeart/2005/8/layout/vList5"/>
    <dgm:cxn modelId="{B0FF4FCA-DF01-4AB2-948E-35BAA765D0AB}" srcId="{E63DB7CB-316E-4C53-8EDD-06677DBA10BF}" destId="{E49686DE-2196-4D55-8FD0-7579A22FB27F}" srcOrd="2" destOrd="0" parTransId="{1CB0741C-8101-4F69-A86C-0F55BC9932B0}" sibTransId="{E36A6E31-A307-4F65-A67D-7AB06EF68773}"/>
    <dgm:cxn modelId="{4972FF27-7002-4889-95D6-73555AAE6B61}" type="presOf" srcId="{E49686DE-2196-4D55-8FD0-7579A22FB27F}" destId="{5811828F-C365-4538-98BB-D52AC733CE97}" srcOrd="0" destOrd="0" presId="urn:microsoft.com/office/officeart/2005/8/layout/vList5"/>
    <dgm:cxn modelId="{F483BEDC-E16D-4092-9F8E-04E06EB48F48}" srcId="{E63DB7CB-316E-4C53-8EDD-06677DBA10BF}" destId="{01950659-2CFD-4A32-930B-95C1F4874AE4}" srcOrd="0" destOrd="0" parTransId="{A68641CA-8519-4776-A2AE-434B71D83620}" sibTransId="{3A08EB5F-97BB-4BAD-A3D1-3FAA20F954AF}"/>
    <dgm:cxn modelId="{890FA19E-E992-47DD-85B3-3595CF288ABC}" srcId="{E63DB7CB-316E-4C53-8EDD-06677DBA10BF}" destId="{3F8A81BF-A588-4097-B5C9-9B9F98599F67}" srcOrd="5" destOrd="0" parTransId="{73899139-89A6-4022-A464-4E6D8E103233}" sibTransId="{66FF5F45-3858-48C7-B660-BFF99C3B55D1}"/>
    <dgm:cxn modelId="{6BAA1D99-FE84-43C3-9F41-7D373C20A487}" srcId="{E63DB7CB-316E-4C53-8EDD-06677DBA10BF}" destId="{77A5914E-98AC-443E-A8CC-F11B2A381FE9}" srcOrd="6" destOrd="0" parTransId="{FCC335F6-910E-40EE-B9F6-87B3D5E69ABC}" sibTransId="{B8F28AE6-046D-4E12-8A63-8482C9359E93}"/>
    <dgm:cxn modelId="{D80D313F-E8DE-4FB2-88A2-57DD6E7E2A62}" type="presOf" srcId="{77A5914E-98AC-443E-A8CC-F11B2A381FE9}" destId="{555B876A-7947-410C-8B73-32F3C9CF1DCE}" srcOrd="0" destOrd="0" presId="urn:microsoft.com/office/officeart/2005/8/layout/vList5"/>
    <dgm:cxn modelId="{23B60D13-B59B-40C0-9606-521917189208}" srcId="{E63DB7CB-316E-4C53-8EDD-06677DBA10BF}" destId="{04991395-519E-44B6-BFFE-93C7C0A92A8B}" srcOrd="1" destOrd="0" parTransId="{FE2FF6FA-23F8-4179-A0F7-C261DF33FF2B}" sibTransId="{AA8F12CB-FE61-4CFC-8DA8-9C5D72866AAF}"/>
    <dgm:cxn modelId="{B5CEBD49-3EAD-43E3-AFE6-4B4BA5E8DD94}" srcId="{E63DB7CB-316E-4C53-8EDD-06677DBA10BF}" destId="{58357FBB-7867-47F3-85C0-00E40BF63637}" srcOrd="3" destOrd="0" parTransId="{CCDBB657-5F56-4ACA-B62D-A2DF94580630}" sibTransId="{510A174F-2DEA-4BC2-8BFA-7E0ACB677627}"/>
    <dgm:cxn modelId="{BA94A656-19F2-4AD9-A1CC-34A4937DFB7F}" type="presOf" srcId="{E63DB7CB-316E-4C53-8EDD-06677DBA10BF}" destId="{31A5EC60-110D-401C-B131-77D9CA11F1D5}" srcOrd="0" destOrd="0" presId="urn:microsoft.com/office/officeart/2005/8/layout/vList5"/>
    <dgm:cxn modelId="{13358ECE-0166-46C7-B0C1-F959E80F92F1}" type="presOf" srcId="{5455B0A8-0956-4C2A-8325-7FAF468F231F}" destId="{2EE1AD99-EDE8-485E-97C1-F75E52CAB8A3}" srcOrd="0" destOrd="0" presId="urn:microsoft.com/office/officeart/2005/8/layout/vList5"/>
    <dgm:cxn modelId="{59DDDA50-E96F-4E72-9FB6-73B8EA9C275C}" type="presOf" srcId="{04991395-519E-44B6-BFFE-93C7C0A92A8B}" destId="{3DFD94FC-4910-4C40-9F2B-F20EC24F33DB}" srcOrd="0" destOrd="0" presId="urn:microsoft.com/office/officeart/2005/8/layout/vList5"/>
    <dgm:cxn modelId="{813A84EE-430A-43BA-AA7D-13F2E799A61F}" type="presOf" srcId="{58357FBB-7867-47F3-85C0-00E40BF63637}" destId="{3E1704B8-D493-42BB-8AAF-E5D97866F112}" srcOrd="0" destOrd="0" presId="urn:microsoft.com/office/officeart/2005/8/layout/vList5"/>
    <dgm:cxn modelId="{1ADBD4DC-0D03-4D5E-8FDC-E1E28DEF0D17}" type="presOf" srcId="{3F8A81BF-A588-4097-B5C9-9B9F98599F67}" destId="{135706FB-D646-4C5C-A5BF-BE9576A48E4C}" srcOrd="0" destOrd="0" presId="urn:microsoft.com/office/officeart/2005/8/layout/vList5"/>
    <dgm:cxn modelId="{B8A94FDB-797D-4EED-BA80-B9ABFD07E7BD}" srcId="{E63DB7CB-316E-4C53-8EDD-06677DBA10BF}" destId="{5455B0A8-0956-4C2A-8325-7FAF468F231F}" srcOrd="4" destOrd="0" parTransId="{048A855D-19DE-4FAD-A717-8FACBAEAF14D}" sibTransId="{A415D2A8-9270-4525-9B18-AA8BE7010819}"/>
    <dgm:cxn modelId="{8EF39037-3834-4CA2-B52C-A8DB538AB614}" type="presParOf" srcId="{31A5EC60-110D-401C-B131-77D9CA11F1D5}" destId="{2CB44DAC-BA97-4F5F-8E17-CE450F0C128B}" srcOrd="0" destOrd="0" presId="urn:microsoft.com/office/officeart/2005/8/layout/vList5"/>
    <dgm:cxn modelId="{FED2CA77-A5A4-431A-9BCF-4DC7DCBCDCF2}" type="presParOf" srcId="{2CB44DAC-BA97-4F5F-8E17-CE450F0C128B}" destId="{602DCED1-3E54-4D66-A6F5-5BA782425C22}" srcOrd="0" destOrd="0" presId="urn:microsoft.com/office/officeart/2005/8/layout/vList5"/>
    <dgm:cxn modelId="{47CD17E5-9966-4778-9B0E-2C1CFA46BE9F}" type="presParOf" srcId="{31A5EC60-110D-401C-B131-77D9CA11F1D5}" destId="{DFD04642-4FDC-4740-AD77-66410D95EE95}" srcOrd="1" destOrd="0" presId="urn:microsoft.com/office/officeart/2005/8/layout/vList5"/>
    <dgm:cxn modelId="{72FACF32-7CC4-41AC-9110-10D22D9221AC}" type="presParOf" srcId="{31A5EC60-110D-401C-B131-77D9CA11F1D5}" destId="{B6EA93E4-BF4A-44D9-932F-698C5B6560AB}" srcOrd="2" destOrd="0" presId="urn:microsoft.com/office/officeart/2005/8/layout/vList5"/>
    <dgm:cxn modelId="{BD347BDA-60E7-4593-84BE-115709E18E4A}" type="presParOf" srcId="{B6EA93E4-BF4A-44D9-932F-698C5B6560AB}" destId="{3DFD94FC-4910-4C40-9F2B-F20EC24F33DB}" srcOrd="0" destOrd="0" presId="urn:microsoft.com/office/officeart/2005/8/layout/vList5"/>
    <dgm:cxn modelId="{2E733697-73F6-4ED5-A36A-B76AC95549C1}" type="presParOf" srcId="{31A5EC60-110D-401C-B131-77D9CA11F1D5}" destId="{9529A69D-32B4-4A35-B7B7-BB2AC4084ADC}" srcOrd="3" destOrd="0" presId="urn:microsoft.com/office/officeart/2005/8/layout/vList5"/>
    <dgm:cxn modelId="{47EE5E23-5612-4A51-B9C1-876A72DB8048}" type="presParOf" srcId="{31A5EC60-110D-401C-B131-77D9CA11F1D5}" destId="{3C15A9F7-DFA7-408E-99A2-8A8ECAA9F803}" srcOrd="4" destOrd="0" presId="urn:microsoft.com/office/officeart/2005/8/layout/vList5"/>
    <dgm:cxn modelId="{33E7DD47-322B-44C6-9080-34E513142E5C}" type="presParOf" srcId="{3C15A9F7-DFA7-408E-99A2-8A8ECAA9F803}" destId="{5811828F-C365-4538-98BB-D52AC733CE97}" srcOrd="0" destOrd="0" presId="urn:microsoft.com/office/officeart/2005/8/layout/vList5"/>
    <dgm:cxn modelId="{D1D6CEDE-1B6A-4E17-A2C5-D609F4AF870A}" type="presParOf" srcId="{31A5EC60-110D-401C-B131-77D9CA11F1D5}" destId="{0BBA61D1-CD1E-4BAA-97AE-7F9DD929EC0A}" srcOrd="5" destOrd="0" presId="urn:microsoft.com/office/officeart/2005/8/layout/vList5"/>
    <dgm:cxn modelId="{D60E2006-FE04-485F-B7CF-5FD822212E1C}" type="presParOf" srcId="{31A5EC60-110D-401C-B131-77D9CA11F1D5}" destId="{58158D24-8D39-4F4A-8A12-D4E0EEA132BD}" srcOrd="6" destOrd="0" presId="urn:microsoft.com/office/officeart/2005/8/layout/vList5"/>
    <dgm:cxn modelId="{CF04AC19-735B-4B6F-8B22-C6CBFBFFD6AF}" type="presParOf" srcId="{58158D24-8D39-4F4A-8A12-D4E0EEA132BD}" destId="{3E1704B8-D493-42BB-8AAF-E5D97866F112}" srcOrd="0" destOrd="0" presId="urn:microsoft.com/office/officeart/2005/8/layout/vList5"/>
    <dgm:cxn modelId="{AA22B48E-9D86-4EB7-B199-D4C78FDBB1BF}" type="presParOf" srcId="{31A5EC60-110D-401C-B131-77D9CA11F1D5}" destId="{3AFB1154-09D5-4038-B7ED-2AFF070C3C2B}" srcOrd="7" destOrd="0" presId="urn:microsoft.com/office/officeart/2005/8/layout/vList5"/>
    <dgm:cxn modelId="{0BB86F56-8C4D-4668-B08B-3119E2E6EACC}" type="presParOf" srcId="{31A5EC60-110D-401C-B131-77D9CA11F1D5}" destId="{20EC5785-6294-4B12-85A3-6EC2B42766F1}" srcOrd="8" destOrd="0" presId="urn:microsoft.com/office/officeart/2005/8/layout/vList5"/>
    <dgm:cxn modelId="{568141CE-4DBB-46D4-AF99-F425D063D4F2}" type="presParOf" srcId="{20EC5785-6294-4B12-85A3-6EC2B42766F1}" destId="{2EE1AD99-EDE8-485E-97C1-F75E52CAB8A3}" srcOrd="0" destOrd="0" presId="urn:microsoft.com/office/officeart/2005/8/layout/vList5"/>
    <dgm:cxn modelId="{64B0D215-FEDA-4F96-97F0-E413DC66378C}" type="presParOf" srcId="{31A5EC60-110D-401C-B131-77D9CA11F1D5}" destId="{E03C2495-48C1-4DF6-BB6C-AE66F808CE98}" srcOrd="9" destOrd="0" presId="urn:microsoft.com/office/officeart/2005/8/layout/vList5"/>
    <dgm:cxn modelId="{0B478E5A-BF30-4863-AD81-86A1B004C1DA}" type="presParOf" srcId="{31A5EC60-110D-401C-B131-77D9CA11F1D5}" destId="{0C811E81-44DB-4C78-8A41-6302F14BF43F}" srcOrd="10" destOrd="0" presId="urn:microsoft.com/office/officeart/2005/8/layout/vList5"/>
    <dgm:cxn modelId="{6B4AC256-A507-4852-A571-79ABF064CFC0}" type="presParOf" srcId="{0C811E81-44DB-4C78-8A41-6302F14BF43F}" destId="{135706FB-D646-4C5C-A5BF-BE9576A48E4C}" srcOrd="0" destOrd="0" presId="urn:microsoft.com/office/officeart/2005/8/layout/vList5"/>
    <dgm:cxn modelId="{0D2918B0-5DC4-4C6A-9093-5DF54E06B230}" type="presParOf" srcId="{31A5EC60-110D-401C-B131-77D9CA11F1D5}" destId="{E1865DCC-1680-4F0E-B17D-FF23996268FA}" srcOrd="11" destOrd="0" presId="urn:microsoft.com/office/officeart/2005/8/layout/vList5"/>
    <dgm:cxn modelId="{5AA047C0-A42A-4F8E-AA02-982EE669BC12}" type="presParOf" srcId="{31A5EC60-110D-401C-B131-77D9CA11F1D5}" destId="{54DB9A8A-DF21-46B7-BE3C-46B7FA5B9ABA}" srcOrd="12" destOrd="0" presId="urn:microsoft.com/office/officeart/2005/8/layout/vList5"/>
    <dgm:cxn modelId="{72AA2BF2-4B83-4A80-AEF0-CEC8F3FD8EE5}" type="presParOf" srcId="{54DB9A8A-DF21-46B7-BE3C-46B7FA5B9ABA}" destId="{555B876A-7947-410C-8B73-32F3C9CF1DCE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DAD2A4-9DE0-4835-A28B-662BC2A4757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D06A3F0-722B-4963-8A91-88F085820469}">
      <dgm:prSet phldrT="[Текст]" custT="1"/>
      <dgm:spPr>
        <a:solidFill>
          <a:schemeClr val="tx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Feasibility, Requirements definition</a:t>
          </a:r>
        </a:p>
      </dgm:t>
    </dgm:pt>
    <dgm:pt modelId="{765D7DF8-A1E5-404B-BAE0-739897CDB1D6}" type="parTrans" cxnId="{F05C2213-0422-4784-A646-4698728B34B9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53B347-0DBF-4C48-836E-54BF53315748}" type="sibTrans" cxnId="{F05C2213-0422-4784-A646-4698728B34B9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383419-4E64-42DE-86D2-D57552142BF2}">
      <dgm:prSet phldrT="[Текст]" custT="1"/>
      <dgm:spPr>
        <a:solidFill>
          <a:schemeClr val="tx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 dirty="0" err="1" smtClean="0">
              <a:latin typeface="Arial" panose="020B0604020202020204" pitchFamily="34" charset="0"/>
              <a:cs typeface="Arial" panose="020B0604020202020204" pitchFamily="34" charset="0"/>
            </a:rPr>
            <a:t>PoC</a:t>
          </a:r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b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Pilot project, Planning</a:t>
          </a:r>
          <a:endParaRPr lang="ru-RU" sz="11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8C9325-AE69-4F63-A33F-055AA6CBBE8B}" type="parTrans" cxnId="{C159AA74-F1C3-4C3F-B462-9D7BCA3E0162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323872-BF5E-4BEB-AFB4-31E815D7A8F9}" type="sibTrans" cxnId="{C159AA74-F1C3-4C3F-B462-9D7BCA3E0162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7312E9-0AE6-45C6-B9F0-D8AAD91E7FC5}">
      <dgm:prSet phldrT="[Текст]" custT="1"/>
      <dgm:spPr>
        <a:solidFill>
          <a:schemeClr val="tx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System and Network Design</a:t>
          </a:r>
          <a:endParaRPr lang="ru-RU" sz="11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D3A6C6-8F72-49CF-8E70-00EC084F568A}" type="parTrans" cxnId="{3A7B8B28-12FC-43A7-B931-CF7ADA46A8B0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36DF4-10BE-406E-A8DF-DADA5B9B57E7}" type="sibTrans" cxnId="{3A7B8B28-12FC-43A7-B931-CF7ADA46A8B0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10065C-9B52-4CFE-B992-E46907135E65}">
      <dgm:prSet custT="1"/>
      <dgm:spPr>
        <a:solidFill>
          <a:schemeClr val="tx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Procurement, Deployment, </a:t>
          </a:r>
          <a:b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Ready for Service</a:t>
          </a:r>
          <a:endParaRPr lang="ru-RU" sz="11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578C3-BC80-4E18-BA3B-8A76559EAC16}" type="parTrans" cxnId="{5615C38F-6748-4C70-9202-74A09185A6A9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23A4CB-D672-4D05-A3DE-640A0C2F1646}" type="sibTrans" cxnId="{5615C38F-6748-4C70-9202-74A09185A6A9}">
      <dgm:prSet/>
      <dgm:spPr/>
      <dgm:t>
        <a:bodyPr/>
        <a:lstStyle/>
        <a:p>
          <a:endParaRPr lang="ru-RU" sz="12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210CDD-95F1-443A-AB63-9CE26F1558EE}">
      <dgm:prSet custT="1"/>
      <dgm:spPr>
        <a:solidFill>
          <a:schemeClr val="tx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Integration</a:t>
          </a:r>
          <a:b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100" b="1" dirty="0" smtClean="0">
              <a:latin typeface="Arial" panose="020B0604020202020204" pitchFamily="34" charset="0"/>
              <a:cs typeface="Arial" panose="020B0604020202020204" pitchFamily="34" charset="0"/>
            </a:rPr>
            <a:t>to major MNOs and System-112</a:t>
          </a:r>
        </a:p>
      </dgm:t>
    </dgm:pt>
    <dgm:pt modelId="{E5335C18-5EC5-4538-BA41-671D0F6D8C00}" type="parTrans" cxnId="{AEEF9894-7CC4-4AA7-ABB7-94A097F1D340}">
      <dgm:prSet/>
      <dgm:spPr/>
      <dgm:t>
        <a:bodyPr/>
        <a:lstStyle/>
        <a:p>
          <a:endParaRPr lang="ru-RU"/>
        </a:p>
      </dgm:t>
    </dgm:pt>
    <dgm:pt modelId="{A4594BF4-6A76-4670-AC7A-8AD07BA97FED}" type="sibTrans" cxnId="{AEEF9894-7CC4-4AA7-ABB7-94A097F1D340}">
      <dgm:prSet/>
      <dgm:spPr/>
      <dgm:t>
        <a:bodyPr/>
        <a:lstStyle/>
        <a:p>
          <a:endParaRPr lang="ru-RU"/>
        </a:p>
      </dgm:t>
    </dgm:pt>
    <dgm:pt modelId="{0F58ACDF-A9E0-478A-A2EB-062ED2734569}" type="pres">
      <dgm:prSet presAssocID="{E3DAD2A4-9DE0-4835-A28B-662BC2A47575}" presName="Name0" presStyleCnt="0">
        <dgm:presLayoutVars>
          <dgm:dir/>
          <dgm:animLvl val="lvl"/>
          <dgm:resizeHandles val="exact"/>
        </dgm:presLayoutVars>
      </dgm:prSet>
      <dgm:spPr/>
    </dgm:pt>
    <dgm:pt modelId="{63D13BC9-CC34-47E7-803E-16E49F770EBC}" type="pres">
      <dgm:prSet presAssocID="{5D06A3F0-722B-4963-8A91-88F085820469}" presName="parTxOnly" presStyleLbl="node1" presStyleIdx="0" presStyleCnt="5" custScaleX="573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0C3A3-E360-49DD-BE03-8B423133A0B5}" type="pres">
      <dgm:prSet presAssocID="{CC53B347-0DBF-4C48-836E-54BF53315748}" presName="parTxOnlySpace" presStyleCnt="0"/>
      <dgm:spPr/>
    </dgm:pt>
    <dgm:pt modelId="{B8F471CD-3359-416C-971A-D804738BD437}" type="pres">
      <dgm:prSet presAssocID="{AD383419-4E64-42DE-86D2-D57552142BF2}" presName="parTxOnly" presStyleLbl="node1" presStyleIdx="1" presStyleCnt="5" custScaleX="591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716FB-0408-4B96-9403-A69481227848}" type="pres">
      <dgm:prSet presAssocID="{81323872-BF5E-4BEB-AFB4-31E815D7A8F9}" presName="parTxOnlySpace" presStyleCnt="0"/>
      <dgm:spPr/>
    </dgm:pt>
    <dgm:pt modelId="{F1EECB54-EC77-4378-8903-93477659E0D7}" type="pres">
      <dgm:prSet presAssocID="{647312E9-0AE6-45C6-B9F0-D8AAD91E7FC5}" presName="parTxOnly" presStyleLbl="node1" presStyleIdx="2" presStyleCnt="5" custScaleX="611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3D41E-2E4A-430B-A36C-08C107263C03}" type="pres">
      <dgm:prSet presAssocID="{45D36DF4-10BE-406E-A8DF-DADA5B9B57E7}" presName="parTxOnlySpace" presStyleCnt="0"/>
      <dgm:spPr/>
    </dgm:pt>
    <dgm:pt modelId="{A9636320-5A18-4132-B191-D66F60CFEAAE}" type="pres">
      <dgm:prSet presAssocID="{0A10065C-9B52-4CFE-B992-E46907135E65}" presName="parTxOnly" presStyleLbl="node1" presStyleIdx="3" presStyleCnt="5" custScaleX="685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8223E-FF69-459F-A547-22ADB940CE55}" type="pres">
      <dgm:prSet presAssocID="{EC23A4CB-D672-4D05-A3DE-640A0C2F1646}" presName="parTxOnlySpace" presStyleCnt="0"/>
      <dgm:spPr/>
    </dgm:pt>
    <dgm:pt modelId="{4923E0B8-8960-4EDA-A08D-AFDBBE7FC6C0}" type="pres">
      <dgm:prSet presAssocID="{DD210CDD-95F1-443A-AB63-9CE26F1558EE}" presName="parTxOnly" presStyleLbl="node1" presStyleIdx="4" presStyleCnt="5" custScaleX="615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F1EB85-AD32-4254-A06E-2DB53E6864D5}" type="presOf" srcId="{5D06A3F0-722B-4963-8A91-88F085820469}" destId="{63D13BC9-CC34-47E7-803E-16E49F770EBC}" srcOrd="0" destOrd="0" presId="urn:microsoft.com/office/officeart/2005/8/layout/chevron1"/>
    <dgm:cxn modelId="{3A7B8B28-12FC-43A7-B931-CF7ADA46A8B0}" srcId="{E3DAD2A4-9DE0-4835-A28B-662BC2A47575}" destId="{647312E9-0AE6-45C6-B9F0-D8AAD91E7FC5}" srcOrd="2" destOrd="0" parTransId="{B6D3A6C6-8F72-49CF-8E70-00EC084F568A}" sibTransId="{45D36DF4-10BE-406E-A8DF-DADA5B9B57E7}"/>
    <dgm:cxn modelId="{C159AA74-F1C3-4C3F-B462-9D7BCA3E0162}" srcId="{E3DAD2A4-9DE0-4835-A28B-662BC2A47575}" destId="{AD383419-4E64-42DE-86D2-D57552142BF2}" srcOrd="1" destOrd="0" parTransId="{2C8C9325-AE69-4F63-A33F-055AA6CBBE8B}" sibTransId="{81323872-BF5E-4BEB-AFB4-31E815D7A8F9}"/>
    <dgm:cxn modelId="{5615C38F-6748-4C70-9202-74A09185A6A9}" srcId="{E3DAD2A4-9DE0-4835-A28B-662BC2A47575}" destId="{0A10065C-9B52-4CFE-B992-E46907135E65}" srcOrd="3" destOrd="0" parTransId="{A2B578C3-BC80-4E18-BA3B-8A76559EAC16}" sibTransId="{EC23A4CB-D672-4D05-A3DE-640A0C2F1646}"/>
    <dgm:cxn modelId="{D3402C18-E769-4EB1-A474-FD40AB11D631}" type="presOf" srcId="{E3DAD2A4-9DE0-4835-A28B-662BC2A47575}" destId="{0F58ACDF-A9E0-478A-A2EB-062ED2734569}" srcOrd="0" destOrd="0" presId="urn:microsoft.com/office/officeart/2005/8/layout/chevron1"/>
    <dgm:cxn modelId="{A04C4CEB-6848-41B5-BA31-5FFD6F5D3B2B}" type="presOf" srcId="{647312E9-0AE6-45C6-B9F0-D8AAD91E7FC5}" destId="{F1EECB54-EC77-4378-8903-93477659E0D7}" srcOrd="0" destOrd="0" presId="urn:microsoft.com/office/officeart/2005/8/layout/chevron1"/>
    <dgm:cxn modelId="{AEEF9894-7CC4-4AA7-ABB7-94A097F1D340}" srcId="{E3DAD2A4-9DE0-4835-A28B-662BC2A47575}" destId="{DD210CDD-95F1-443A-AB63-9CE26F1558EE}" srcOrd="4" destOrd="0" parTransId="{E5335C18-5EC5-4538-BA41-671D0F6D8C00}" sibTransId="{A4594BF4-6A76-4670-AC7A-8AD07BA97FED}"/>
    <dgm:cxn modelId="{66FFB325-44C1-4065-A9AA-EB226E8D1954}" type="presOf" srcId="{0A10065C-9B52-4CFE-B992-E46907135E65}" destId="{A9636320-5A18-4132-B191-D66F60CFEAAE}" srcOrd="0" destOrd="0" presId="urn:microsoft.com/office/officeart/2005/8/layout/chevron1"/>
    <dgm:cxn modelId="{ADA96BFC-4EBD-4B41-B6BB-96AA6E86EC3B}" type="presOf" srcId="{DD210CDD-95F1-443A-AB63-9CE26F1558EE}" destId="{4923E0B8-8960-4EDA-A08D-AFDBBE7FC6C0}" srcOrd="0" destOrd="0" presId="urn:microsoft.com/office/officeart/2005/8/layout/chevron1"/>
    <dgm:cxn modelId="{2BCC5A47-288C-4573-9317-625C8993D8AE}" type="presOf" srcId="{AD383419-4E64-42DE-86D2-D57552142BF2}" destId="{B8F471CD-3359-416C-971A-D804738BD437}" srcOrd="0" destOrd="0" presId="urn:microsoft.com/office/officeart/2005/8/layout/chevron1"/>
    <dgm:cxn modelId="{F05C2213-0422-4784-A646-4698728B34B9}" srcId="{E3DAD2A4-9DE0-4835-A28B-662BC2A47575}" destId="{5D06A3F0-722B-4963-8A91-88F085820469}" srcOrd="0" destOrd="0" parTransId="{765D7DF8-A1E5-404B-BAE0-739897CDB1D6}" sibTransId="{CC53B347-0DBF-4C48-836E-54BF53315748}"/>
    <dgm:cxn modelId="{EF5B723E-E710-43F1-B066-5A5764760DBF}" type="presParOf" srcId="{0F58ACDF-A9E0-478A-A2EB-062ED2734569}" destId="{63D13BC9-CC34-47E7-803E-16E49F770EBC}" srcOrd="0" destOrd="0" presId="urn:microsoft.com/office/officeart/2005/8/layout/chevron1"/>
    <dgm:cxn modelId="{D2B9C952-E76B-4065-AE3F-1F208F4F1B16}" type="presParOf" srcId="{0F58ACDF-A9E0-478A-A2EB-062ED2734569}" destId="{1BD0C3A3-E360-49DD-BE03-8B423133A0B5}" srcOrd="1" destOrd="0" presId="urn:microsoft.com/office/officeart/2005/8/layout/chevron1"/>
    <dgm:cxn modelId="{E443E9A9-AC55-4D1D-A409-D827B8719A0D}" type="presParOf" srcId="{0F58ACDF-A9E0-478A-A2EB-062ED2734569}" destId="{B8F471CD-3359-416C-971A-D804738BD437}" srcOrd="2" destOrd="0" presId="urn:microsoft.com/office/officeart/2005/8/layout/chevron1"/>
    <dgm:cxn modelId="{89081450-9B91-4BF7-89C0-A986ADE7897A}" type="presParOf" srcId="{0F58ACDF-A9E0-478A-A2EB-062ED2734569}" destId="{ED8716FB-0408-4B96-9403-A69481227848}" srcOrd="3" destOrd="0" presId="urn:microsoft.com/office/officeart/2005/8/layout/chevron1"/>
    <dgm:cxn modelId="{6406C7AF-8233-49FF-AB7C-C7AC849DEAFA}" type="presParOf" srcId="{0F58ACDF-A9E0-478A-A2EB-062ED2734569}" destId="{F1EECB54-EC77-4378-8903-93477659E0D7}" srcOrd="4" destOrd="0" presId="urn:microsoft.com/office/officeart/2005/8/layout/chevron1"/>
    <dgm:cxn modelId="{DA753587-5811-4220-B0BB-9B6113E906BC}" type="presParOf" srcId="{0F58ACDF-A9E0-478A-A2EB-062ED2734569}" destId="{ED33D41E-2E4A-430B-A36C-08C107263C03}" srcOrd="5" destOrd="0" presId="urn:microsoft.com/office/officeart/2005/8/layout/chevron1"/>
    <dgm:cxn modelId="{1BE87C7F-20CF-4656-8587-40F038A3CFAB}" type="presParOf" srcId="{0F58ACDF-A9E0-478A-A2EB-062ED2734569}" destId="{A9636320-5A18-4132-B191-D66F60CFEAAE}" srcOrd="6" destOrd="0" presId="urn:microsoft.com/office/officeart/2005/8/layout/chevron1"/>
    <dgm:cxn modelId="{F8266D59-9AAE-4693-B42B-6A5A3D0B228B}" type="presParOf" srcId="{0F58ACDF-A9E0-478A-A2EB-062ED2734569}" destId="{BDF8223E-FF69-459F-A547-22ADB940CE55}" srcOrd="7" destOrd="0" presId="urn:microsoft.com/office/officeart/2005/8/layout/chevron1"/>
    <dgm:cxn modelId="{031C1E38-50DD-41C1-8673-114B68E6B6A8}" type="presParOf" srcId="{0F58ACDF-A9E0-478A-A2EB-062ED2734569}" destId="{4923E0B8-8960-4EDA-A08D-AFDBBE7FC6C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907B8-11BA-40E8-9187-0EA9E1DCC667}" type="datetimeFigureOut">
              <a:rPr lang="ru-RU" smtClean="0">
                <a:latin typeface="Arial" panose="020B0604020202020204" pitchFamily="34" charset="0"/>
              </a:rPr>
              <a:pPr/>
              <a:t>25.02.2014</a:t>
            </a:fld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EF7D0-485C-4FAB-88CF-5277E00F31F8}" type="slidenum">
              <a:rPr lang="ru-RU" smtClean="0">
                <a:latin typeface="Arial" panose="020B0604020202020204" pitchFamily="34" charset="0"/>
              </a:rPr>
              <a:pPr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9069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4C2E36B-5527-48CC-81FA-9FBDDDDF646A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F34142E-1C68-4D2C-9962-7626A859D8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534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4142E-1C68-4D2C-9962-7626A859D8E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70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73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908720"/>
            <a:ext cx="6192688" cy="18722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Введите текст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kern="900" cap="none" spc="130" baseline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5"/>
          </p:nvPr>
        </p:nvSpPr>
        <p:spPr>
          <a:xfrm>
            <a:off x="179390" y="2924945"/>
            <a:ext cx="6192837" cy="3599681"/>
          </a:xfrm>
          <a:prstGeom prst="rect">
            <a:avLst/>
          </a:prstGeom>
        </p:spPr>
        <p:txBody>
          <a:bodyPr/>
          <a:lstStyle>
            <a:lvl1pPr>
              <a:defRPr lang="ru-RU" sz="105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6"/>
          </p:nvPr>
        </p:nvSpPr>
        <p:spPr>
          <a:xfrm>
            <a:off x="6443665" y="908721"/>
            <a:ext cx="2304801" cy="561590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05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, текст и вертикальны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body" sz="quarter" idx="18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9" name="Содержимое 9"/>
          <p:cNvSpPr>
            <a:spLocks noGrp="1"/>
          </p:cNvSpPr>
          <p:nvPr>
            <p:ph sz="quarter" idx="19" hasCustomPrompt="1"/>
          </p:nvPr>
        </p:nvSpPr>
        <p:spPr>
          <a:xfrm>
            <a:off x="179512" y="980728"/>
            <a:ext cx="5256584" cy="4248472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5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5373689"/>
            <a:ext cx="5256212" cy="1008063"/>
          </a:xfrm>
          <a:prstGeom prst="rect">
            <a:avLst/>
          </a:prstGeom>
        </p:spPr>
        <p:txBody>
          <a:bodyPr anchor="ctr" anchorCtr="1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Подпись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3275970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4" y="77283"/>
            <a:ext cx="7443692" cy="100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02461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3200"/>
            <a:ext cx="74520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844083" rtl="0" eaLnBrk="1" latinLnBrk="0" hangingPunct="1">
              <a:spcBef>
                <a:spcPct val="0"/>
              </a:spcBef>
              <a:buNone/>
              <a:defRPr lang="ru-RU" sz="2769" b="1" kern="1200" dirty="0">
                <a:solidFill>
                  <a:srgbClr val="00579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48000" cy="439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00579F"/>
              </a:buClr>
              <a:buFont typeface="Arial" pitchFamily="34" charset="0"/>
              <a:buChar char="•"/>
              <a:defRPr sz="2215">
                <a:solidFill>
                  <a:schemeClr val="tx1"/>
                </a:solidFill>
              </a:defRPr>
            </a:lvl1pPr>
            <a:lvl2pPr>
              <a:buClr>
                <a:srgbClr val="00579F"/>
              </a:buClr>
              <a:buFont typeface="Arial" pitchFamily="34" charset="0"/>
              <a:buChar char="•"/>
              <a:defRPr sz="1846">
                <a:solidFill>
                  <a:schemeClr val="tx1"/>
                </a:solidFill>
              </a:defRPr>
            </a:lvl2pPr>
            <a:lvl3pPr>
              <a:buClr>
                <a:srgbClr val="00579F"/>
              </a:buClr>
              <a:buFont typeface="Arial" pitchFamily="34" charset="0"/>
              <a:buChar char="•"/>
              <a:defRPr sz="1662">
                <a:solidFill>
                  <a:schemeClr val="tx1"/>
                </a:solidFill>
              </a:defRPr>
            </a:lvl3pPr>
            <a:lvl4pPr>
              <a:buClr>
                <a:srgbClr val="00579F"/>
              </a:buClr>
              <a:buFont typeface="Arial" pitchFamily="34" charset="0"/>
              <a:buChar char="•"/>
              <a:defRPr sz="1477">
                <a:solidFill>
                  <a:schemeClr val="tx1"/>
                </a:solidFill>
              </a:defRPr>
            </a:lvl4pPr>
            <a:lvl5pPr>
              <a:buClr>
                <a:srgbClr val="00579F"/>
              </a:buClr>
              <a:buFont typeface="Arial" pitchFamily="34" charset="0"/>
              <a:buChar char="•"/>
              <a:defRPr sz="1292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179512" y="5877368"/>
            <a:ext cx="8100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/>
          <a:lstStyle>
            <a:lvl1pPr marL="0" marR="0" indent="0" algn="ctr" defTabSz="84408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altLang="ko-KR" sz="1477" b="1" kern="1200" dirty="0">
                <a:solidFill>
                  <a:schemeClr val="tx1"/>
                </a:solidFill>
                <a:latin typeface="Calibri" pitchFamily="34" charset="0"/>
                <a:ea typeface="+mn-ea"/>
                <a:cs typeface="Times New Roman" pitchFamily="18" charset="0"/>
              </a:defRPr>
            </a:lvl1pPr>
          </a:lstStyle>
          <a:p>
            <a:endParaRPr>
              <a:solidFill>
                <a:prstClr val="black"/>
              </a:solidFill>
              <a:ea typeface="맑은 고딕" panose="020B0503020000020004" pitchFamily="34" charset="-127"/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35497" y="5733256"/>
            <a:ext cx="8028384" cy="1080120"/>
          </a:xfrm>
          <a:prstGeom prst="roundRect">
            <a:avLst>
              <a:gd name="adj" fmla="val 9099"/>
            </a:avLst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6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28596" y="3000373"/>
            <a:ext cx="4857784" cy="1000132"/>
          </a:xfrm>
          <a:prstGeom prst="rect">
            <a:avLst/>
          </a:prstGeom>
        </p:spPr>
        <p:txBody>
          <a:bodyPr/>
          <a:lstStyle>
            <a:lvl1pPr algn="l">
              <a:defRPr lang="ru-RU" sz="3200" b="1" kern="900" cap="none" spc="0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ЗАКЛЮЧЕНИЯ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428596" y="4143381"/>
            <a:ext cx="4857784" cy="428628"/>
          </a:xfrm>
          <a:prstGeom prst="rect">
            <a:avLst/>
          </a:prstGeom>
        </p:spPr>
        <p:txBody>
          <a:bodyPr/>
          <a:lstStyle>
            <a:lvl1pPr>
              <a:buNone/>
              <a:defRPr lang="ru-RU" sz="22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6" name="Текст 9"/>
          <p:cNvSpPr>
            <a:spLocks noGrp="1"/>
          </p:cNvSpPr>
          <p:nvPr>
            <p:ph type="body" sz="quarter" idx="12" hasCustomPrompt="1"/>
          </p:nvPr>
        </p:nvSpPr>
        <p:spPr>
          <a:xfrm>
            <a:off x="428596" y="6357959"/>
            <a:ext cx="2071702" cy="357189"/>
          </a:xfrm>
          <a:prstGeom prst="rect">
            <a:avLst/>
          </a:prstGeom>
        </p:spPr>
        <p:txBody>
          <a:bodyPr/>
          <a:lstStyle>
            <a:lvl1pPr>
              <a:buNone/>
              <a:defRPr lang="ru-RU" sz="20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Москва 2012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28596" y="3000373"/>
            <a:ext cx="5583564" cy="1000132"/>
          </a:xfrm>
          <a:prstGeom prst="rect">
            <a:avLst/>
          </a:prstGeom>
        </p:spPr>
        <p:txBody>
          <a:bodyPr/>
          <a:lstStyle>
            <a:lvl1pPr algn="l">
              <a:defRPr lang="ru-RU" sz="3200" b="1" kern="900" cap="none" spc="0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28596" y="4143381"/>
            <a:ext cx="5583564" cy="4286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22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428596" y="6357959"/>
            <a:ext cx="2071702" cy="357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20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Москва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4788024" y="3068960"/>
            <a:ext cx="3960440" cy="3312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buNone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5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908720"/>
            <a:ext cx="4032374" cy="19433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8024" y="908721"/>
            <a:ext cx="3960440" cy="19438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7" name="Содержимое 3"/>
          <p:cNvSpPr>
            <a:spLocks noGrp="1"/>
          </p:cNvSpPr>
          <p:nvPr>
            <p:ph sz="half" idx="12" hasCustomPrompt="1"/>
          </p:nvPr>
        </p:nvSpPr>
        <p:spPr>
          <a:xfrm>
            <a:off x="179514" y="3068538"/>
            <a:ext cx="4031255" cy="3312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buNone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8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8"/>
          <p:cNvSpPr>
            <a:spLocks noGrp="1"/>
          </p:cNvSpPr>
          <p:nvPr>
            <p:ph type="body" sz="quarter" idx="16"/>
          </p:nvPr>
        </p:nvSpPr>
        <p:spPr>
          <a:xfrm>
            <a:off x="179512" y="908720"/>
            <a:ext cx="8570858" cy="13681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8" hasCustomPrompt="1"/>
          </p:nvPr>
        </p:nvSpPr>
        <p:spPr>
          <a:xfrm>
            <a:off x="179512" y="2492896"/>
            <a:ext cx="8568952" cy="3888432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179512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6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  <a:endParaRPr lang="en-US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вертикальны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body" sz="quarter" idx="18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9" name="Содержимое 9"/>
          <p:cNvSpPr>
            <a:spLocks noGrp="1"/>
          </p:cNvSpPr>
          <p:nvPr>
            <p:ph sz="quarter" idx="19" hasCustomPrompt="1"/>
          </p:nvPr>
        </p:nvSpPr>
        <p:spPr>
          <a:xfrm>
            <a:off x="179512" y="980728"/>
            <a:ext cx="5256584" cy="4248472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5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5373689"/>
            <a:ext cx="5256212" cy="1008063"/>
          </a:xfrm>
          <a:prstGeom prst="rect">
            <a:avLst/>
          </a:prstGeom>
        </p:spPr>
        <p:txBody>
          <a:bodyPr anchor="ctr" anchorCtr="1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Подпись рисунка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179512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7" hasCustomPrompt="1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0"/>
            <a:ext cx="310660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писание событ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1988840"/>
            <a:ext cx="5256584" cy="439248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0"/>
            <a:ext cx="310660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22" hasCustomPrompt="1"/>
          </p:nvPr>
        </p:nvSpPr>
        <p:spPr>
          <a:xfrm>
            <a:off x="3491881" y="908720"/>
            <a:ext cx="5256833" cy="8640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1" kern="900" cap="none" spc="13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ПОДЗАГОЛОВОК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мальньки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908721"/>
            <a:ext cx="5256584" cy="41633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4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7"/>
          </p:nvPr>
        </p:nvSpPr>
        <p:spPr>
          <a:xfrm>
            <a:off x="179512" y="5214949"/>
            <a:ext cx="8569416" cy="11663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Образец текста</a:t>
            </a:r>
          </a:p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1"/>
            <a:ext cx="3106604" cy="4163355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ms1\Мои документы\Downloads\ENGLISH\ENGLISH\LIGHT_ENGLISH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 userDrawn="1"/>
        </p:nvSpPr>
        <p:spPr>
          <a:xfrm>
            <a:off x="8604448" y="6381328"/>
            <a:ext cx="466794" cy="36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DBD3E542-EC9A-421E-8555-4DA43E57722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7" r:id="rId2"/>
    <p:sldLayoutId id="2147483679" r:id="rId3"/>
    <p:sldLayoutId id="2147483662" r:id="rId4"/>
    <p:sldLayoutId id="2147483676" r:id="rId5"/>
    <p:sldLayoutId id="2147483678" r:id="rId6"/>
    <p:sldLayoutId id="2147483680" r:id="rId7"/>
    <p:sldLayoutId id="2147483688" r:id="rId8"/>
    <p:sldLayoutId id="2147483677" r:id="rId9"/>
    <p:sldLayoutId id="2147483693" r:id="rId10"/>
    <p:sldLayoutId id="2147483694" r:id="rId11"/>
    <p:sldLayoutId id="214748369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ums1\Мои документы\Downloads\ENGLISH\ENGLISH\ENGLISH-glonass union-NEW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ms1\Мои документы\Downloads\ENGLISH\ENGLISH\ENGLISH-glonass union-NEW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5.jpeg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366" y="2964140"/>
            <a:ext cx="7274026" cy="1004692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ERA-GLONASS Project Status</a:t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/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/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/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>
                <a:solidFill>
                  <a:schemeClr val="bg1"/>
                </a:solidFill>
              </a:rPr>
              <a:t/>
            </a:r>
            <a:br>
              <a:rPr lang="en-US" altLang="ko-KR" dirty="0">
                <a:solidFill>
                  <a:schemeClr val="bg1"/>
                </a:solidFill>
              </a:rPr>
            </a:br>
            <a:endParaRPr lang="en-US" altLang="ko-KR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25251" y="5085184"/>
            <a:ext cx="6876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kern="900" dirty="0">
                <a:solidFill>
                  <a:schemeClr val="bg1"/>
                </a:solidFill>
                <a:cs typeface="Arial" pitchFamily="34" charset="0"/>
              </a:rPr>
              <a:t>Seminar on ERA GLONASS</a:t>
            </a:r>
            <a:endParaRPr lang="ru-RU" b="1" kern="900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GB" b="1" kern="900" dirty="0">
                <a:solidFill>
                  <a:schemeClr val="bg1"/>
                </a:solidFill>
                <a:cs typeface="Arial" pitchFamily="34" charset="0"/>
              </a:rPr>
              <a:t>Accident Emergency Call System (AECS)</a:t>
            </a:r>
            <a:endParaRPr lang="ru-RU" b="1" kern="900" dirty="0">
              <a:solidFill>
                <a:schemeClr val="bg1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kern="900" dirty="0">
                <a:solidFill>
                  <a:schemeClr val="bg1"/>
                </a:solidFill>
                <a:cs typeface="Arial" pitchFamily="34" charset="0"/>
              </a:rPr>
              <a:t>Moscow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kern="900" dirty="0">
                <a:solidFill>
                  <a:schemeClr val="bg1"/>
                </a:solidFill>
                <a:cs typeface="Arial" pitchFamily="34" charset="0"/>
              </a:rPr>
              <a:t>February 25th </a:t>
            </a:r>
            <a:r>
              <a:rPr lang="ru-RU" b="1" kern="900" dirty="0">
                <a:solidFill>
                  <a:schemeClr val="bg1"/>
                </a:solidFill>
                <a:cs typeface="Arial" pitchFamily="34" charset="0"/>
              </a:rPr>
              <a:t>201</a:t>
            </a:r>
            <a:r>
              <a:rPr lang="en-US" b="1" kern="900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/>
          </p:cNvSpPr>
          <p:nvPr/>
        </p:nvSpPr>
        <p:spPr>
          <a:xfrm>
            <a:off x="1474606" y="387526"/>
            <a:ext cx="5793297" cy="369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Potential for Value Added Services</a:t>
            </a:r>
            <a:endParaRPr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83568" y="1412776"/>
            <a:ext cx="7693624" cy="4608508"/>
            <a:chOff x="706135" y="1129896"/>
            <a:chExt cx="7776865" cy="4856747"/>
          </a:xfrm>
        </p:grpSpPr>
        <p:sp>
          <p:nvSpPr>
            <p:cNvPr id="50" name="Скругленный прямоугольник 49"/>
            <p:cNvSpPr/>
            <p:nvPr/>
          </p:nvSpPr>
          <p:spPr>
            <a:xfrm>
              <a:off x="706135" y="2626547"/>
              <a:ext cx="7776865" cy="1296144"/>
            </a:xfrm>
            <a:prstGeom prst="roundRect">
              <a:avLst>
                <a:gd name="adj" fmla="val 9107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904395" y="4605824"/>
              <a:ext cx="749839" cy="1368000"/>
            </a:xfrm>
            <a:prstGeom prst="roundRect">
              <a:avLst>
                <a:gd name="adj" fmla="val 759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b"/>
            <a:lstStyle/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Road tolling, </a:t>
              </a:r>
              <a:r>
                <a:rPr lang="en-US" sz="900" dirty="0" err="1" smtClean="0">
                  <a:solidFill>
                    <a:prstClr val="white"/>
                  </a:solidFill>
                  <a:latin typeface="Arial" panose="020B0604020202020204" pitchFamily="34" charset="0"/>
                </a:rPr>
                <a:t>Tachographs</a:t>
              </a:r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 </a:t>
              </a:r>
              <a:endParaRPr lang="ru-RU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9" name="Группа 11"/>
            <p:cNvGrpSpPr/>
            <p:nvPr/>
          </p:nvGrpSpPr>
          <p:grpSpPr>
            <a:xfrm>
              <a:off x="4837844" y="4605824"/>
              <a:ext cx="871344" cy="1368000"/>
              <a:chOff x="6994557" y="4317003"/>
              <a:chExt cx="784858" cy="1368000"/>
            </a:xfrm>
          </p:grpSpPr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6994557" y="4317003"/>
                <a:ext cx="784858" cy="1368000"/>
              </a:xfrm>
              <a:prstGeom prst="roundRect">
                <a:avLst>
                  <a:gd name="adj" fmla="val 10619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SVT</a:t>
                </a:r>
                <a:r>
                  <a:rPr lang="ru-RU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,</a:t>
                </a:r>
              </a:p>
              <a:p>
                <a:pPr algn="ctr"/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b-call,</a:t>
                </a:r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r>
                  <a:rPr lang="en-US" sz="900" dirty="0" err="1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i</a:t>
                </a:r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-call, etc.</a:t>
                </a:r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  <p:pic>
            <p:nvPicPr>
              <p:cNvPr id="21" name="Picture 3" descr="C:\Documents and Settings\torres\Рабочий стол\fee4ed13c4387fc0711bfb7e24e2a2ef.jpg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 t="5665" r="15789" b="9999"/>
              <a:stretch>
                <a:fillRect/>
              </a:stretch>
            </p:blipFill>
            <p:spPr bwMode="auto">
              <a:xfrm>
                <a:off x="7059410" y="4380480"/>
                <a:ext cx="655144" cy="510416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</p:pic>
        </p:grpSp>
        <p:sp>
          <p:nvSpPr>
            <p:cNvPr id="22" name="Скругленный прямоугольник 21"/>
            <p:cNvSpPr/>
            <p:nvPr/>
          </p:nvSpPr>
          <p:spPr>
            <a:xfrm>
              <a:off x="6652491" y="4603653"/>
              <a:ext cx="809790" cy="1368000"/>
            </a:xfrm>
            <a:prstGeom prst="roundRect">
              <a:avLst>
                <a:gd name="adj" fmla="val 1061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Concierge </a:t>
              </a:r>
            </a:p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Service</a:t>
              </a:r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ru-RU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23" name="Группа 6"/>
            <p:cNvGrpSpPr/>
            <p:nvPr/>
          </p:nvGrpSpPr>
          <p:grpSpPr>
            <a:xfrm>
              <a:off x="5795045" y="4605824"/>
              <a:ext cx="789691" cy="1368000"/>
              <a:chOff x="7880094" y="4317003"/>
              <a:chExt cx="731227" cy="1368000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7880094" y="4317003"/>
                <a:ext cx="731227" cy="1368000"/>
              </a:xfrm>
              <a:prstGeom prst="roundRect">
                <a:avLst>
                  <a:gd name="adj" fmla="val 10619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endParaRPr lang="ru-RU" sz="900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  <a:p>
                <a:pPr algn="ctr"/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Insurance</a:t>
                </a:r>
              </a:p>
              <a:p>
                <a:pPr algn="ctr"/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Telematics</a:t>
                </a:r>
                <a:r>
                  <a:rPr lang="ru-RU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 </a:t>
                </a:r>
              </a:p>
            </p:txBody>
          </p:sp>
          <p:pic>
            <p:nvPicPr>
              <p:cNvPr id="25" name="Picture 8" descr="C:\Users\Sony\Desktop\слайды\3\6.jpg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944563" y="4386839"/>
                <a:ext cx="599362" cy="510416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95000"/>
                  </a:schemeClr>
                </a:solidFill>
              </a:ln>
            </p:spPr>
          </p:pic>
        </p:grpSp>
        <p:sp>
          <p:nvSpPr>
            <p:cNvPr id="26" name="Скругленный прямоугольник 25"/>
            <p:cNvSpPr/>
            <p:nvPr/>
          </p:nvSpPr>
          <p:spPr>
            <a:xfrm>
              <a:off x="2727021" y="4603653"/>
              <a:ext cx="655084" cy="1368000"/>
            </a:xfrm>
            <a:prstGeom prst="roundRect">
              <a:avLst>
                <a:gd name="adj" fmla="val 1061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ITS</a:t>
              </a:r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ru-RU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27" name="Группа 14"/>
            <p:cNvGrpSpPr/>
            <p:nvPr/>
          </p:nvGrpSpPr>
          <p:grpSpPr>
            <a:xfrm>
              <a:off x="994167" y="4618643"/>
              <a:ext cx="852188" cy="1368000"/>
              <a:chOff x="4324662" y="4317003"/>
              <a:chExt cx="767186" cy="1368000"/>
            </a:xfrm>
          </p:grpSpPr>
          <p:sp>
            <p:nvSpPr>
              <p:cNvPr id="28" name="Скругленный прямоугольник 27"/>
              <p:cNvSpPr/>
              <p:nvPr/>
            </p:nvSpPr>
            <p:spPr>
              <a:xfrm>
                <a:off x="4324662" y="4317003"/>
                <a:ext cx="767186" cy="1368000"/>
              </a:xfrm>
              <a:prstGeom prst="roundRect">
                <a:avLst>
                  <a:gd name="adj" fmla="val 910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b"/>
              <a:lstStyle/>
              <a:p>
                <a:pPr algn="ctr"/>
                <a:r>
                  <a:rPr lang="en-US" sz="900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Fleet Management</a:t>
                </a:r>
              </a:p>
              <a:p>
                <a:pPr algn="ctr"/>
                <a:endParaRPr lang="ru-RU" sz="900" dirty="0" smtClea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  <p:pic>
            <p:nvPicPr>
              <p:cNvPr id="29" name="Picture 4" descr="C:\Documents and Settings\torres\Рабочий стол\stock-broker-stock-trading.png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 l="17086"/>
              <a:stretch>
                <a:fillRect/>
              </a:stretch>
            </p:blipFill>
            <p:spPr bwMode="auto">
              <a:xfrm>
                <a:off x="4376043" y="4387975"/>
                <a:ext cx="665739" cy="562110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</p:pic>
        </p:grpSp>
        <p:sp>
          <p:nvSpPr>
            <p:cNvPr id="30" name="Скругленный прямоугольник 29"/>
            <p:cNvSpPr/>
            <p:nvPr/>
          </p:nvSpPr>
          <p:spPr>
            <a:xfrm>
              <a:off x="5458663" y="1129896"/>
              <a:ext cx="1584176" cy="468000"/>
            </a:xfrm>
            <a:prstGeom prst="roundRect">
              <a:avLst>
                <a:gd name="adj" fmla="val 910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rtlCol="0" anchor="t"/>
            <a:lstStyle/>
            <a:p>
              <a:pPr algn="ctr">
                <a:lnSpc>
                  <a:spcPct val="80000"/>
                </a:lnSpc>
              </a:pPr>
              <a:r>
                <a:rPr lang="en-US" sz="10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Consumer (B2B2C)</a:t>
              </a:r>
              <a:endParaRPr lang="ru-RU" sz="10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31" name="Picture 4" descr="C:\Users\Sony\Desktop\слайды\3\2.jpg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58664" y="1428532"/>
              <a:ext cx="1584177" cy="612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</p:pic>
        <p:sp>
          <p:nvSpPr>
            <p:cNvPr id="32" name="Скругленный прямоугольник 31"/>
            <p:cNvSpPr/>
            <p:nvPr/>
          </p:nvSpPr>
          <p:spPr>
            <a:xfrm>
              <a:off x="2146296" y="1129896"/>
              <a:ext cx="1512167" cy="468000"/>
            </a:xfrm>
            <a:prstGeom prst="roundRect">
              <a:avLst>
                <a:gd name="adj" fmla="val 910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rtlCol="0" anchor="t"/>
            <a:lstStyle/>
            <a:p>
              <a:pPr algn="ctr">
                <a:lnSpc>
                  <a:spcPct val="80000"/>
                </a:lnSpc>
              </a:pPr>
              <a:r>
                <a:rPr lang="en-US" sz="10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Government (G2C)</a:t>
              </a:r>
              <a:endParaRPr lang="ru-RU" sz="10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3946494" y="1129896"/>
              <a:ext cx="1296144" cy="468000"/>
            </a:xfrm>
            <a:prstGeom prst="roundRect">
              <a:avLst>
                <a:gd name="adj" fmla="val 910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rtlCol="0" anchor="t"/>
            <a:lstStyle/>
            <a:p>
              <a:pPr algn="ctr">
                <a:lnSpc>
                  <a:spcPct val="80000"/>
                </a:lnSpc>
              </a:pPr>
              <a:r>
                <a:rPr lang="en-US" sz="10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Corporate (B2B)</a:t>
              </a:r>
              <a:endParaRPr lang="ru-RU" sz="10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34" name="Picture 2" descr="\\store\new ns\Служба маркетинга и рекламы\Private\Branding\КГиТГ_БРЕНД\фоты\низкорамник.jpg"/>
            <p:cNvPicPr preferRelativeResize="0">
              <a:picLocks noChangeArrowheads="1"/>
            </p:cNvPicPr>
            <p:nvPr/>
          </p:nvPicPr>
          <p:blipFill>
            <a:blip r:embed="rId7" cstate="print"/>
            <a:srcRect r="19263" b="7692"/>
            <a:stretch>
              <a:fillRect/>
            </a:stretch>
          </p:blipFill>
          <p:spPr bwMode="auto">
            <a:xfrm>
              <a:off x="3946494" y="1428532"/>
              <a:ext cx="1296144" cy="612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</p:pic>
        <p:pic>
          <p:nvPicPr>
            <p:cNvPr id="36" name="Picture 37" descr="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46294" y="1428535"/>
              <a:ext cx="1512168" cy="608935"/>
            </a:xfrm>
            <a:prstGeom prst="rect">
              <a:avLst/>
            </a:prstGeom>
            <a:noFill/>
            <a:ln w="1905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37" name="Picture 2" descr="http://www.zr.ru/images/news/ready/1/1/8/6/118684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58505" y="4698662"/>
              <a:ext cx="641620" cy="559476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763888" y="4697094"/>
              <a:ext cx="588364" cy="561045"/>
            </a:xfrm>
            <a:prstGeom prst="rect">
              <a:avLst/>
            </a:prstGeom>
            <a:noFill/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0" name="Скругленный прямоугольник 39"/>
            <p:cNvSpPr/>
            <p:nvPr/>
          </p:nvSpPr>
          <p:spPr>
            <a:xfrm>
              <a:off x="2662694" y="2803410"/>
              <a:ext cx="1183747" cy="375422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SDP</a:t>
              </a:r>
              <a:endParaRPr lang="ru-RU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1" name="Стрелка вниз 40"/>
            <p:cNvSpPr/>
            <p:nvPr/>
          </p:nvSpPr>
          <p:spPr bwMode="auto">
            <a:xfrm rot="10800000">
              <a:off x="1908428" y="4094151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153802" y="2796401"/>
              <a:ext cx="1224135" cy="382429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CRM, Billing</a:t>
              </a:r>
              <a:endParaRPr lang="ru-RU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94975" y="2818832"/>
              <a:ext cx="1624427" cy="3600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Telematics Server</a:t>
              </a:r>
              <a:endParaRPr lang="ru-RU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6511948" y="2803410"/>
              <a:ext cx="1827333" cy="37542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Contact-center</a:t>
              </a:r>
              <a:endParaRPr lang="ru-RU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pic>
          <p:nvPicPr>
            <p:cNvPr id="45" name="Picture 2" descr="http://tvoybiz.biz/image/032010/pisVS-1-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735095" y="4656867"/>
              <a:ext cx="648836" cy="55604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</p:pic>
        <p:sp>
          <p:nvSpPr>
            <p:cNvPr id="48" name="Скругленный прямоугольник 47"/>
            <p:cNvSpPr/>
            <p:nvPr/>
          </p:nvSpPr>
          <p:spPr>
            <a:xfrm>
              <a:off x="7534291" y="4603650"/>
              <a:ext cx="720079" cy="1368000"/>
            </a:xfrm>
            <a:prstGeom prst="roundRect">
              <a:avLst>
                <a:gd name="adj" fmla="val 1061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en-US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Infotainment</a:t>
              </a:r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  <a:p>
              <a:pPr algn="ctr"/>
              <a:endParaRPr lang="ru-RU" sz="9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3846442" y="4603653"/>
              <a:ext cx="925816" cy="1368001"/>
            </a:xfrm>
            <a:prstGeom prst="roundRect">
              <a:avLst>
                <a:gd name="adj" fmla="val 1061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b"/>
            <a:lstStyle/>
            <a:p>
              <a:pPr algn="ctr"/>
              <a:r>
                <a:rPr lang="en-US" sz="900" dirty="0" smtClean="0">
                  <a:solidFill>
                    <a:prstClr val="white"/>
                  </a:solidFill>
                  <a:latin typeface="Arial" panose="020B0604020202020204" pitchFamily="34" charset="0"/>
                </a:rPr>
                <a:t>Crash reconstruction</a:t>
              </a:r>
            </a:p>
            <a:p>
              <a:pPr algn="ctr"/>
              <a:endParaRPr lang="ru-RU" sz="900" dirty="0" smtClean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2" name="Изображение 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946494" y="4689614"/>
              <a:ext cx="720083" cy="506154"/>
            </a:xfrm>
            <a:prstGeom prst="rect">
              <a:avLst/>
            </a:prstGeom>
          </p:spPr>
        </p:pic>
        <p:pic>
          <p:nvPicPr>
            <p:cNvPr id="3" name="Изображение 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589421" y="4675660"/>
              <a:ext cx="605548" cy="518458"/>
            </a:xfrm>
            <a:prstGeom prst="rect">
              <a:avLst/>
            </a:prstGeom>
          </p:spPr>
        </p:pic>
        <p:sp>
          <p:nvSpPr>
            <p:cNvPr id="51" name="Скругленный прямоугольник 50"/>
            <p:cNvSpPr/>
            <p:nvPr/>
          </p:nvSpPr>
          <p:spPr>
            <a:xfrm>
              <a:off x="4089733" y="2818831"/>
              <a:ext cx="893686" cy="359999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Portal</a:t>
              </a:r>
              <a:endParaRPr lang="ru-RU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2" name="Стрелка вниз 51"/>
            <p:cNvSpPr/>
            <p:nvPr/>
          </p:nvSpPr>
          <p:spPr bwMode="auto">
            <a:xfrm rot="10800000">
              <a:off x="6659386" y="4093179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2628507" y="3415393"/>
              <a:ext cx="3715244" cy="3600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Ins="108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200" b="1" dirty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MVNO, o</a:t>
              </a:r>
              <a:r>
                <a:rPr lang="en-US" sz="120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itchFamily="34" charset="0"/>
                </a:rPr>
                <a:t>wn dedicated Backbone</a:t>
              </a:r>
              <a:endParaRPr lang="ru-RU" sz="1200" b="1" dirty="0">
                <a:solidFill>
                  <a:prstClr val="white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55" name="Стрелка вниз 54"/>
            <p:cNvSpPr/>
            <p:nvPr/>
          </p:nvSpPr>
          <p:spPr bwMode="auto">
            <a:xfrm rot="10800000">
              <a:off x="2575328" y="2131932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" name="Стрелка вниз 56"/>
            <p:cNvSpPr/>
            <p:nvPr/>
          </p:nvSpPr>
          <p:spPr bwMode="auto">
            <a:xfrm rot="10800000">
              <a:off x="5864668" y="2135827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" name="Стрелка вниз 60"/>
            <p:cNvSpPr/>
            <p:nvPr/>
          </p:nvSpPr>
          <p:spPr bwMode="auto">
            <a:xfrm rot="10800000">
              <a:off x="4433722" y="4093179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" name="Стрелка вниз 61"/>
            <p:cNvSpPr/>
            <p:nvPr/>
          </p:nvSpPr>
          <p:spPr bwMode="auto">
            <a:xfrm rot="10800000">
              <a:off x="4276200" y="2142890"/>
              <a:ext cx="720079" cy="288032"/>
            </a:xfrm>
            <a:prstGeom prst="downArrow">
              <a:avLst>
                <a:gd name="adj1" fmla="val 58218"/>
                <a:gd name="adj2" fmla="val 72679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endParaRPr lang="ru-RU" sz="120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26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8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трелка вниз 21"/>
          <p:cNvSpPr/>
          <p:nvPr/>
        </p:nvSpPr>
        <p:spPr bwMode="auto">
          <a:xfrm rot="5400000">
            <a:off x="5388338" y="2563260"/>
            <a:ext cx="815596" cy="1152128"/>
          </a:xfrm>
          <a:prstGeom prst="downArrow">
            <a:avLst>
              <a:gd name="adj1" fmla="val 39745"/>
              <a:gd name="adj2" fmla="val 61472"/>
            </a:avLst>
          </a:pr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94000">
                <a:schemeClr val="bg2">
                  <a:lumMod val="60000"/>
                  <a:lumOff val="40000"/>
                </a:schemeClr>
              </a:gs>
              <a:gs pos="98000">
                <a:schemeClr val="tx1">
                  <a:lumMod val="65000"/>
                  <a:lumOff val="35000"/>
                </a:schemeClr>
              </a:gs>
              <a:gs pos="15000">
                <a:schemeClr val="bg1">
                  <a:lumMod val="47000"/>
                </a:schemeClr>
              </a:gs>
              <a:gs pos="100000">
                <a:schemeClr val="accent2">
                  <a:shade val="93000"/>
                  <a:satMod val="130000"/>
                </a:schemeClr>
              </a:gs>
              <a:gs pos="99000">
                <a:schemeClr val="bg1">
                  <a:lumMod val="8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defRPr/>
            </a:pP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0" name="Freeform 31"/>
          <p:cNvSpPr>
            <a:spLocks/>
          </p:cNvSpPr>
          <p:nvPr>
            <p:custDataLst>
              <p:tags r:id="rId1"/>
            </p:custDataLst>
          </p:nvPr>
        </p:nvSpPr>
        <p:spPr bwMode="gray">
          <a:xfrm flipH="1">
            <a:off x="6407540" y="1196752"/>
            <a:ext cx="2484940" cy="3714776"/>
          </a:xfrm>
          <a:custGeom>
            <a:avLst/>
            <a:gdLst>
              <a:gd name="T0" fmla="*/ 233773 w 3884"/>
              <a:gd name="T1" fmla="*/ 506572 h 1600"/>
              <a:gd name="T2" fmla="*/ 1818233 w 3884"/>
              <a:gd name="T3" fmla="*/ 544960 h 1600"/>
              <a:gd name="T4" fmla="*/ 2998904 w 3884"/>
              <a:gd name="T5" fmla="*/ 332697 h 1600"/>
              <a:gd name="T6" fmla="*/ 1530936 w 3884"/>
              <a:gd name="T7" fmla="*/ 51560 h 1600"/>
              <a:gd name="T8" fmla="*/ 58246 w 3884"/>
              <a:gd name="T9" fmla="*/ 272480 h 1600"/>
              <a:gd name="T10" fmla="*/ 614736 w 3884"/>
              <a:gd name="T11" fmla="*/ 403451 h 1600"/>
              <a:gd name="T12" fmla="*/ 0 w 3884"/>
              <a:gd name="T13" fmla="*/ 272480 h 1600"/>
              <a:gd name="T14" fmla="*/ 1535659 w 3884"/>
              <a:gd name="T15" fmla="*/ 25592 h 1600"/>
              <a:gd name="T16" fmla="*/ 3052427 w 3884"/>
              <a:gd name="T17" fmla="*/ 332697 h 1600"/>
              <a:gd name="T18" fmla="*/ 1791471 w 3884"/>
              <a:gd name="T19" fmla="*/ 573187 h 1600"/>
              <a:gd name="T20" fmla="*/ 233773 w 3884"/>
              <a:gd name="T21" fmla="*/ 506572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008000"/>
          </a:solidFill>
          <a:ln w="3175">
            <a:noFill/>
            <a:round/>
            <a:headEnd/>
            <a:tailEnd/>
          </a:ln>
        </p:spPr>
        <p:txBody>
          <a:bodyPr tIns="91440" bIns="91440" anchor="ctr"/>
          <a:lstStyle/>
          <a:p>
            <a:endParaRPr lang="ru-RU" dirty="0">
              <a:latin typeface="+mn-lt"/>
              <a:cs typeface="Times New Roman" pitchFamily="18" charset="0"/>
            </a:endParaRPr>
          </a:p>
        </p:txBody>
      </p:sp>
      <p:pic>
        <p:nvPicPr>
          <p:cNvPr id="6" name="Picture 14" descr="http://im2-tub-ru.yandex.net/i?id=43846063-06-72&amp;n=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142" y="1523350"/>
            <a:ext cx="1285852" cy="1025946"/>
          </a:xfrm>
          <a:prstGeom prst="rect">
            <a:avLst/>
          </a:prstGeom>
          <a:noFill/>
        </p:spPr>
      </p:pic>
      <p:pic>
        <p:nvPicPr>
          <p:cNvPr id="7" name="Picture 10" descr="http://fedpress.ru/sites/fedpress/files/katarina/news/pic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8200" y="3380738"/>
            <a:ext cx="848259" cy="642096"/>
          </a:xfrm>
          <a:prstGeom prst="rect">
            <a:avLst/>
          </a:prstGeom>
          <a:noFill/>
        </p:spPr>
      </p:pic>
      <p:pic>
        <p:nvPicPr>
          <p:cNvPr id="8" name="Picture 6" descr="http://www.svdelo.ru/wp-content/themes/Pim/timthumb.php?src=http://svdelo.ru/wp-content/uploads/2012/09/megafon.jpg&amp;h=300&amp;w=600&amp;zc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9770" y="2880672"/>
            <a:ext cx="855802" cy="428628"/>
          </a:xfrm>
          <a:prstGeom prst="rect">
            <a:avLst/>
          </a:prstGeom>
          <a:noFill/>
        </p:spPr>
      </p:pic>
      <p:pic>
        <p:nvPicPr>
          <p:cNvPr id="9" name="Picture 4" descr="http://im6-tub-ru.yandex.net/i?id=360218959-7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05324" y="3094986"/>
            <a:ext cx="1071570" cy="357191"/>
          </a:xfrm>
          <a:prstGeom prst="rect">
            <a:avLst/>
          </a:prstGeom>
          <a:noFill/>
        </p:spPr>
      </p:pic>
      <p:pic>
        <p:nvPicPr>
          <p:cNvPr id="10" name="Picture 2" descr="http://www.aldo-shop.ru/img/p/77600-7024-thickbox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48200" y="2309168"/>
            <a:ext cx="798725" cy="798725"/>
          </a:xfrm>
          <a:prstGeom prst="rect">
            <a:avLst/>
          </a:prstGeom>
          <a:noFill/>
        </p:spPr>
      </p:pic>
      <p:pic>
        <p:nvPicPr>
          <p:cNvPr id="13" name="Picture 8" descr="http://interra-forum.ru/images/15333_original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5456" y="2380606"/>
            <a:ext cx="1194999" cy="541706"/>
          </a:xfrm>
          <a:prstGeom prst="rect">
            <a:avLst/>
          </a:prstGeom>
          <a:noFill/>
        </p:spPr>
      </p:pic>
      <p:pic>
        <p:nvPicPr>
          <p:cNvPr id="14" name="Picture 12" descr="http://im5-tub-ru.yandex.net/i?id=377301537-67-72&amp;n=2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9638" y="1880540"/>
            <a:ext cx="571504" cy="571504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7712597" y="4262434"/>
            <a:ext cx="857288" cy="161715"/>
            <a:chOff x="8001024" y="4143380"/>
            <a:chExt cx="1071570" cy="255313"/>
          </a:xfrm>
        </p:grpSpPr>
        <p:pic>
          <p:nvPicPr>
            <p:cNvPr id="16" name="Picture 16" descr="http://pics.livejournal.com/option_systems/pic/00079t4r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001024" y="4143380"/>
              <a:ext cx="1071570" cy="255313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8786842" y="4143380"/>
              <a:ext cx="285752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68288" indent="-268288" algn="ctr">
                <a:spcBef>
                  <a:spcPts val="3000"/>
                </a:spcBef>
                <a:spcAft>
                  <a:spcPts val="0"/>
                </a:spcAft>
                <a:buSzPct val="100000"/>
                <a:buFont typeface="+mj-lt"/>
                <a:buAutoNum type="arabicPeriod"/>
              </a:pPr>
              <a:endParaRPr lang="ru-RU" dirty="0" smtClean="0">
                <a:cs typeface="Times New Roman" pitchFamily="18" charset="0"/>
              </a:endParaRPr>
            </a:p>
          </p:txBody>
        </p:sp>
      </p:grpSp>
      <p:pic>
        <p:nvPicPr>
          <p:cNvPr id="18" name="Picture 18" descr="http://nn.urpur.ru/files/2013/02/19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31703" y="3746253"/>
            <a:ext cx="785818" cy="190699"/>
          </a:xfrm>
          <a:prstGeom prst="rect">
            <a:avLst/>
          </a:prstGeom>
          <a:noFill/>
        </p:spPr>
      </p:pic>
      <p:pic>
        <p:nvPicPr>
          <p:cNvPr id="19" name="Picture 28" descr="http://www.glonass-portal.ru/images/news/anons/201102/aggf_big1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1190" y="3811646"/>
            <a:ext cx="613317" cy="450788"/>
          </a:xfrm>
          <a:prstGeom prst="rect">
            <a:avLst/>
          </a:prstGeom>
          <a:noFill/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936105" y="476672"/>
            <a:ext cx="7308303" cy="57606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b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altLang="ko-KR" dirty="0"/>
              <a:t>GLONASS Union is a Non-profit Partnership </a:t>
            </a:r>
            <a:endParaRPr lang="ru-RU" altLang="ko-KR" dirty="0"/>
          </a:p>
          <a:p>
            <a:endParaRPr lang="ru-RU" altLang="ko-KR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691680" y="5013176"/>
            <a:ext cx="5832648" cy="88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700"/>
              </a:spcAft>
              <a:buClr>
                <a:srgbClr val="008000"/>
              </a:buClr>
              <a:buSzPct val="120000"/>
              <a:buFont typeface="Wingdings" pitchFamily="2" charset="2"/>
              <a:buChar char="ü"/>
            </a:pPr>
            <a:r>
              <a:rPr lang="en-US" sz="1300" b="1" dirty="0" smtClean="0"/>
              <a:t>National navigation services provider	</a:t>
            </a:r>
            <a:r>
              <a:rPr lang="ru-RU" sz="1300" b="1" dirty="0" smtClean="0"/>
              <a:t>                                  </a:t>
            </a:r>
            <a:endParaRPr lang="en-US" sz="1300" b="1" dirty="0" smtClean="0"/>
          </a:p>
          <a:p>
            <a:pPr marL="285750" indent="-285750">
              <a:spcAft>
                <a:spcPts val="700"/>
              </a:spcAft>
              <a:buClr>
                <a:srgbClr val="008000"/>
              </a:buClr>
              <a:buSzPct val="120000"/>
              <a:buFont typeface="Wingdings" pitchFamily="2" charset="2"/>
              <a:buChar char="ü"/>
            </a:pPr>
            <a:r>
              <a:rPr lang="en-US" sz="1300" b="1" dirty="0" smtClean="0">
                <a:solidFill>
                  <a:prstClr val="black"/>
                </a:solidFill>
              </a:rPr>
              <a:t>Government contractor for building the ERA-GLONASS System</a:t>
            </a:r>
          </a:p>
          <a:p>
            <a:pPr marL="285750" indent="-285750">
              <a:spcAft>
                <a:spcPts val="700"/>
              </a:spcAft>
              <a:buClr>
                <a:srgbClr val="008000"/>
              </a:buClr>
              <a:buSzPct val="120000"/>
              <a:buFont typeface="Wingdings" pitchFamily="2" charset="2"/>
              <a:buChar char="ü"/>
            </a:pPr>
            <a:r>
              <a:rPr lang="en-US" sz="1300" b="1" dirty="0"/>
              <a:t>Partnership of Navigation-based </a:t>
            </a:r>
            <a:r>
              <a:rPr lang="en-US" sz="1300" b="1" dirty="0" smtClean="0"/>
              <a:t>Services </a:t>
            </a:r>
            <a:r>
              <a:rPr lang="en-US" sz="1300" b="1" dirty="0"/>
              <a:t>market </a:t>
            </a:r>
            <a:r>
              <a:rPr lang="en-US" sz="1400" b="1" dirty="0" smtClean="0">
                <a:cs typeface="Arial" pitchFamily="34" charset="0"/>
              </a:rPr>
              <a:t>leaders</a:t>
            </a:r>
            <a:endParaRPr lang="ru-RU" sz="1400" b="1" dirty="0">
              <a:cs typeface="Arial" pitchFamily="34" charset="0"/>
            </a:endParaRPr>
          </a:p>
        </p:txBody>
      </p:sp>
      <p:sp>
        <p:nvSpPr>
          <p:cNvPr id="26" name="Стрелка вниз 25"/>
          <p:cNvSpPr/>
          <p:nvPr/>
        </p:nvSpPr>
        <p:spPr bwMode="auto">
          <a:xfrm rot="16200000">
            <a:off x="2576606" y="2536332"/>
            <a:ext cx="815596" cy="1158968"/>
          </a:xfrm>
          <a:prstGeom prst="downArrow">
            <a:avLst>
              <a:gd name="adj1" fmla="val 39745"/>
              <a:gd name="adj2" fmla="val 61472"/>
            </a:avLst>
          </a:pr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94000">
                <a:schemeClr val="bg2">
                  <a:lumMod val="60000"/>
                  <a:lumOff val="40000"/>
                </a:schemeClr>
              </a:gs>
              <a:gs pos="98000">
                <a:schemeClr val="tx1">
                  <a:lumMod val="65000"/>
                  <a:lumOff val="35000"/>
                </a:schemeClr>
              </a:gs>
              <a:gs pos="15000">
                <a:schemeClr val="bg1">
                  <a:lumMod val="47000"/>
                </a:schemeClr>
              </a:gs>
              <a:gs pos="100000">
                <a:schemeClr val="accent2">
                  <a:shade val="93000"/>
                  <a:satMod val="130000"/>
                </a:schemeClr>
              </a:gs>
              <a:gs pos="99000">
                <a:schemeClr val="bg1">
                  <a:lumMod val="8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defRPr/>
            </a:pP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sdelanounas.ru/images/img/d/x/dXBsb2FkLndpa2ltZWRpYS5vcmcvd2lraXBlZGlhL2NvbW1vbnMvdGh1bWIvYS9hNi9Nb3Njb3dfS3JlbWxpbl9mcm9tX0thbWVubnlfYnJpZGdlLmpwZy84MDBweC1Nb3Njb3dfS3JlbWxpbl9mcm9tX0thbWVubnlfYnJpZGdlLmpwZz9fX2lkPTEzMjg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1309" y="2382316"/>
            <a:ext cx="1806435" cy="1357322"/>
          </a:xfrm>
          <a:prstGeom prst="rect">
            <a:avLst/>
          </a:prstGeom>
          <a:noFill/>
        </p:spPr>
      </p:pic>
      <p:pic>
        <p:nvPicPr>
          <p:cNvPr id="29" name="Picture 2" descr="http://gps-club.ru/upload/iblock/b7a/1-627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13034" y="2309168"/>
            <a:ext cx="1368879" cy="1379021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2483768" y="1124744"/>
            <a:ext cx="3368021" cy="1099888"/>
            <a:chOff x="1979712" y="3717032"/>
            <a:chExt cx="3368021" cy="1099888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3717032"/>
              <a:ext cx="3368021" cy="109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2987824" y="4067780"/>
              <a:ext cx="2232248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ERA-GLONASS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31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3"/>
          <p:cNvGrpSpPr>
            <a:grpSpLocks/>
          </p:cNvGrpSpPr>
          <p:nvPr/>
        </p:nvGrpSpPr>
        <p:grpSpPr bwMode="auto">
          <a:xfrm>
            <a:off x="69559" y="1450983"/>
            <a:ext cx="8727831" cy="4518906"/>
            <a:chOff x="3121715" y="1842112"/>
            <a:chExt cx="7116460" cy="347564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21715" y="2173681"/>
              <a:ext cx="7116460" cy="314407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Прямоугольник 7"/>
            <p:cNvSpPr/>
            <p:nvPr/>
          </p:nvSpPr>
          <p:spPr>
            <a:xfrm>
              <a:off x="3498483" y="1842112"/>
              <a:ext cx="1265620" cy="236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GLONASS/GPS</a:t>
              </a:r>
              <a:endParaRPr lang="ru-RU" sz="1400" b="1" dirty="0">
                <a:solidFill>
                  <a:srgbClr val="00579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375700" y="3544504"/>
              <a:ext cx="1388403" cy="402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Arial" panose="020B0604020202020204" pitchFamily="34" charset="0"/>
                </a:rPr>
                <a:t>ERA-GLONASS </a:t>
              </a:r>
              <a:endParaRPr lang="en-US" sz="1400" b="1" dirty="0" smtClean="0">
                <a:solidFill>
                  <a:schemeClr val="tx2"/>
                </a:solidFill>
                <a:latin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In-Vehicle System</a:t>
              </a:r>
              <a:endParaRPr lang="en-US" sz="1400" b="1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870701" y="3549092"/>
              <a:ext cx="1120758" cy="402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Mobile</a:t>
              </a:r>
            </a:p>
            <a:p>
              <a:pPr algn="ctr"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networks</a:t>
              </a:r>
              <a:endParaRPr lang="ru-RU" sz="1400" b="1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133175" y="3544504"/>
              <a:ext cx="1241439" cy="402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ERA-GLONASS Operator</a:t>
              </a:r>
              <a:endParaRPr lang="ru-RU" sz="1400" b="1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590092" y="3440177"/>
              <a:ext cx="1121953" cy="5681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pt-BR" sz="1400" b="1" dirty="0">
                  <a:solidFill>
                    <a:schemeClr val="tx2"/>
                  </a:solidFill>
                  <a:latin typeface="Arial" panose="020B0604020202020204" pitchFamily="34" charset="0"/>
                </a:rPr>
                <a:t>Regional </a:t>
              </a:r>
              <a:r>
                <a:rPr lang="pt-BR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PSAP (System-112)</a:t>
              </a:r>
              <a:endParaRPr lang="pt-BR" sz="1400" b="1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818556" y="3440177"/>
              <a:ext cx="1312915" cy="568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tx2"/>
                  </a:solidFill>
                  <a:latin typeface="Arial" panose="020B0604020202020204" pitchFamily="34" charset="0"/>
                </a:rPr>
                <a:t>Emergency Response Services</a:t>
              </a:r>
              <a:endParaRPr lang="ru-RU" sz="1400" b="1" dirty="0">
                <a:solidFill>
                  <a:schemeClr val="tx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7" name="Стрелка вправо 16"/>
          <p:cNvSpPr/>
          <p:nvPr/>
        </p:nvSpPr>
        <p:spPr>
          <a:xfrm rot="10800000">
            <a:off x="1390215" y="5952020"/>
            <a:ext cx="6553889" cy="301216"/>
          </a:xfrm>
          <a:prstGeom prst="rightArrow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2712306" y="6240225"/>
            <a:ext cx="4262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Emergency Response to a road traffic accident</a:t>
            </a:r>
            <a:endParaRPr lang="ru-RU" sz="1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94449" y="254217"/>
            <a:ext cx="7549959" cy="94253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National Initiative to Increase Safety on Russian Roads</a:t>
            </a:r>
            <a:endParaRPr lang="ru-RU" altLang="ko-KR" sz="18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24167" y="2081059"/>
            <a:ext cx="414235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895350">
              <a:buSzPct val="120000"/>
            </a:pPr>
            <a:r>
              <a:rPr lang="en-US" altLang="ko-KR" sz="800" dirty="0" smtClean="0">
                <a:latin typeface="Arial" panose="020B0604020202020204" pitchFamily="34" charset="0"/>
                <a:ea typeface="굴림" pitchFamily="50" charset="-127"/>
              </a:rPr>
              <a:t>* Estimations done assuming </a:t>
            </a:r>
            <a:r>
              <a:rPr lang="ru-RU" altLang="ko-KR" sz="800" dirty="0" smtClean="0">
                <a:latin typeface="Arial" panose="020B0604020202020204" pitchFamily="34" charset="0"/>
                <a:ea typeface="굴림" pitchFamily="50" charset="-127"/>
              </a:rPr>
              <a:t>100%</a:t>
            </a:r>
            <a:r>
              <a:rPr lang="en-US" altLang="ko-KR" sz="800" dirty="0" smtClean="0">
                <a:latin typeface="Arial" panose="020B0604020202020204" pitchFamily="34" charset="0"/>
                <a:ea typeface="굴림" pitchFamily="50" charset="-127"/>
              </a:rPr>
              <a:t> vehicles are equipped with ERA-GLONASS IVSs</a:t>
            </a:r>
            <a:endParaRPr lang="en-US" altLang="ko-KR" sz="800" b="0" dirty="0">
              <a:latin typeface="Arial" panose="020B0604020202020204" pitchFamily="34" charset="0"/>
              <a:ea typeface="굴림" pitchFamily="50" charset="-127"/>
            </a:endParaRPr>
          </a:p>
        </p:txBody>
      </p:sp>
      <p:pic>
        <p:nvPicPr>
          <p:cNvPr id="24" name="Рисунок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041" y="2700965"/>
            <a:ext cx="87920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4252947" y="2564904"/>
            <a:ext cx="3917748" cy="65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Harmonization with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European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eCall</a:t>
            </a: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32" name="Freeform 31"/>
          <p:cNvSpPr>
            <a:spLocks/>
          </p:cNvSpPr>
          <p:nvPr>
            <p:custDataLst>
              <p:tags r:id="rId2"/>
            </p:custDataLst>
          </p:nvPr>
        </p:nvSpPr>
        <p:spPr bwMode="gray">
          <a:xfrm flipH="1">
            <a:off x="4021144" y="2492896"/>
            <a:ext cx="4439288" cy="792088"/>
          </a:xfrm>
          <a:custGeom>
            <a:avLst/>
            <a:gdLst>
              <a:gd name="T0" fmla="*/ 233773 w 3884"/>
              <a:gd name="T1" fmla="*/ 506572 h 1600"/>
              <a:gd name="T2" fmla="*/ 1818233 w 3884"/>
              <a:gd name="T3" fmla="*/ 544960 h 1600"/>
              <a:gd name="T4" fmla="*/ 2998904 w 3884"/>
              <a:gd name="T5" fmla="*/ 332697 h 1600"/>
              <a:gd name="T6" fmla="*/ 1530936 w 3884"/>
              <a:gd name="T7" fmla="*/ 51560 h 1600"/>
              <a:gd name="T8" fmla="*/ 58246 w 3884"/>
              <a:gd name="T9" fmla="*/ 272480 h 1600"/>
              <a:gd name="T10" fmla="*/ 614736 w 3884"/>
              <a:gd name="T11" fmla="*/ 403451 h 1600"/>
              <a:gd name="T12" fmla="*/ 0 w 3884"/>
              <a:gd name="T13" fmla="*/ 272480 h 1600"/>
              <a:gd name="T14" fmla="*/ 1535659 w 3884"/>
              <a:gd name="T15" fmla="*/ 25592 h 1600"/>
              <a:gd name="T16" fmla="*/ 3052427 w 3884"/>
              <a:gd name="T17" fmla="*/ 332697 h 1600"/>
              <a:gd name="T18" fmla="*/ 1791471 w 3884"/>
              <a:gd name="T19" fmla="*/ 573187 h 1600"/>
              <a:gd name="T20" fmla="*/ 233773 w 3884"/>
              <a:gd name="T21" fmla="*/ 506572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008000"/>
          </a:solidFill>
          <a:ln w="3175">
            <a:solidFill>
              <a:srgbClr val="008000"/>
            </a:solidFill>
            <a:round/>
            <a:headEnd/>
            <a:tailEnd/>
          </a:ln>
        </p:spPr>
        <p:txBody>
          <a:bodyPr tIns="91440" bIns="91440" anchor="ctr"/>
          <a:lstStyle/>
          <a:p>
            <a:endParaRPr lang="ru-RU" dirty="0"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93993" y="1257353"/>
            <a:ext cx="63349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Saving up 4 000 lives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annually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Decrease of disabilities and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fatalities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Mitigation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of road accident consequences severity and liquidation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costs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Economical effect is expected to reach 22 billion Rubles by 2020</a:t>
            </a:r>
          </a:p>
        </p:txBody>
      </p:sp>
    </p:spTree>
    <p:extLst>
      <p:ext uri="{BB962C8B-B14F-4D97-AF65-F5344CB8AC3E}">
        <p14:creationId xmlns:p14="http://schemas.microsoft.com/office/powerpoint/2010/main" val="346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339752" y="6174753"/>
            <a:ext cx="4643362" cy="465282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203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4 years from the idea to realization</a:t>
            </a:r>
            <a:r>
              <a:rPr lang="ru-RU" sz="203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sz="203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30515198"/>
              </p:ext>
            </p:extLst>
          </p:nvPr>
        </p:nvGraphicFramePr>
        <p:xfrm>
          <a:off x="1907704" y="1052736"/>
          <a:ext cx="6912768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388350" y="6220558"/>
            <a:ext cx="755650" cy="37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62722" indent="-562722" algn="r" eaLnBrk="0" hangingPunct="0"/>
            <a:endParaRPr lang="ru-RU" sz="1292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79512" y="1124744"/>
            <a:ext cx="1581870" cy="576064"/>
            <a:chOff x="0" y="750"/>
            <a:chExt cx="1581870" cy="56742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750"/>
              <a:ext cx="1581870" cy="567425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27699" y="28449"/>
              <a:ext cx="1526472" cy="5120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600" b="1" kern="1200" dirty="0" smtClean="0"/>
                <a:t>October</a:t>
              </a:r>
              <a:endParaRPr lang="ru-RU" sz="1600" b="1" kern="1200" dirty="0" smtClean="0"/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dirty="0" smtClean="0"/>
                <a:t> 2009</a:t>
              </a:r>
              <a:endParaRPr lang="ru-RU" sz="1600" b="1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90155" y="1844824"/>
            <a:ext cx="1581870" cy="577079"/>
            <a:chOff x="3986" y="519"/>
            <a:chExt cx="1581870" cy="63051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986" y="519"/>
              <a:ext cx="1581870" cy="630511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34765" y="31298"/>
              <a:ext cx="1520312" cy="5689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600" b="1" kern="1200" dirty="0" smtClean="0"/>
                <a:t>May</a:t>
              </a:r>
              <a:endParaRPr lang="ru-RU" sz="1600" b="1" kern="1200" dirty="0" smtClean="0"/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dirty="0" smtClean="0"/>
                <a:t>2010</a:t>
              </a:r>
              <a:endParaRPr lang="ru-RU" sz="1600" b="1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98078" y="2564904"/>
            <a:ext cx="1581870" cy="586818"/>
            <a:chOff x="378" y="1263063"/>
            <a:chExt cx="1581870" cy="570649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378" y="1263063"/>
              <a:ext cx="1581870" cy="57064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875044"/>
                <a:satOff val="-2813"/>
                <a:lumOff val="-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28235" y="1290920"/>
              <a:ext cx="1526156" cy="514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baseline="0" dirty="0" smtClean="0"/>
                <a:t>2012 </a:t>
              </a:r>
              <a:endParaRPr lang="ru-RU" sz="1600" b="1" kern="12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90155" y="3294722"/>
            <a:ext cx="1581870" cy="566325"/>
            <a:chOff x="0" y="2236351"/>
            <a:chExt cx="1581870" cy="50433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0" y="2236351"/>
              <a:ext cx="1581870" cy="50433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750088"/>
                <a:satOff val="-5627"/>
                <a:lumOff val="-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24620" y="2260971"/>
              <a:ext cx="1532630" cy="4550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baseline="0" dirty="0" smtClean="0"/>
                <a:t>30 </a:t>
              </a:r>
              <a:r>
                <a:rPr lang="en-US" sz="1600" b="1" kern="1200" baseline="0" dirty="0" smtClean="0"/>
                <a:t>January</a:t>
              </a:r>
              <a:r>
                <a:rPr lang="ru-RU" sz="1600" b="1" kern="1200" baseline="0" dirty="0" smtClean="0"/>
                <a:t> 2013  </a:t>
              </a:r>
              <a:endParaRPr lang="ru-RU" sz="1600" b="1" kern="12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90155" y="4004046"/>
            <a:ext cx="1581870" cy="577081"/>
            <a:chOff x="0" y="3006410"/>
            <a:chExt cx="1581870" cy="45139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0" y="3006410"/>
              <a:ext cx="1581870" cy="451392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625132"/>
                <a:satOff val="-8440"/>
                <a:lumOff val="-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22035" y="3028445"/>
              <a:ext cx="1537800" cy="4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baseline="0" dirty="0" smtClean="0"/>
                <a:t>December</a:t>
              </a:r>
              <a:r>
                <a:rPr lang="ru-RU" sz="1600" b="1" kern="1200" baseline="0" dirty="0" smtClean="0"/>
                <a:t> 2013 </a:t>
              </a:r>
              <a:endParaRPr lang="ru-RU" sz="1600" b="1" kern="12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87052" y="4736306"/>
            <a:ext cx="1581870" cy="564902"/>
            <a:chOff x="0" y="3636735"/>
            <a:chExt cx="1581870" cy="407472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0" y="3636735"/>
              <a:ext cx="1581870" cy="407472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7500176"/>
                <a:satOff val="-11253"/>
                <a:lumOff val="-18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19891" y="3656626"/>
              <a:ext cx="1542088" cy="367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600" b="1" kern="1200" dirty="0" smtClean="0">
                  <a:solidFill>
                    <a:schemeClr val="tx1"/>
                  </a:solidFill>
                </a:rPr>
                <a:t>2014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80610" y="5443836"/>
            <a:ext cx="1588312" cy="577451"/>
            <a:chOff x="0" y="4150943"/>
            <a:chExt cx="1613966" cy="375413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0" y="4150943"/>
              <a:ext cx="1613966" cy="37541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9375220"/>
                <a:satOff val="-14067"/>
                <a:lumOff val="-22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18326" y="4169269"/>
              <a:ext cx="1577314" cy="3387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chemeClr val="tx1"/>
                  </a:solidFill>
                </a:rPr>
                <a:t>2015</a:t>
              </a:r>
              <a:endParaRPr lang="ru-RU" sz="16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Заголовок 1"/>
          <p:cNvSpPr txBox="1">
            <a:spLocks/>
          </p:cNvSpPr>
          <p:nvPr/>
        </p:nvSpPr>
        <p:spPr>
          <a:xfrm>
            <a:off x="755576" y="188640"/>
            <a:ext cx="7549959" cy="94253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ko-KR" sz="18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Project Key Points</a:t>
            </a:r>
            <a:endParaRPr lang="ru-RU" altLang="ko-KR" sz="18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873226"/>
              </p:ext>
            </p:extLst>
          </p:nvPr>
        </p:nvGraphicFramePr>
        <p:xfrm>
          <a:off x="377681" y="1556792"/>
          <a:ext cx="8442791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8"/>
          <p:cNvSpPr txBox="1">
            <a:spLocks/>
          </p:cNvSpPr>
          <p:nvPr/>
        </p:nvSpPr>
        <p:spPr>
          <a:xfrm>
            <a:off x="729682" y="197945"/>
            <a:ext cx="7518166" cy="7827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ts val="2100"/>
              </a:lnSpc>
              <a:spcAft>
                <a:spcPct val="0"/>
              </a:spcAft>
              <a:defRPr/>
            </a:pPr>
            <a:r>
              <a:rPr lang="en-US" altLang="ko-KR" sz="1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ERA-GLONASS development</a:t>
            </a:r>
            <a:endParaRPr lang="ru-RU" altLang="ko-KR" sz="18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521" y="2803141"/>
            <a:ext cx="8196951" cy="314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83568" y="2865333"/>
            <a:ext cx="830997" cy="302433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May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2010 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Start of ERA-GLONASS project (Government Contract signed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)</a:t>
            </a:r>
            <a:endParaRPr lang="ru-RU" sz="14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56376" y="2865333"/>
            <a:ext cx="651460" cy="302433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Operations start in 2014 </a:t>
            </a:r>
          </a:p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Service to start in 2015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3769" y="3090446"/>
            <a:ext cx="5179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System design -&gt; Planning -&gt; Deployment</a:t>
            </a:r>
            <a:endParaRPr lang="ru-RU" sz="1500" dirty="0" smtClean="0"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9" y="3861048"/>
            <a:ext cx="5179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Legislation and Regulatory Framework development</a:t>
            </a:r>
            <a:endParaRPr lang="ru-RU" sz="1500" dirty="0" smtClean="0"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4602614"/>
            <a:ext cx="50179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In-Vehicle System requirements definition</a:t>
            </a:r>
            <a:endParaRPr lang="ru-RU" sz="1500" dirty="0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3768" y="5394702"/>
            <a:ext cx="50179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5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Emergency Response Services interplay definition</a:t>
            </a:r>
            <a:endParaRPr lang="ru-RU" sz="1500" b="1" dirty="0">
              <a:solidFill>
                <a:srgbClr val="002060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104249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1923" y="1106477"/>
            <a:ext cx="68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104249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72480" y="1104249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86762" y="1104249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15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!!!.png"/>
          <p:cNvPicPr>
            <a:picLocks noChangeAspect="1"/>
          </p:cNvPicPr>
          <p:nvPr/>
        </p:nvPicPr>
        <p:blipFill>
          <a:blip r:embed="rId3" cstate="print">
            <a:lum bright="17000" contrast="1000"/>
          </a:blip>
          <a:stretch>
            <a:fillRect/>
          </a:stretch>
        </p:blipFill>
        <p:spPr>
          <a:xfrm>
            <a:off x="2" y="1763217"/>
            <a:ext cx="9106371" cy="3581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4" y="1191723"/>
            <a:ext cx="8806172" cy="507546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3"/>
          <p:cNvSpPr txBox="1"/>
          <p:nvPr/>
        </p:nvSpPr>
        <p:spPr>
          <a:xfrm>
            <a:off x="617749" y="5949280"/>
            <a:ext cx="513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2011</a:t>
            </a:r>
            <a:endParaRPr lang="ru-RU" sz="1200" dirty="0"/>
          </a:p>
        </p:txBody>
      </p:sp>
      <p:sp>
        <p:nvSpPr>
          <p:cNvPr id="10" name="TextBox 11"/>
          <p:cNvSpPr txBox="1"/>
          <p:nvPr/>
        </p:nvSpPr>
        <p:spPr>
          <a:xfrm>
            <a:off x="606863" y="625099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201</a:t>
            </a:r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11" name="TextBox 16"/>
          <p:cNvSpPr txBox="1"/>
          <p:nvPr/>
        </p:nvSpPr>
        <p:spPr>
          <a:xfrm>
            <a:off x="628636" y="6490537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201</a:t>
            </a:r>
            <a:r>
              <a:rPr lang="ru-RU" sz="1200" dirty="0" smtClean="0"/>
              <a:t>3</a:t>
            </a:r>
            <a:endParaRPr lang="ru-RU" sz="1200" dirty="0"/>
          </a:p>
        </p:txBody>
      </p:sp>
      <p:sp>
        <p:nvSpPr>
          <p:cNvPr id="12" name="TextBox 18"/>
          <p:cNvSpPr txBox="1"/>
          <p:nvPr/>
        </p:nvSpPr>
        <p:spPr>
          <a:xfrm>
            <a:off x="179511" y="1124744"/>
            <a:ext cx="4447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400" b="1" dirty="0" smtClean="0"/>
              <a:t>Service available in each region of Russia      </a:t>
            </a:r>
            <a:r>
              <a:rPr lang="en-US" sz="32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b="1" dirty="0" smtClean="0">
              <a:solidFill>
                <a:srgbClr val="FF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999444"/>
            <a:ext cx="392394" cy="735015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3504615" y="3159214"/>
            <a:ext cx="3687722" cy="1057941"/>
            <a:chOff x="5407783" y="3302147"/>
            <a:chExt cx="3687722" cy="1057941"/>
          </a:xfrm>
        </p:grpSpPr>
        <p:sp>
          <p:nvSpPr>
            <p:cNvPr id="22" name="Заголовок 1"/>
            <p:cNvSpPr txBox="1">
              <a:spLocks/>
            </p:cNvSpPr>
            <p:nvPr/>
          </p:nvSpPr>
          <p:spPr>
            <a:xfrm>
              <a:off x="5407783" y="3302147"/>
              <a:ext cx="3647760" cy="1057941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ial" panose="020B0604020202020204" pitchFamily="34" charset="0"/>
                  <a:ea typeface="+mj-ea"/>
                  <a:cs typeface="+mj-cs"/>
                </a:rPr>
                <a:t>Federal roads coverage</a:t>
              </a:r>
              <a:r>
                <a:rPr lang="ru-RU" sz="1400" b="1" dirty="0" smtClean="0">
                  <a:latin typeface="Arial" panose="020B0604020202020204" pitchFamily="34" charset="0"/>
                  <a:ea typeface="+mj-ea"/>
                  <a:cs typeface="+mj-cs"/>
                </a:rPr>
                <a:t>*</a:t>
              </a:r>
            </a:p>
            <a:p>
              <a:pPr marL="85725" indent="-85725" fontAlgn="auto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ru-RU" sz="1400" dirty="0" smtClean="0">
                  <a:latin typeface="Arial" panose="020B0604020202020204" pitchFamily="34" charset="0"/>
                  <a:ea typeface="+mj-ea"/>
                  <a:cs typeface="+mj-cs"/>
                </a:rPr>
                <a:t>МТС          </a:t>
              </a:r>
              <a:r>
                <a:rPr lang="en-US" sz="1400" dirty="0" smtClean="0">
                  <a:latin typeface="Arial" panose="020B0604020202020204" pitchFamily="34" charset="0"/>
                  <a:ea typeface="+mj-ea"/>
                  <a:cs typeface="+mj-cs"/>
                </a:rPr>
                <a:t>91</a:t>
              </a:r>
              <a:r>
                <a:rPr lang="ru-RU" sz="1400" dirty="0" smtClean="0">
                  <a:latin typeface="Arial" panose="020B0604020202020204" pitchFamily="34" charset="0"/>
                  <a:ea typeface="+mj-ea"/>
                  <a:cs typeface="+mj-cs"/>
                </a:rPr>
                <a:t>%</a:t>
              </a:r>
            </a:p>
            <a:p>
              <a:pPr marL="85725" indent="-85725" fontAlgn="auto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400" dirty="0" err="1" smtClean="0">
                  <a:latin typeface="Arial" panose="020B0604020202020204" pitchFamily="34" charset="0"/>
                  <a:ea typeface="+mj-ea"/>
                  <a:cs typeface="+mj-cs"/>
                </a:rPr>
                <a:t>Megafon</a:t>
              </a:r>
              <a:r>
                <a:rPr lang="ru-RU" sz="1400" dirty="0" smtClean="0">
                  <a:latin typeface="Arial" panose="020B0604020202020204" pitchFamily="34" charset="0"/>
                  <a:ea typeface="+mj-ea"/>
                  <a:cs typeface="+mj-cs"/>
                </a:rPr>
                <a:t> </a:t>
              </a:r>
              <a:r>
                <a:rPr lang="en-US" sz="1400" dirty="0" smtClean="0">
                  <a:latin typeface="Arial" panose="020B0604020202020204" pitchFamily="34" charset="0"/>
                  <a:ea typeface="+mj-ea"/>
                  <a:cs typeface="+mj-cs"/>
                </a:rPr>
                <a:t>  </a:t>
              </a:r>
              <a:r>
                <a:rPr lang="ru-RU" sz="1400" dirty="0" smtClean="0">
                  <a:latin typeface="Arial" panose="020B0604020202020204" pitchFamily="34" charset="0"/>
                  <a:ea typeface="+mj-ea"/>
                  <a:cs typeface="+mj-cs"/>
                </a:rPr>
                <a:t> </a:t>
              </a:r>
              <a:r>
                <a:rPr lang="en-US" sz="1400" dirty="0" smtClean="0">
                  <a:latin typeface="Arial" panose="020B0604020202020204" pitchFamily="34" charset="0"/>
                  <a:ea typeface="+mj-ea"/>
                  <a:cs typeface="+mj-cs"/>
                </a:rPr>
                <a:t>94</a:t>
              </a:r>
              <a:r>
                <a:rPr lang="ru-RU" sz="1400" dirty="0" smtClean="0">
                  <a:latin typeface="Arial" panose="020B0604020202020204" pitchFamily="34" charset="0"/>
                  <a:ea typeface="+mj-ea"/>
                  <a:cs typeface="+mj-cs"/>
                </a:rPr>
                <a:t>%</a:t>
              </a:r>
            </a:p>
            <a:p>
              <a:pPr marL="85725" indent="-85725" fontAlgn="auto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400" dirty="0" smtClean="0">
                  <a:latin typeface="Arial" panose="020B0604020202020204" pitchFamily="34" charset="0"/>
                </a:rPr>
                <a:t>Beeline</a:t>
              </a:r>
              <a:r>
                <a:rPr lang="ru-RU" sz="1400" dirty="0" smtClean="0">
                  <a:latin typeface="Arial" panose="020B0604020202020204" pitchFamily="34" charset="0"/>
                </a:rPr>
                <a:t>      </a:t>
              </a:r>
              <a:r>
                <a:rPr lang="en-US" sz="1400" dirty="0" smtClean="0">
                  <a:latin typeface="Arial" panose="020B0604020202020204" pitchFamily="34" charset="0"/>
                </a:rPr>
                <a:t>85</a:t>
              </a:r>
              <a:r>
                <a:rPr lang="ru-RU" sz="1400" dirty="0" smtClean="0">
                  <a:latin typeface="Arial" panose="020B0604020202020204" pitchFamily="34" charset="0"/>
                </a:rPr>
                <a:t>%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349715" y="3660742"/>
              <a:ext cx="174579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defRPr/>
              </a:pPr>
              <a:r>
                <a:rPr lang="en-US" sz="1600" b="1" dirty="0" smtClean="0">
                  <a:solidFill>
                    <a:schemeClr val="bg1"/>
                  </a:solidFill>
                </a:rPr>
                <a:t> ERA-GLONASS</a:t>
              </a:r>
              <a:endParaRPr lang="ru-RU" sz="1600" b="1" dirty="0" smtClean="0">
                <a:solidFill>
                  <a:schemeClr val="bg1"/>
                </a:solidFill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lang="ru-RU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</a:rPr>
                <a:t>99</a:t>
              </a:r>
              <a:r>
                <a:rPr lang="ru-RU" sz="1600" b="1" dirty="0" smtClean="0">
                  <a:solidFill>
                    <a:srgbClr val="FFFF00"/>
                  </a:solidFill>
                </a:rPr>
                <a:t>%</a:t>
              </a:r>
              <a:r>
                <a:rPr lang="ru-RU" sz="1600" b="1" dirty="0" smtClean="0">
                  <a:solidFill>
                    <a:schemeClr val="bg1"/>
                  </a:solidFill>
                </a:rPr>
                <a:t> 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 bwMode="auto">
            <a:xfrm rot="16200000">
              <a:off x="6828600" y="3692874"/>
              <a:ext cx="637148" cy="423817"/>
            </a:xfrm>
            <a:prstGeom prst="downArrow">
              <a:avLst>
                <a:gd name="adj1" fmla="val 39745"/>
                <a:gd name="adj2" fmla="val 61472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2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 bwMode="auto">
          <a:xfrm>
            <a:off x="3425605" y="4247073"/>
            <a:ext cx="3276364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100" dirty="0" smtClean="0"/>
              <a:t>* </a:t>
            </a:r>
            <a:r>
              <a:rPr lang="en-US" sz="1100" dirty="0" smtClean="0"/>
              <a:t>Official data, as of Dec </a:t>
            </a:r>
            <a:r>
              <a:rPr lang="ru-RU" sz="1100" dirty="0" smtClean="0"/>
              <a:t>201</a:t>
            </a:r>
            <a:r>
              <a:rPr lang="en-US" sz="1100" dirty="0" smtClean="0"/>
              <a:t>3</a:t>
            </a:r>
            <a:endParaRPr lang="ru-RU" sz="11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26958" y="836712"/>
            <a:ext cx="2841647" cy="19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1950" y="4377878"/>
            <a:ext cx="187007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43607" y="5890046"/>
            <a:ext cx="4320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en-US" sz="1200" i="1" dirty="0" smtClean="0"/>
              <a:t>2 Central nodes + 1 </a:t>
            </a:r>
            <a:r>
              <a:rPr lang="en-US" sz="1200" i="1" dirty="0"/>
              <a:t>Regional node </a:t>
            </a:r>
            <a:r>
              <a:rPr lang="en-US" sz="1200" i="1" dirty="0" smtClean="0"/>
              <a:t>(MSK, SPB, Kursk)</a:t>
            </a:r>
            <a:endParaRPr lang="en-US" sz="1200" i="1" dirty="0"/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en-US" sz="1200" i="1" dirty="0" smtClean="0"/>
              <a:t>15</a:t>
            </a:r>
            <a:r>
              <a:rPr lang="ru-RU" sz="1200" i="1" dirty="0" smtClean="0"/>
              <a:t> </a:t>
            </a:r>
            <a:r>
              <a:rPr lang="en-US" sz="1200" i="1" dirty="0" smtClean="0"/>
              <a:t>Regional </a:t>
            </a:r>
            <a:r>
              <a:rPr lang="en-US" sz="1200" i="1" dirty="0"/>
              <a:t>nodes </a:t>
            </a:r>
            <a:r>
              <a:rPr lang="en-US" sz="1200" i="1" dirty="0" smtClean="0"/>
              <a:t>(3 NIC + 12 RKU)</a:t>
            </a:r>
            <a:endParaRPr lang="ru-RU" sz="1200" i="1" dirty="0"/>
          </a:p>
          <a:p>
            <a:pPr marL="171450" indent="-171450">
              <a:lnSpc>
                <a:spcPct val="150000"/>
              </a:lnSpc>
              <a:buFont typeface="Arial"/>
              <a:buChar char="•"/>
            </a:pPr>
            <a:r>
              <a:rPr lang="ru-RU" sz="1200" i="1" dirty="0"/>
              <a:t>6</a:t>
            </a:r>
            <a:r>
              <a:rPr lang="en-US" sz="1200" i="1" dirty="0" smtClean="0"/>
              <a:t>2 Regional nodes (3 NIC + 59</a:t>
            </a:r>
            <a:r>
              <a:rPr lang="ru-RU" sz="1200" i="1" dirty="0" smtClean="0"/>
              <a:t> </a:t>
            </a:r>
            <a:r>
              <a:rPr lang="en-US" sz="1200" i="1" dirty="0" smtClean="0"/>
              <a:t>RKU)</a:t>
            </a:r>
            <a:endParaRPr lang="ru-RU" sz="1200" dirty="0"/>
          </a:p>
        </p:txBody>
      </p:sp>
      <p:sp>
        <p:nvSpPr>
          <p:cNvPr id="25" name="Freeform 31"/>
          <p:cNvSpPr>
            <a:spLocks/>
          </p:cNvSpPr>
          <p:nvPr>
            <p:custDataLst>
              <p:tags r:id="rId1"/>
            </p:custDataLst>
          </p:nvPr>
        </p:nvSpPr>
        <p:spPr bwMode="gray">
          <a:xfrm flipH="1">
            <a:off x="72005" y="1055329"/>
            <a:ext cx="3995937" cy="933511"/>
          </a:xfrm>
          <a:custGeom>
            <a:avLst/>
            <a:gdLst>
              <a:gd name="T0" fmla="*/ 233773 w 3884"/>
              <a:gd name="T1" fmla="*/ 506572 h 1600"/>
              <a:gd name="T2" fmla="*/ 1818233 w 3884"/>
              <a:gd name="T3" fmla="*/ 544960 h 1600"/>
              <a:gd name="T4" fmla="*/ 2998904 w 3884"/>
              <a:gd name="T5" fmla="*/ 332697 h 1600"/>
              <a:gd name="T6" fmla="*/ 1530936 w 3884"/>
              <a:gd name="T7" fmla="*/ 51560 h 1600"/>
              <a:gd name="T8" fmla="*/ 58246 w 3884"/>
              <a:gd name="T9" fmla="*/ 272480 h 1600"/>
              <a:gd name="T10" fmla="*/ 614736 w 3884"/>
              <a:gd name="T11" fmla="*/ 403451 h 1600"/>
              <a:gd name="T12" fmla="*/ 0 w 3884"/>
              <a:gd name="T13" fmla="*/ 272480 h 1600"/>
              <a:gd name="T14" fmla="*/ 1535659 w 3884"/>
              <a:gd name="T15" fmla="*/ 25592 h 1600"/>
              <a:gd name="T16" fmla="*/ 3052427 w 3884"/>
              <a:gd name="T17" fmla="*/ 332697 h 1600"/>
              <a:gd name="T18" fmla="*/ 1791471 w 3884"/>
              <a:gd name="T19" fmla="*/ 573187 h 1600"/>
              <a:gd name="T20" fmla="*/ 233773 w 3884"/>
              <a:gd name="T21" fmla="*/ 506572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008000"/>
          </a:solidFill>
          <a:ln w="3175">
            <a:solidFill>
              <a:srgbClr val="008000"/>
            </a:solidFill>
            <a:round/>
            <a:headEnd/>
            <a:tailEnd/>
          </a:ln>
        </p:spPr>
        <p:txBody>
          <a:bodyPr tIns="91440" bIns="91440" anchor="ctr"/>
          <a:lstStyle/>
          <a:p>
            <a:endParaRPr lang="ru-RU" dirty="0"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07504" y="5517232"/>
            <a:ext cx="3386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1400" b="1" dirty="0" smtClean="0"/>
              <a:t>MVNO Infrastructure - 80 Nodes</a:t>
            </a:r>
            <a:endParaRPr 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27" name="Заголовок 8"/>
          <p:cNvSpPr txBox="1">
            <a:spLocks/>
          </p:cNvSpPr>
          <p:nvPr/>
        </p:nvSpPr>
        <p:spPr>
          <a:xfrm>
            <a:off x="582226" y="197945"/>
            <a:ext cx="7518166" cy="7827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ts val="2100"/>
              </a:lnSpc>
              <a:spcAft>
                <a:spcPct val="0"/>
              </a:spcAft>
              <a:defRPr/>
            </a:pPr>
            <a:r>
              <a:rPr lang="en-US" altLang="ko-KR" sz="1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ERA-GLONASS footprint</a:t>
            </a:r>
            <a:endParaRPr lang="ru-RU" altLang="ko-KR" sz="18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29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61" y="1006789"/>
            <a:ext cx="8194431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8"/>
          <p:cNvSpPr txBox="1">
            <a:spLocks/>
          </p:cNvSpPr>
          <p:nvPr/>
        </p:nvSpPr>
        <p:spPr bwMode="auto">
          <a:xfrm>
            <a:off x="755576" y="288032"/>
            <a:ext cx="7308304" cy="62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None/>
              <a:defRPr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altLang="ko-KR" dirty="0" smtClean="0"/>
              <a:t>ERA</a:t>
            </a:r>
            <a:r>
              <a:rPr lang="en-US" altLang="ko-KR" dirty="0"/>
              <a:t>-</a:t>
            </a:r>
            <a:r>
              <a:rPr lang="en-US" altLang="ko-KR" dirty="0" smtClean="0"/>
              <a:t>GLONASS mode of operations</a:t>
            </a:r>
            <a:endParaRPr lang="ru-RU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7020272" y="975162"/>
            <a:ext cx="194421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32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100" b="1" dirty="0" smtClean="0">
                <a:solidFill>
                  <a:srgbClr val="00B0F0"/>
                </a:solidFill>
              </a:rPr>
              <a:t>Regular 112 calls </a:t>
            </a:r>
          </a:p>
          <a:p>
            <a:pPr lvl="0">
              <a:lnSpc>
                <a:spcPts val="1320"/>
              </a:lnSpc>
              <a:spcBef>
                <a:spcPts val="500"/>
              </a:spcBef>
              <a:spcAft>
                <a:spcPts val="400"/>
              </a:spcAft>
            </a:pPr>
            <a:r>
              <a:rPr lang="en-US" sz="1100" b="1" dirty="0" smtClean="0">
                <a:solidFill>
                  <a:srgbClr val="FF0000"/>
                </a:solidFill>
              </a:rPr>
              <a:t>ERA-GLONASS  calls</a:t>
            </a:r>
          </a:p>
          <a:p>
            <a:pPr lvl="0">
              <a:lnSpc>
                <a:spcPts val="1320"/>
              </a:lnSpc>
              <a:spcBef>
                <a:spcPts val="500"/>
              </a:spcBef>
              <a:spcAft>
                <a:spcPts val="400"/>
              </a:spcAft>
            </a:pPr>
            <a:r>
              <a:rPr lang="en-US" sz="1100" b="1" dirty="0" smtClean="0">
                <a:solidFill>
                  <a:srgbClr val="008000"/>
                </a:solidFill>
              </a:rPr>
              <a:t>Data transmission</a:t>
            </a:r>
            <a:endParaRPr lang="ru-RU" sz="100" b="1" dirty="0">
              <a:solidFill>
                <a:srgbClr val="008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9952" y="1585779"/>
            <a:ext cx="2016224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32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100" b="1" dirty="0" smtClean="0">
                <a:solidFill>
                  <a:srgbClr val="00B0F0"/>
                </a:solidFill>
              </a:rPr>
              <a:t>Regular 112 calls</a:t>
            </a:r>
            <a:endParaRPr lang="ru-RU" sz="100" b="1" dirty="0">
              <a:solidFill>
                <a:srgbClr val="008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60" y="3318083"/>
            <a:ext cx="122413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rgbClr val="008000"/>
                </a:solidFill>
              </a:rPr>
              <a:t>ERA-GLONASS Terminal</a:t>
            </a:r>
          </a:p>
          <a:p>
            <a:pPr lvl="0" algn="ctr"/>
            <a:endParaRPr lang="en-US" sz="1200" b="1" dirty="0" smtClean="0">
              <a:solidFill>
                <a:srgbClr val="008000"/>
              </a:solidFill>
            </a:endParaRPr>
          </a:p>
          <a:p>
            <a:pPr lvl="0" algn="ctr"/>
            <a:endParaRPr lang="en-US" sz="1200" b="1" dirty="0" smtClean="0">
              <a:solidFill>
                <a:srgbClr val="008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81961" y="1340768"/>
            <a:ext cx="549879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 smtClean="0"/>
              <a:t>MTS</a:t>
            </a:r>
            <a:endParaRPr lang="ru-RU" sz="1100" b="1" dirty="0"/>
          </a:p>
        </p:txBody>
      </p:sp>
      <p:sp>
        <p:nvSpPr>
          <p:cNvPr id="10" name="Rectangle 9"/>
          <p:cNvSpPr/>
          <p:nvPr/>
        </p:nvSpPr>
        <p:spPr>
          <a:xfrm>
            <a:off x="3491880" y="2852936"/>
            <a:ext cx="864096" cy="1846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300" b="1" dirty="0" smtClean="0"/>
          </a:p>
          <a:p>
            <a:pPr lvl="0" algn="ctr"/>
            <a:endParaRPr lang="en-US" sz="3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563888" y="2780928"/>
            <a:ext cx="2016224" cy="2846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250" b="1" dirty="0" smtClean="0"/>
              <a:t>ERA-GLONASS Operator</a:t>
            </a:r>
            <a:endParaRPr lang="ru-RU" sz="1250" b="1" dirty="0"/>
          </a:p>
        </p:txBody>
      </p:sp>
      <p:sp>
        <p:nvSpPr>
          <p:cNvPr id="12" name="Rectangle 11"/>
          <p:cNvSpPr/>
          <p:nvPr/>
        </p:nvSpPr>
        <p:spPr>
          <a:xfrm>
            <a:off x="2267744" y="2420888"/>
            <a:ext cx="86409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 smtClean="0"/>
              <a:t>MegaFon</a:t>
            </a:r>
            <a:endParaRPr lang="ru-RU" sz="1100" b="1" dirty="0"/>
          </a:p>
        </p:txBody>
      </p:sp>
      <p:sp>
        <p:nvSpPr>
          <p:cNvPr id="13" name="Rectangle 12"/>
          <p:cNvSpPr/>
          <p:nvPr/>
        </p:nvSpPr>
        <p:spPr>
          <a:xfrm>
            <a:off x="2346298" y="3645024"/>
            <a:ext cx="78554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 smtClean="0"/>
              <a:t>Beeline</a:t>
            </a:r>
            <a:endParaRPr lang="ru-RU" sz="1100" b="1" dirty="0"/>
          </a:p>
        </p:txBody>
      </p:sp>
      <p:sp>
        <p:nvSpPr>
          <p:cNvPr id="14" name="Rectangle 13"/>
          <p:cNvSpPr/>
          <p:nvPr/>
        </p:nvSpPr>
        <p:spPr>
          <a:xfrm>
            <a:off x="3131840" y="4293096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900" b="1" dirty="0" err="1" smtClean="0"/>
              <a:t>eCall</a:t>
            </a:r>
            <a:r>
              <a:rPr lang="en-US" sz="900" b="1" dirty="0" smtClean="0"/>
              <a:t> Flag</a:t>
            </a:r>
            <a:endParaRPr lang="ru-RU" sz="900" b="1" dirty="0"/>
          </a:p>
        </p:txBody>
      </p:sp>
      <p:sp>
        <p:nvSpPr>
          <p:cNvPr id="15" name="Rectangle 14"/>
          <p:cNvSpPr/>
          <p:nvPr/>
        </p:nvSpPr>
        <p:spPr>
          <a:xfrm>
            <a:off x="2771800" y="3212977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900" b="1" dirty="0" err="1" smtClean="0"/>
              <a:t>eCall</a:t>
            </a:r>
            <a:r>
              <a:rPr lang="en-US" sz="900" b="1" dirty="0" smtClean="0"/>
              <a:t> Flag</a:t>
            </a:r>
            <a:endParaRPr lang="ru-RU" sz="900" b="1" dirty="0"/>
          </a:p>
        </p:txBody>
      </p:sp>
      <p:sp>
        <p:nvSpPr>
          <p:cNvPr id="16" name="Rectangle 15"/>
          <p:cNvSpPr/>
          <p:nvPr/>
        </p:nvSpPr>
        <p:spPr>
          <a:xfrm>
            <a:off x="3203848" y="1484784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900" b="1" dirty="0" err="1" smtClean="0"/>
              <a:t>eCall</a:t>
            </a:r>
            <a:r>
              <a:rPr lang="en-US" sz="900" b="1" dirty="0" smtClean="0"/>
              <a:t> Flag</a:t>
            </a:r>
            <a:endParaRPr lang="ru-RU" sz="900" b="1" dirty="0"/>
          </a:p>
        </p:txBody>
      </p:sp>
      <p:sp>
        <p:nvSpPr>
          <p:cNvPr id="17" name="Rectangle 16"/>
          <p:cNvSpPr/>
          <p:nvPr/>
        </p:nvSpPr>
        <p:spPr>
          <a:xfrm>
            <a:off x="3635896" y="4654297"/>
            <a:ext cx="1008112" cy="400110"/>
          </a:xfrm>
          <a:prstGeom prst="rect">
            <a:avLst/>
          </a:prstGeom>
          <a:solidFill>
            <a:srgbClr val="B0D9F2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000" b="1" dirty="0" smtClean="0"/>
              <a:t>Filtering Call Center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88024" y="4077072"/>
            <a:ext cx="792088" cy="9387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 smtClean="0"/>
              <a:t>MSD and Incident Cards</a:t>
            </a:r>
          </a:p>
          <a:p>
            <a:pPr lvl="0" algn="ctr"/>
            <a:endParaRPr lang="en-US" sz="1100" b="1" dirty="0"/>
          </a:p>
          <a:p>
            <a:pPr lvl="0" algn="ctr"/>
            <a:endParaRPr lang="en-US" sz="1100" b="1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5940152" y="3068960"/>
            <a:ext cx="100811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/>
              <a:t>112 System (PSAP)</a:t>
            </a:r>
            <a:endParaRPr lang="ru-RU" sz="1200" b="1" dirty="0"/>
          </a:p>
        </p:txBody>
      </p:sp>
      <p:sp>
        <p:nvSpPr>
          <p:cNvPr id="20" name="Rectangle 19"/>
          <p:cNvSpPr/>
          <p:nvPr/>
        </p:nvSpPr>
        <p:spPr>
          <a:xfrm>
            <a:off x="7380312" y="3303712"/>
            <a:ext cx="576064" cy="2693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ru-RU" sz="1150" b="1" dirty="0"/>
          </a:p>
        </p:txBody>
      </p:sp>
      <p:sp>
        <p:nvSpPr>
          <p:cNvPr id="24" name="Rectangle 23"/>
          <p:cNvSpPr/>
          <p:nvPr/>
        </p:nvSpPr>
        <p:spPr>
          <a:xfrm>
            <a:off x="5868144" y="5157192"/>
            <a:ext cx="2232248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 smtClean="0"/>
              <a:t>3. Emergency response</a:t>
            </a:r>
          </a:p>
          <a:p>
            <a:pPr lvl="0" algn="ctr"/>
            <a:endParaRPr lang="en-US" sz="1400" b="1" dirty="0"/>
          </a:p>
          <a:p>
            <a:pPr lvl="0" algn="ctr"/>
            <a:endParaRPr lang="en-US" sz="1400" b="1" dirty="0" smtClean="0"/>
          </a:p>
          <a:p>
            <a:pPr lvl="0" algn="ctr"/>
            <a:endParaRPr lang="ru-RU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3275856" y="5139189"/>
            <a:ext cx="2304256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 smtClean="0"/>
              <a:t>2. Emergency calls decoding, processing, and recording</a:t>
            </a:r>
          </a:p>
          <a:p>
            <a:pPr lvl="0" algn="ctr"/>
            <a:r>
              <a:rPr lang="en-US" sz="1400" b="1" dirty="0" smtClean="0"/>
              <a:t> </a:t>
            </a:r>
            <a:endParaRPr lang="ru-RU" sz="1400" b="1" dirty="0"/>
          </a:p>
        </p:txBody>
      </p:sp>
      <p:sp>
        <p:nvSpPr>
          <p:cNvPr id="26" name="Rectangle 25"/>
          <p:cNvSpPr/>
          <p:nvPr/>
        </p:nvSpPr>
        <p:spPr>
          <a:xfrm>
            <a:off x="683568" y="5138608"/>
            <a:ext cx="2304256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 smtClean="0"/>
              <a:t>1. Transmission of the emergency call through GSM networks</a:t>
            </a:r>
          </a:p>
          <a:p>
            <a:pPr lvl="0" algn="ctr"/>
            <a:endParaRPr lang="ru-RU" sz="1400" b="1" dirty="0"/>
          </a:p>
        </p:txBody>
      </p:sp>
      <p:sp>
        <p:nvSpPr>
          <p:cNvPr id="28" name="Rectangle 27"/>
          <p:cNvSpPr/>
          <p:nvPr/>
        </p:nvSpPr>
        <p:spPr>
          <a:xfrm>
            <a:off x="3635896" y="3789040"/>
            <a:ext cx="50405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700" b="1" dirty="0" smtClean="0"/>
          </a:p>
          <a:p>
            <a:pPr lvl="0" algn="ctr"/>
            <a:endParaRPr lang="ru-RU" sz="700" b="1" dirty="0"/>
          </a:p>
        </p:txBody>
      </p:sp>
      <p:sp>
        <p:nvSpPr>
          <p:cNvPr id="29" name="Rectangle 28"/>
          <p:cNvSpPr/>
          <p:nvPr/>
        </p:nvSpPr>
        <p:spPr>
          <a:xfrm>
            <a:off x="3347864" y="3933056"/>
            <a:ext cx="864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700" b="1" dirty="0" smtClean="0"/>
              <a:t>Communication node</a:t>
            </a:r>
            <a:endParaRPr lang="ru-RU" sz="700" b="1" dirty="0"/>
          </a:p>
        </p:txBody>
      </p:sp>
      <p:sp>
        <p:nvSpPr>
          <p:cNvPr id="30" name="Rectangle 29"/>
          <p:cNvSpPr/>
          <p:nvPr/>
        </p:nvSpPr>
        <p:spPr>
          <a:xfrm>
            <a:off x="7308304" y="3717032"/>
            <a:ext cx="576064" cy="2693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ru-RU" sz="1150" b="1" dirty="0"/>
          </a:p>
        </p:txBody>
      </p:sp>
      <p:sp>
        <p:nvSpPr>
          <p:cNvPr id="31" name="Rectangle 30"/>
          <p:cNvSpPr/>
          <p:nvPr/>
        </p:nvSpPr>
        <p:spPr>
          <a:xfrm>
            <a:off x="7308304" y="4149080"/>
            <a:ext cx="576064" cy="2693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ru-RU" sz="1150" b="1" dirty="0"/>
          </a:p>
        </p:txBody>
      </p:sp>
      <p:sp>
        <p:nvSpPr>
          <p:cNvPr id="32" name="Rectangle 31"/>
          <p:cNvSpPr/>
          <p:nvPr/>
        </p:nvSpPr>
        <p:spPr>
          <a:xfrm>
            <a:off x="7308304" y="4509120"/>
            <a:ext cx="576064" cy="2923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ru-RU" sz="1300" b="1" dirty="0"/>
          </a:p>
        </p:txBody>
      </p:sp>
      <p:sp>
        <p:nvSpPr>
          <p:cNvPr id="37" name="Rectangle 36"/>
          <p:cNvSpPr/>
          <p:nvPr/>
        </p:nvSpPr>
        <p:spPr>
          <a:xfrm>
            <a:off x="7236296" y="4437112"/>
            <a:ext cx="79208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300" b="1" dirty="0" smtClean="0"/>
          </a:p>
          <a:p>
            <a:pPr lvl="0" algn="ctr"/>
            <a:r>
              <a:rPr lang="en-US" sz="900" b="1" dirty="0" smtClean="0"/>
              <a:t>Call Center </a:t>
            </a:r>
            <a:r>
              <a:rPr lang="ru-RU" sz="900" b="1" dirty="0" smtClean="0"/>
              <a:t>«</a:t>
            </a:r>
            <a:r>
              <a:rPr lang="en-US" sz="900" b="1" dirty="0" smtClean="0"/>
              <a:t>…</a:t>
            </a:r>
            <a:r>
              <a:rPr lang="ru-RU" sz="900" b="1" dirty="0" smtClean="0"/>
              <a:t>»</a:t>
            </a:r>
            <a:endParaRPr lang="en-US" sz="900" b="1" dirty="0" smtClean="0"/>
          </a:p>
          <a:p>
            <a:pPr lvl="0" algn="ctr"/>
            <a:endParaRPr lang="ru-RU" sz="1100" b="1" dirty="0"/>
          </a:p>
        </p:txBody>
      </p:sp>
      <p:sp>
        <p:nvSpPr>
          <p:cNvPr id="38" name="Rectangle 37"/>
          <p:cNvSpPr/>
          <p:nvPr/>
        </p:nvSpPr>
        <p:spPr>
          <a:xfrm>
            <a:off x="7236296" y="3291081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900" b="1" dirty="0" smtClean="0"/>
              <a:t>Call Center </a:t>
            </a:r>
            <a:r>
              <a:rPr lang="ru-RU" sz="900" b="1" dirty="0" smtClean="0"/>
              <a:t>«01»</a:t>
            </a:r>
            <a:endParaRPr lang="ru-RU" sz="900" b="1" dirty="0"/>
          </a:p>
        </p:txBody>
      </p:sp>
      <p:sp>
        <p:nvSpPr>
          <p:cNvPr id="39" name="Rectangle 38"/>
          <p:cNvSpPr/>
          <p:nvPr/>
        </p:nvSpPr>
        <p:spPr>
          <a:xfrm>
            <a:off x="7236296" y="3645024"/>
            <a:ext cx="792088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100" b="1" dirty="0" smtClean="0"/>
          </a:p>
          <a:p>
            <a:pPr lvl="0" algn="ctr"/>
            <a:r>
              <a:rPr lang="en-US" sz="900" b="1" dirty="0" smtClean="0"/>
              <a:t>Call Center </a:t>
            </a:r>
            <a:r>
              <a:rPr lang="ru-RU" sz="900" b="1" dirty="0" smtClean="0"/>
              <a:t>«0</a:t>
            </a:r>
            <a:r>
              <a:rPr lang="en-US" sz="900" b="1" dirty="0" smtClean="0"/>
              <a:t>2</a:t>
            </a:r>
            <a:r>
              <a:rPr lang="ru-RU" sz="900" b="1" dirty="0" smtClean="0"/>
              <a:t>»</a:t>
            </a:r>
            <a:endParaRPr lang="ru-RU" sz="900" b="1" dirty="0"/>
          </a:p>
        </p:txBody>
      </p:sp>
      <p:sp>
        <p:nvSpPr>
          <p:cNvPr id="40" name="Rectangle 39"/>
          <p:cNvSpPr/>
          <p:nvPr/>
        </p:nvSpPr>
        <p:spPr>
          <a:xfrm>
            <a:off x="7236296" y="4077072"/>
            <a:ext cx="792088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100" b="1" dirty="0" smtClean="0"/>
          </a:p>
          <a:p>
            <a:pPr lvl="0" algn="ctr"/>
            <a:r>
              <a:rPr lang="en-US" sz="900" b="1" dirty="0" smtClean="0"/>
              <a:t>Call Center </a:t>
            </a:r>
            <a:r>
              <a:rPr lang="ru-RU" sz="900" b="1" dirty="0" smtClean="0"/>
              <a:t>«0</a:t>
            </a:r>
            <a:r>
              <a:rPr lang="en-US" sz="900" b="1" dirty="0" smtClean="0"/>
              <a:t>3</a:t>
            </a:r>
            <a:r>
              <a:rPr lang="ru-RU" sz="900" b="1" dirty="0" smtClean="0"/>
              <a:t>»</a:t>
            </a:r>
            <a:endParaRPr lang="ru-RU" sz="900" b="1" dirty="0"/>
          </a:p>
        </p:txBody>
      </p:sp>
      <p:sp>
        <p:nvSpPr>
          <p:cNvPr id="41" name="Rectangle 40"/>
          <p:cNvSpPr/>
          <p:nvPr/>
        </p:nvSpPr>
        <p:spPr>
          <a:xfrm>
            <a:off x="4644008" y="4221088"/>
            <a:ext cx="144016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1050" b="1" dirty="0" smtClean="0"/>
          </a:p>
          <a:p>
            <a:pPr lvl="0" algn="ctr"/>
            <a:r>
              <a:rPr lang="en-US" sz="1050" b="1" dirty="0" smtClean="0"/>
              <a:t>    </a:t>
            </a:r>
            <a:endParaRPr lang="ru-RU" sz="1050" b="1" dirty="0"/>
          </a:p>
        </p:txBody>
      </p:sp>
      <p:sp>
        <p:nvSpPr>
          <p:cNvPr id="42" name="Rectangle 41"/>
          <p:cNvSpPr/>
          <p:nvPr/>
        </p:nvSpPr>
        <p:spPr>
          <a:xfrm>
            <a:off x="4716016" y="4581128"/>
            <a:ext cx="144016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endParaRPr lang="en-US" sz="1050" b="1" dirty="0" smtClean="0"/>
          </a:p>
          <a:p>
            <a:pPr lvl="0" algn="ctr"/>
            <a:r>
              <a:rPr lang="en-US" sz="1050" b="1" dirty="0" smtClean="0"/>
              <a:t>    </a:t>
            </a:r>
            <a:endParaRPr lang="ru-RU" sz="1050" b="1" dirty="0"/>
          </a:p>
        </p:txBody>
      </p:sp>
    </p:spTree>
    <p:extLst>
      <p:ext uri="{BB962C8B-B14F-4D97-AF65-F5344CB8AC3E}">
        <p14:creationId xmlns:p14="http://schemas.microsoft.com/office/powerpoint/2010/main" val="222664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456" y="1396231"/>
            <a:ext cx="8980040" cy="403244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43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342190"/>
            <a:ext cx="7416824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Major </a:t>
            </a:r>
            <a:r>
              <a:rPr lang="en-US" dirty="0"/>
              <a:t>differences </a:t>
            </a:r>
            <a:r>
              <a:rPr lang="en-US" dirty="0" smtClean="0"/>
              <a:t>of ERA-GLONASS </a:t>
            </a:r>
            <a:r>
              <a:rPr lang="en-US" dirty="0"/>
              <a:t>and </a:t>
            </a:r>
            <a:r>
              <a:rPr lang="en-US" dirty="0" err="1"/>
              <a:t>eCall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4294967295"/>
          </p:nvPr>
        </p:nvSpPr>
        <p:spPr>
          <a:xfrm>
            <a:off x="144016" y="836712"/>
            <a:ext cx="899998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110250" lvl="1" indent="0">
              <a:lnSpc>
                <a:spcPts val="2400"/>
              </a:lnSpc>
              <a:spcBef>
                <a:spcPts val="0"/>
              </a:spcBef>
              <a:buSzPct val="90000"/>
              <a:buNone/>
            </a:pPr>
            <a:r>
              <a:rPr lang="en-US" sz="1400" b="1" dirty="0" smtClean="0">
                <a:latin typeface="Arial" panose="020B0604020202020204" pitchFamily="34" charset="0"/>
              </a:rPr>
              <a:t>Mandatory requirements</a:t>
            </a: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GLONASS GNSS support - </a:t>
            </a:r>
            <a:r>
              <a:rPr lang="en-US" sz="1400" dirty="0">
                <a:latin typeface="Arial" panose="020B0604020202020204" pitchFamily="34" charset="0"/>
              </a:rPr>
              <a:t>a</a:t>
            </a:r>
            <a:r>
              <a:rPr lang="en-US" sz="1400" dirty="0" smtClean="0">
                <a:latin typeface="Arial" panose="020B0604020202020204" pitchFamily="34" charset="0"/>
              </a:rPr>
              <a:t> MUST</a:t>
            </a:r>
            <a:endParaRPr lang="ru-RU" sz="1400" dirty="0">
              <a:latin typeface="Arial" panose="020B0604020202020204" pitchFamily="34" charset="0"/>
            </a:endParaRPr>
          </a:p>
          <a:p>
            <a:pPr lvl="1" indent="-216000">
              <a:lnSpc>
                <a:spcPts val="2400"/>
              </a:lnSpc>
            </a:pPr>
            <a:r>
              <a:rPr lang="en-US" sz="1400" dirty="0" smtClean="0">
                <a:latin typeface="Arial" panose="020B0604020202020204" pitchFamily="34" charset="0"/>
              </a:rPr>
              <a:t>Combined GNSS receivers (e.g. GLONASS/GPS/Galileo) - welcome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MSD transmission</a:t>
            </a:r>
            <a:endParaRPr lang="ru-RU" sz="1400" dirty="0">
              <a:latin typeface="Arial" panose="020B0604020202020204" pitchFamily="34" charset="0"/>
            </a:endParaRPr>
          </a:p>
          <a:p>
            <a:pPr lvl="1" indent="-216000">
              <a:lnSpc>
                <a:spcPts val="2400"/>
              </a:lnSpc>
            </a:pPr>
            <a:r>
              <a:rPr lang="en-US" sz="1400" dirty="0">
                <a:latin typeface="Arial" panose="020B0604020202020204" pitchFamily="34" charset="0"/>
              </a:rPr>
              <a:t>In-band</a:t>
            </a:r>
            <a:r>
              <a:rPr lang="ru-RU" sz="1400" dirty="0">
                <a:latin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</a:rPr>
              <a:t>primary method </a:t>
            </a:r>
            <a:r>
              <a:rPr lang="ru-RU" sz="1400" dirty="0" smtClean="0">
                <a:latin typeface="Arial" panose="020B0604020202020204" pitchFamily="34" charset="0"/>
              </a:rPr>
              <a:t>– </a:t>
            </a:r>
            <a:r>
              <a:rPr lang="en-US" sz="1400" dirty="0" smtClean="0">
                <a:latin typeface="Arial" panose="020B0604020202020204" pitchFamily="34" charset="0"/>
              </a:rPr>
              <a:t>standardized by </a:t>
            </a:r>
            <a:r>
              <a:rPr lang="ru-RU" sz="1400" dirty="0" smtClean="0">
                <a:latin typeface="Arial" panose="020B0604020202020204" pitchFamily="34" charset="0"/>
              </a:rPr>
              <a:t>3</a:t>
            </a:r>
            <a:r>
              <a:rPr lang="en-US" sz="1400" dirty="0">
                <a:latin typeface="Arial" panose="020B0604020202020204" pitchFamily="34" charset="0"/>
              </a:rPr>
              <a:t>GPP</a:t>
            </a:r>
            <a:r>
              <a:rPr lang="ru-RU" sz="1400" dirty="0">
                <a:latin typeface="Arial" panose="020B0604020202020204" pitchFamily="34" charset="0"/>
              </a:rPr>
              <a:t>)</a:t>
            </a:r>
            <a:endParaRPr lang="en-US" sz="1400" dirty="0">
              <a:latin typeface="Arial" panose="020B0604020202020204" pitchFamily="34" charset="0"/>
            </a:endParaRPr>
          </a:p>
          <a:p>
            <a:pPr lvl="1" indent="-216000">
              <a:lnSpc>
                <a:spcPts val="2400"/>
              </a:lnSpc>
            </a:pPr>
            <a:r>
              <a:rPr lang="en-US" sz="1400" dirty="0" smtClean="0">
                <a:latin typeface="Arial" panose="020B0604020202020204" pitchFamily="34" charset="0"/>
              </a:rPr>
              <a:t>SMS </a:t>
            </a: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</a:rPr>
              <a:t>backup mechanism</a:t>
            </a:r>
            <a:r>
              <a:rPr lang="ru-RU" sz="1400" dirty="0" smtClean="0">
                <a:latin typeface="Arial" panose="020B0604020202020204" pitchFamily="34" charset="0"/>
              </a:rPr>
              <a:t>) 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Extended Echo Cancellation and Noise Reduction requirements for IVS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Test requirements</a:t>
            </a:r>
            <a:r>
              <a:rPr lang="ru-RU" sz="1400" dirty="0" smtClean="0">
                <a:latin typeface="Arial" panose="020B0604020202020204" pitchFamily="34" charset="0"/>
              </a:rPr>
              <a:t>:</a:t>
            </a:r>
            <a:endParaRPr lang="ru-RU" sz="1400" dirty="0">
              <a:latin typeface="Arial" panose="020B0604020202020204" pitchFamily="34" charset="0"/>
            </a:endParaRPr>
          </a:p>
          <a:p>
            <a:pPr lvl="1" indent="-216000">
              <a:lnSpc>
                <a:spcPts val="2400"/>
              </a:lnSpc>
            </a:pPr>
            <a:r>
              <a:rPr lang="en-US" sz="1400" dirty="0" smtClean="0">
                <a:latin typeface="Arial" panose="020B0604020202020204" pitchFamily="34" charset="0"/>
              </a:rPr>
              <a:t>Test call to be initiated from a vehicle, results to be transmitted to back-end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UMTS 900/2100 support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>
                <a:latin typeface="Arial" panose="020B0604020202020204" pitchFamily="34" charset="0"/>
              </a:rPr>
              <a:t>Standardized I/O port and standardized protocol for external sensors</a:t>
            </a: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Multi-profile </a:t>
            </a:r>
            <a:r>
              <a:rPr lang="en-US" sz="1400" dirty="0" err="1">
                <a:latin typeface="Arial" panose="020B0604020202020204" pitchFamily="34" charset="0"/>
              </a:rPr>
              <a:t>eUICC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</a:rPr>
              <a:t>with </a:t>
            </a:r>
            <a:r>
              <a:rPr lang="en-US" sz="1400" dirty="0">
                <a:latin typeface="Arial" panose="020B0604020202020204" pitchFamily="34" charset="0"/>
              </a:rPr>
              <a:t>ERA-GLNOASS MVNO </a:t>
            </a:r>
            <a:r>
              <a:rPr lang="en-US" sz="1400" dirty="0" smtClean="0">
                <a:latin typeface="Arial" panose="020B0604020202020204" pitchFamily="34" charset="0"/>
              </a:rPr>
              <a:t>profile</a:t>
            </a:r>
            <a:endParaRPr lang="en-US" sz="1400" dirty="0">
              <a:latin typeface="Arial" panose="020B0604020202020204" pitchFamily="34" charset="0"/>
            </a:endParaRPr>
          </a:p>
          <a:p>
            <a:pPr marL="110250" lvl="1" indent="0">
              <a:lnSpc>
                <a:spcPts val="2400"/>
              </a:lnSpc>
              <a:spcBef>
                <a:spcPts val="0"/>
              </a:spcBef>
              <a:buSzPct val="90000"/>
              <a:buNone/>
            </a:pPr>
            <a:endParaRPr lang="en-US" sz="1400" b="1" dirty="0" smtClean="0">
              <a:latin typeface="Arial" panose="020B0604020202020204" pitchFamily="34" charset="0"/>
            </a:endParaRPr>
          </a:p>
          <a:p>
            <a:pPr marL="110250" lvl="1" indent="0">
              <a:lnSpc>
                <a:spcPts val="2400"/>
              </a:lnSpc>
              <a:spcBef>
                <a:spcPts val="0"/>
              </a:spcBef>
              <a:buSzPct val="90000"/>
              <a:buNone/>
            </a:pPr>
            <a:r>
              <a:rPr lang="en-US" sz="1400" b="1" dirty="0" smtClean="0">
                <a:latin typeface="Arial" panose="020B0604020202020204" pitchFamily="34" charset="0"/>
              </a:rPr>
              <a:t>Optional requirements</a:t>
            </a: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Remote IVS </a:t>
            </a:r>
            <a:r>
              <a:rPr lang="en-US" sz="1400" dirty="0">
                <a:latin typeface="Arial" panose="020B0604020202020204" pitchFamily="34" charset="0"/>
              </a:rPr>
              <a:t>management (mandated for </a:t>
            </a:r>
            <a:r>
              <a:rPr lang="en-US" sz="1400" dirty="0" smtClean="0">
                <a:latin typeface="Arial" panose="020B0604020202020204" pitchFamily="34" charset="0"/>
              </a:rPr>
              <a:t>Retrofit IVS only)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Remote IVS software upgrade (mandated for </a:t>
            </a:r>
            <a:r>
              <a:rPr lang="en-US" sz="1400" dirty="0">
                <a:latin typeface="Arial" panose="020B0604020202020204" pitchFamily="34" charset="0"/>
              </a:rPr>
              <a:t>Retrofit </a:t>
            </a:r>
            <a:r>
              <a:rPr lang="en-US" sz="1400" dirty="0" smtClean="0">
                <a:latin typeface="Arial" panose="020B0604020202020204" pitchFamily="34" charset="0"/>
              </a:rPr>
              <a:t>IVS only)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Crash Acceleration Profile recording for crash severity estimation </a:t>
            </a:r>
            <a:r>
              <a:rPr lang="en-US" sz="1400" dirty="0">
                <a:latin typeface="Arial" panose="020B0604020202020204" pitchFamily="34" charset="0"/>
              </a:rPr>
              <a:t>in the back-</a:t>
            </a:r>
            <a:r>
              <a:rPr lang="en-US" sz="1400" dirty="0" smtClean="0">
                <a:latin typeface="Arial" panose="020B0604020202020204" pitchFamily="34" charset="0"/>
              </a:rPr>
              <a:t>end system</a:t>
            </a:r>
            <a:endParaRPr lang="ru-RU" sz="1400" dirty="0">
              <a:latin typeface="Arial" panose="020B0604020202020204" pitchFamily="34" charset="0"/>
            </a:endParaRPr>
          </a:p>
          <a:p>
            <a:pPr marL="396000" lvl="1">
              <a:lnSpc>
                <a:spcPts val="24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“Black box” function (raw data storage)</a:t>
            </a:r>
            <a:endParaRPr lang="en-US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7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456" y="1396231"/>
            <a:ext cx="8980040" cy="403244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43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064" y="404664"/>
            <a:ext cx="7416824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Major </a:t>
            </a:r>
            <a:r>
              <a:rPr lang="en-US" dirty="0"/>
              <a:t>differences </a:t>
            </a:r>
            <a:r>
              <a:rPr lang="en-US" dirty="0" smtClean="0"/>
              <a:t>of ERA</a:t>
            </a:r>
            <a:r>
              <a:rPr lang="en-US" dirty="0"/>
              <a:t>-GLONASS and </a:t>
            </a:r>
            <a:r>
              <a:rPr lang="en-US" dirty="0" err="1"/>
              <a:t>eCall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4294967295"/>
          </p:nvPr>
        </p:nvSpPr>
        <p:spPr>
          <a:xfrm>
            <a:off x="117541" y="1340768"/>
            <a:ext cx="8999984" cy="48245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>
                <a:latin typeface="Arial" panose="020B0604020202020204" pitchFamily="34" charset="0"/>
              </a:rPr>
              <a:t>Single point of responsibility for </a:t>
            </a:r>
            <a:r>
              <a:rPr lang="en-US" sz="1400" dirty="0" smtClean="0">
                <a:latin typeface="Arial" panose="020B0604020202020204" pitchFamily="34" charset="0"/>
              </a:rPr>
              <a:t>operations </a:t>
            </a:r>
            <a:r>
              <a:rPr lang="en-US" sz="1400" dirty="0">
                <a:latin typeface="Arial" panose="020B0604020202020204" pitchFamily="34" charset="0"/>
              </a:rPr>
              <a:t>and maintenance </a:t>
            </a:r>
            <a:r>
              <a:rPr lang="en-US" sz="1400" dirty="0" smtClean="0">
                <a:latin typeface="Arial" panose="020B0604020202020204" pitchFamily="34" charset="0"/>
              </a:rPr>
              <a:t>of emergency infrastructure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Cumulative cellular coverage though all Federal roads of Russia. IVS registers in available PLMN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Dedicated SMSC as MSD </a:t>
            </a:r>
            <a:r>
              <a:rPr lang="en-US" sz="1400" dirty="0">
                <a:latin typeface="Arial" panose="020B0604020202020204" pitchFamily="34" charset="0"/>
              </a:rPr>
              <a:t>backup </a:t>
            </a:r>
            <a:r>
              <a:rPr lang="en-US" sz="1400" dirty="0" smtClean="0">
                <a:latin typeface="Arial" panose="020B0604020202020204" pitchFamily="34" charset="0"/>
              </a:rPr>
              <a:t>bearer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Carrier grade PLMN breakouts with major Russian mobile networks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Redundancy of hierarchal architecture (three levels network: Federal, Macro-regional, Regional)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Filtering Call Center of few agents to qualify emergency calls countrywide (83 regions)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IVS testing subsystem</a:t>
            </a:r>
            <a:r>
              <a:rPr lang="ru-RU" sz="1400" dirty="0" smtClean="0">
                <a:latin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</a:rPr>
              <a:t>used for vehicle periodic technical inspection</a:t>
            </a:r>
          </a:p>
          <a:p>
            <a:pPr marL="396000" lvl="1">
              <a:lnSpc>
                <a:spcPct val="200000"/>
              </a:lnSpc>
              <a:spcBef>
                <a:spcPts val="0"/>
              </a:spcBef>
              <a:buSzPct val="90000"/>
              <a:buBlip>
                <a:blip r:embed="rId2"/>
              </a:buBlip>
            </a:pPr>
            <a:r>
              <a:rPr lang="en-US" sz="1400" dirty="0" smtClean="0">
                <a:latin typeface="Arial" panose="020B0604020202020204" pitchFamily="34" charset="0"/>
              </a:rPr>
              <a:t>Base for public Services (road accident prevention, insurance telematics, digital tachygraphy, </a:t>
            </a:r>
            <a:br>
              <a:rPr lang="en-US" sz="1400" dirty="0" smtClean="0">
                <a:latin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</a:rPr>
              <a:t>road tolling, …) and variety of </a:t>
            </a:r>
            <a:r>
              <a:rPr lang="en-US" sz="1400" dirty="0">
                <a:latin typeface="Arial" panose="020B0604020202020204" pitchFamily="34" charset="0"/>
              </a:rPr>
              <a:t>consumer Value </a:t>
            </a:r>
            <a:r>
              <a:rPr lang="en-US" sz="1400" dirty="0" smtClean="0">
                <a:latin typeface="Arial" panose="020B0604020202020204" pitchFamily="34" charset="0"/>
              </a:rPr>
              <a:t>Added Services</a:t>
            </a:r>
          </a:p>
        </p:txBody>
      </p:sp>
    </p:spTree>
    <p:extLst>
      <p:ext uri="{BB962C8B-B14F-4D97-AF65-F5344CB8AC3E}">
        <p14:creationId xmlns:p14="http://schemas.microsoft.com/office/powerpoint/2010/main" val="246032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0LX7kTljUOKUtGFSEVvp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znYVcsPE2aCLC23F2mO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0LX7kTljUOKUtGFSEVv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0LX7kTljUOKUtGFSEVvpw"/>
</p:tagLst>
</file>

<file path=ppt/theme/theme1.xml><?xml version="1.0" encoding="utf-8"?>
<a:theme xmlns:a="http://schemas.openxmlformats.org/drawingml/2006/main" name="ГЛОНАС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721</Words>
  <Application>Microsoft Office PowerPoint</Application>
  <PresentationFormat>Экран (4:3)</PresentationFormat>
  <Paragraphs>192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굴림</vt:lpstr>
      <vt:lpstr>맑은 고딕</vt:lpstr>
      <vt:lpstr>Arial</vt:lpstr>
      <vt:lpstr>Calibri</vt:lpstr>
      <vt:lpstr>Times New Roman</vt:lpstr>
      <vt:lpstr>Wingdings</vt:lpstr>
      <vt:lpstr>Zapf Dingbats</vt:lpstr>
      <vt:lpstr>ГЛОНАСС</vt:lpstr>
      <vt:lpstr>Специальное оформление</vt:lpstr>
      <vt:lpstr>2_Специальное оформление</vt:lpstr>
      <vt:lpstr>ERA-GLONASS Project Status     </vt:lpstr>
      <vt:lpstr>Презентация PowerPoint</vt:lpstr>
      <vt:lpstr>Презентация PowerPoint</vt:lpstr>
      <vt:lpstr>4 years from the idea to realization!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a.gorokhovsky</dc:creator>
  <cp:lastModifiedBy>Show</cp:lastModifiedBy>
  <cp:revision>474</cp:revision>
  <dcterms:created xsi:type="dcterms:W3CDTF">2012-10-01T11:38:44Z</dcterms:created>
  <dcterms:modified xsi:type="dcterms:W3CDTF">2014-02-25T07:55:55Z</dcterms:modified>
</cp:coreProperties>
</file>