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0"/>
  </p:notesMasterIdLst>
  <p:sldIdLst>
    <p:sldId id="446" r:id="rId2"/>
    <p:sldId id="447" r:id="rId3"/>
    <p:sldId id="448" r:id="rId4"/>
    <p:sldId id="449" r:id="rId5"/>
    <p:sldId id="451" r:id="rId6"/>
    <p:sldId id="452" r:id="rId7"/>
    <p:sldId id="454" r:id="rId8"/>
    <p:sldId id="455" r:id="rId9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B7"/>
    <a:srgbClr val="BD0D2E"/>
    <a:srgbClr val="95BFD6"/>
    <a:srgbClr val="EAEEF1"/>
    <a:srgbClr val="317CBC"/>
    <a:srgbClr val="91B3DB"/>
    <a:srgbClr val="3476B7"/>
    <a:srgbClr val="DE9529"/>
    <a:srgbClr val="BED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40" y="-216"/>
      </p:cViewPr>
      <p:guideLst>
        <p:guide orient="horz" pos="572"/>
        <p:guide orient="horz" pos="3838"/>
        <p:guide orient="horz" pos="799"/>
        <p:guide orient="horz" pos="3748"/>
        <p:guide orient="horz" pos="1117"/>
        <p:guide orient="horz" pos="1026"/>
        <p:guide orient="horz" pos="2296"/>
        <p:guide orient="horz" pos="3657"/>
        <p:guide orient="horz" pos="1298"/>
        <p:guide pos="340"/>
        <p:guide pos="5420"/>
        <p:guide pos="2848"/>
        <p:guide pos="2913"/>
        <p:guide pos="25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9A599-4862-4002-98FB-8FF34B3F0462}" type="datetimeFigureOut">
              <a:rPr lang="de-DE" smtClean="0"/>
              <a:t>06.03.2014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7647F-0A1E-4E68-B2E4-B833AF12BF1F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453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2825"/>
          </a:xfrm>
          <a:solidFill>
            <a:schemeClr val="bg1"/>
          </a:solidFill>
        </p:spPr>
        <p:txBody>
          <a:bodyPr/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25200"/>
            <a:ext cx="6030000" cy="730800"/>
          </a:xfrm>
          <a:solidFill>
            <a:schemeClr val="tx2">
              <a:alpha val="80000"/>
            </a:schemeClr>
          </a:solidFill>
        </p:spPr>
        <p:txBody>
          <a:bodyPr lIns="540000" bIns="36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56000"/>
            <a:ext cx="6030000" cy="360000"/>
          </a:xfrm>
          <a:solidFill>
            <a:schemeClr val="tx2">
              <a:alpha val="80000"/>
            </a:schemeClr>
          </a:solidFill>
        </p:spPr>
        <p:txBody>
          <a:bodyPr lIns="540000" bIns="36000"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726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CD513-A99A-4064-983A-6F4D1974C28F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25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EE70E-7757-498F-B8DB-0E9E497BAA87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52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0D73F-1F63-43D2-8015-5E130AB4E484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1268413"/>
            <a:ext cx="8049446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Zwischenüberschrift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8838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50" y="1773238"/>
            <a:ext cx="8049446" cy="403225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1600"/>
            </a:lvl1pPr>
            <a:lvl2pPr>
              <a:spcBef>
                <a:spcPts val="0"/>
              </a:spcBef>
              <a:spcAft>
                <a:spcPts val="600"/>
              </a:spcAft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defRPr sz="1600"/>
            </a:lvl3pPr>
            <a:lvl4pPr>
              <a:spcBef>
                <a:spcPts val="0"/>
              </a:spcBef>
              <a:spcAft>
                <a:spcPts val="600"/>
              </a:spcAft>
              <a:defRPr sz="1600"/>
            </a:lvl4pPr>
            <a:lvl5pPr>
              <a:spcBef>
                <a:spcPts val="0"/>
              </a:spcBef>
              <a:spcAft>
                <a:spcPts val="600"/>
              </a:spcAft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737EE-6D6B-4FC2-820B-A8CC40D22E9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268413"/>
            <a:ext cx="8049446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7544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65F15-0C3F-4F37-8A2B-5C3D70C430B1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539750" y="2"/>
            <a:ext cx="8049446" cy="8938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0" y="908050"/>
            <a:ext cx="9144000" cy="5184775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50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737EE-6D6B-4FC2-820B-A8CC40D22E9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268413"/>
            <a:ext cx="8049446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539552" y="1772816"/>
            <a:ext cx="8049600" cy="4032448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939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0D73F-1F63-43D2-8015-5E130AB4E484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39750" y="1773238"/>
            <a:ext cx="3981450" cy="40322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624388" y="1773238"/>
            <a:ext cx="3979862" cy="40322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1268413"/>
            <a:ext cx="8049446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77702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D3D3-E64A-4B1D-8C8D-EEB31217726E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068000" y="1773239"/>
            <a:ext cx="4536250" cy="403225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1600"/>
            </a:lvl1pPr>
            <a:lvl2pPr>
              <a:spcBef>
                <a:spcPts val="0"/>
              </a:spcBef>
              <a:spcAft>
                <a:spcPts val="600"/>
              </a:spcAft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defRPr sz="1600"/>
            </a:lvl3pPr>
            <a:lvl4pPr>
              <a:spcBef>
                <a:spcPts val="0"/>
              </a:spcBef>
              <a:spcAft>
                <a:spcPts val="600"/>
              </a:spcAft>
              <a:defRPr sz="1600"/>
            </a:lvl4pPr>
            <a:lvl5pPr>
              <a:spcBef>
                <a:spcPts val="0"/>
              </a:spcBef>
              <a:spcAft>
                <a:spcPts val="6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539750" y="1268413"/>
            <a:ext cx="3240000" cy="2160000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539750" y="2"/>
            <a:ext cx="8049446" cy="89385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68000" y="1268413"/>
            <a:ext cx="4536250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366047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0D73F-1F63-43D2-8015-5E130AB4E484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  <p:sp>
        <p:nvSpPr>
          <p:cNvPr id="6" name="Inhaltsplatzhalter 3"/>
          <p:cNvSpPr>
            <a:spLocks noGrp="1"/>
          </p:cNvSpPr>
          <p:nvPr>
            <p:ph sz="half" idx="14"/>
          </p:nvPr>
        </p:nvSpPr>
        <p:spPr>
          <a:xfrm>
            <a:off x="4068000" y="1773239"/>
            <a:ext cx="4536250" cy="403225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1600"/>
            </a:lvl1pPr>
            <a:lvl2pPr>
              <a:spcBef>
                <a:spcPts val="0"/>
              </a:spcBef>
              <a:spcAft>
                <a:spcPts val="600"/>
              </a:spcAft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defRPr sz="1600"/>
            </a:lvl3pPr>
            <a:lvl4pPr>
              <a:spcBef>
                <a:spcPts val="0"/>
              </a:spcBef>
              <a:spcAft>
                <a:spcPts val="600"/>
              </a:spcAft>
              <a:defRPr sz="1600"/>
            </a:lvl4pPr>
            <a:lvl5pPr>
              <a:spcBef>
                <a:spcPts val="0"/>
              </a:spcBef>
              <a:spcAft>
                <a:spcPts val="6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539750" y="1268413"/>
            <a:ext cx="3240000" cy="2160000"/>
          </a:xfrm>
        </p:spPr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68000" y="1268413"/>
            <a:ext cx="4536250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  <p:sp>
        <p:nvSpPr>
          <p:cNvPr id="9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539552" y="3645264"/>
            <a:ext cx="3240000" cy="21600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445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D3D3-E64A-4B1D-8C8D-EEB31217726E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067175" y="1773237"/>
            <a:ext cx="4537075" cy="4032251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1600"/>
            </a:lvl1pPr>
            <a:lvl2pPr>
              <a:spcBef>
                <a:spcPts val="0"/>
              </a:spcBef>
              <a:spcAft>
                <a:spcPts val="600"/>
              </a:spcAft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defRPr sz="1600"/>
            </a:lvl3pPr>
            <a:lvl4pPr>
              <a:spcBef>
                <a:spcPts val="0"/>
              </a:spcBef>
              <a:spcAft>
                <a:spcPts val="600"/>
              </a:spcAft>
              <a:defRPr sz="1600"/>
            </a:lvl4pPr>
            <a:lvl5pPr>
              <a:spcBef>
                <a:spcPts val="0"/>
              </a:spcBef>
              <a:spcAft>
                <a:spcPts val="6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539750" y="1268413"/>
            <a:ext cx="3240162" cy="4537075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539750" y="2"/>
            <a:ext cx="8049446" cy="89385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68000" y="1268413"/>
            <a:ext cx="4536250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826575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0D73F-1F63-43D2-8015-5E130AB4E484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1268413"/>
            <a:ext cx="8049446" cy="360362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800" b="1" baseline="0"/>
            </a:lvl1pPr>
            <a:lvl2pPr marL="355600" indent="0">
              <a:buFontTx/>
              <a:buNone/>
              <a:defRPr b="1"/>
            </a:lvl2pPr>
            <a:lvl3pPr marL="715963" indent="0">
              <a:buFontTx/>
              <a:buNone/>
              <a:defRPr b="1"/>
            </a:lvl3pPr>
            <a:lvl4pPr marL="1076325" indent="0">
              <a:buFontTx/>
              <a:buNone/>
              <a:defRPr b="1"/>
            </a:lvl4pPr>
            <a:lvl5pPr marL="1428750" indent="0">
              <a:buFontTx/>
              <a:buNone/>
              <a:defRPr b="1"/>
            </a:lvl5pPr>
          </a:lstStyle>
          <a:p>
            <a:pPr lvl="0"/>
            <a:r>
              <a:rPr lang="de-DE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71962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IO_EK=694;MIO_UPDATE=True;MIO_VERSION=21.12.2012 14:49:37;MIO_DBID=0697DB97-ABE8-48BD-A7C2-0968716355E1;MIO_LASTDOWNLOADED=21.12.2012 14:49:3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8" descr="logo_bar_1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2000"/>
            <a:ext cx="9144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6228000"/>
            <a:ext cx="1782000" cy="456978"/>
          </a:xfrm>
          <a:prstGeom prst="rect">
            <a:avLst/>
          </a:prstGeom>
        </p:spPr>
      </p:pic>
      <p:pic>
        <p:nvPicPr>
          <p:cNvPr id="1026" name="Picture 15" descr="PP-Blauer Balken Obe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268413"/>
            <a:ext cx="8049446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Textmasterformate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45238"/>
            <a:ext cx="7620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noProof="0" smtClean="0"/>
              <a:t>26.-27.02.2014</a:t>
            </a:r>
            <a:endParaRPr lang="en-US" noProof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0" y="6345238"/>
            <a:ext cx="3581400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3rd meeting of the informal group on AECS</a:t>
            </a:r>
            <a:endParaRPr lang="en-US" noProof="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8600" y="6345238"/>
            <a:ext cx="6858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8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A0D73F-1F63-43D2-8015-5E130AB4E484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  <p:sp>
        <p:nvSpPr>
          <p:cNvPr id="1033" name="SHAPEAUTHOR"/>
          <p:cNvSpPr>
            <a:spLocks noChangeArrowheads="1"/>
          </p:cNvSpPr>
          <p:nvPr/>
        </p:nvSpPr>
        <p:spPr bwMode="auto">
          <a:xfrm>
            <a:off x="4114800" y="6324600"/>
            <a:ext cx="1447800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endParaRPr lang="en-US" sz="8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SHAPEVERSION"/>
          <p:cNvSpPr>
            <a:spLocks noChangeArrowheads="1"/>
          </p:cNvSpPr>
          <p:nvPr/>
        </p:nvSpPr>
        <p:spPr bwMode="auto">
          <a:xfrm>
            <a:off x="5715000" y="6324600"/>
            <a:ext cx="1066800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endParaRPr lang="en-US" sz="8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 hidden="1"/>
          <p:cNvSpPr/>
          <p:nvPr>
            <p:custDataLst>
              <p:tags r:id="rId14"/>
            </p:custDataLst>
          </p:nvPr>
        </p:nvSpPr>
        <p:spPr bwMode="auto">
          <a:xfrm>
            <a:off x="-1270000" y="-1270000"/>
            <a:ext cx="0" cy="0"/>
          </a:xfrm>
          <a:prstGeom prst="ellipse">
            <a:avLst/>
          </a:prstGeom>
          <a:noFill/>
          <a:ln w="3175" cap="flat" cmpd="sng" algn="ctr">
            <a:solidFill>
              <a:schemeClr val="tx1">
                <a:alpha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4EBF0">
                    <a:alpha val="8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74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6575" indent="-17621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Font typeface="Arial" pitchFamily="34" charset="0"/>
        <a:buChar char="-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96938" indent="-17621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Font typeface="Arial" pitchFamily="34" charset="0"/>
        <a:buChar char="-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58888" indent="-185738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Font typeface="Arial" pitchFamily="34" charset="0"/>
        <a:buChar char="-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1313" indent="-17621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Font typeface="Arial" pitchFamily="34" charset="0"/>
        <a:buChar char="-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062163" indent="-176213" algn="l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000000"/>
        </a:buClr>
        <a:buChar char="-"/>
        <a:defRPr>
          <a:solidFill>
            <a:schemeClr val="tx1"/>
          </a:solidFill>
          <a:latin typeface="+mn-lt"/>
        </a:defRPr>
      </a:lvl6pPr>
      <a:lvl7pPr marL="2519363" indent="-176213" algn="l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000000"/>
        </a:buClr>
        <a:buChar char="-"/>
        <a:defRPr>
          <a:solidFill>
            <a:schemeClr val="tx1"/>
          </a:solidFill>
          <a:latin typeface="+mn-lt"/>
        </a:defRPr>
      </a:lvl7pPr>
      <a:lvl8pPr marL="2976563" indent="-176213" algn="l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000000"/>
        </a:buClr>
        <a:buChar char="-"/>
        <a:defRPr>
          <a:solidFill>
            <a:schemeClr val="tx1"/>
          </a:solidFill>
          <a:latin typeface="+mn-lt"/>
        </a:defRPr>
      </a:lvl8pPr>
      <a:lvl9pPr marL="3433763" indent="-176213" algn="l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000000"/>
        </a:buClr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 point of view</a:t>
            </a:r>
            <a:br>
              <a:rPr lang="en-US" dirty="0" smtClean="0"/>
            </a:br>
            <a:r>
              <a:rPr lang="en-US" sz="1800" dirty="0" smtClean="0">
                <a:solidFill>
                  <a:schemeClr val="tx1"/>
                </a:solidFill>
              </a:rPr>
              <a:t>Results of the national meeting of German experts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-10543" y="0"/>
            <a:ext cx="9154544" cy="8938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0" bIns="360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Automatic Emergency Call Systems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189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Automatic</a:t>
            </a:r>
            <a:r>
              <a:rPr lang="de-DE" dirty="0" smtClean="0"/>
              <a:t> Emergency Call Systems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Scope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UN-Regulation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7124587" cy="2434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llipse 7"/>
          <p:cNvSpPr/>
          <p:nvPr/>
        </p:nvSpPr>
        <p:spPr bwMode="auto">
          <a:xfrm>
            <a:off x="2123728" y="3140968"/>
            <a:ext cx="1656184" cy="1656184"/>
          </a:xfrm>
          <a:prstGeom prst="ellipse">
            <a:avLst/>
          </a:prstGeom>
          <a:noFill/>
          <a:ln w="5080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3347864" y="2276872"/>
            <a:ext cx="1080120" cy="936104"/>
          </a:xfrm>
          <a:prstGeom prst="straightConnector1">
            <a:avLst/>
          </a:prstGeom>
          <a:noFill/>
          <a:ln w="5080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4EBF0">
                    <a:alpha val="8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4427984" y="1916832"/>
            <a:ext cx="3240360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 smtClean="0"/>
              <a:t>Type </a:t>
            </a:r>
            <a:r>
              <a:rPr lang="de-DE" dirty="0" err="1" smtClean="0"/>
              <a:t>Approval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regulate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vehicle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83568" y="5288572"/>
            <a:ext cx="7920880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dirty="0"/>
              <a:t>all other process participants are not subject to the influence of </a:t>
            </a:r>
            <a:r>
              <a:rPr lang="en-US" dirty="0" smtClean="0"/>
              <a:t>a </a:t>
            </a:r>
            <a:r>
              <a:rPr lang="en-US" dirty="0"/>
              <a:t>type test of a vehicle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750" y="1268412"/>
            <a:ext cx="8049446" cy="2016571"/>
          </a:xfrm>
        </p:spPr>
        <p:txBody>
          <a:bodyPr/>
          <a:lstStyle/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The </a:t>
            </a:r>
            <a:r>
              <a:rPr lang="en-US" sz="2800" dirty="0"/>
              <a:t>availability of </a:t>
            </a:r>
            <a:r>
              <a:rPr lang="en-US" sz="2800" dirty="0" smtClean="0"/>
              <a:t>a sufficient </a:t>
            </a:r>
            <a:r>
              <a:rPr lang="en-US" sz="2800" dirty="0"/>
              <a:t>mobile phone and satellite network as well as qualified emergency </a:t>
            </a:r>
            <a:r>
              <a:rPr lang="en-US" sz="2800" dirty="0" smtClean="0"/>
              <a:t>centers is </a:t>
            </a:r>
            <a:r>
              <a:rPr lang="en-US" sz="2800" dirty="0"/>
              <a:t>under the responsibility of the member states</a:t>
            </a:r>
            <a:endParaRPr lang="de-DE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0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16037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552" y="1844824"/>
            <a:ext cx="8049446" cy="2016571"/>
          </a:xfrm>
        </p:spPr>
        <p:txBody>
          <a:bodyPr/>
          <a:lstStyle/>
          <a:p>
            <a:pPr algn="ctr"/>
            <a:r>
              <a:rPr lang="en-US" sz="2800" dirty="0" smtClean="0"/>
              <a:t>Homologation </a:t>
            </a:r>
            <a:r>
              <a:rPr lang="en-US" sz="2800" dirty="0"/>
              <a:t>of the vehicle should </a:t>
            </a:r>
            <a:r>
              <a:rPr lang="en-US" sz="2800" dirty="0" smtClean="0"/>
              <a:t>ensure,</a:t>
            </a:r>
          </a:p>
          <a:p>
            <a:pPr algn="ctr"/>
            <a:r>
              <a:rPr lang="en-US" sz="2800" dirty="0" smtClean="0"/>
              <a:t>that after a standard </a:t>
            </a:r>
            <a:r>
              <a:rPr lang="en-US" sz="2800" dirty="0"/>
              <a:t>accident (UN-R 94</a:t>
            </a:r>
            <a:r>
              <a:rPr lang="en-US" sz="2800"/>
              <a:t>, </a:t>
            </a:r>
            <a:r>
              <a:rPr lang="en-US" sz="2800" smtClean="0"/>
              <a:t>UN-R95) </a:t>
            </a:r>
            <a:r>
              <a:rPr lang="en-US" sz="2800" dirty="0" smtClean="0"/>
              <a:t>the </a:t>
            </a:r>
            <a:r>
              <a:rPr lang="en-US" sz="2800" dirty="0"/>
              <a:t>vehicle </a:t>
            </a:r>
            <a:r>
              <a:rPr lang="en-US" sz="2800" dirty="0" smtClean="0"/>
              <a:t>is able under </a:t>
            </a:r>
            <a:r>
              <a:rPr lang="en-US" sz="2800" dirty="0"/>
              <a:t>minimum conditions </a:t>
            </a:r>
            <a:r>
              <a:rPr lang="en-US" sz="2800" dirty="0" smtClean="0"/>
              <a:t>(to </a:t>
            </a:r>
            <a:r>
              <a:rPr lang="en-US" sz="2800" dirty="0"/>
              <a:t>be </a:t>
            </a:r>
            <a:r>
              <a:rPr lang="en-US" sz="2800" dirty="0" smtClean="0"/>
              <a:t>defined) to determine its position and </a:t>
            </a:r>
            <a:r>
              <a:rPr lang="en-US" sz="2800" dirty="0"/>
              <a:t>to establish a </a:t>
            </a:r>
            <a:r>
              <a:rPr lang="en-US" sz="2800" dirty="0" smtClean="0"/>
              <a:t>mobile phone connection </a:t>
            </a:r>
            <a:r>
              <a:rPr lang="en-US" sz="2800" dirty="0"/>
              <a:t>in </a:t>
            </a:r>
            <a:r>
              <a:rPr lang="en-US" sz="2800" dirty="0" smtClean="0"/>
              <a:t>a sufficient </a:t>
            </a:r>
            <a:r>
              <a:rPr lang="en-US" sz="2800" dirty="0"/>
              <a:t>quality </a:t>
            </a:r>
            <a:r>
              <a:rPr lang="en-US" sz="2800" dirty="0" smtClean="0"/>
              <a:t>(to be defined)</a:t>
            </a:r>
            <a:endParaRPr lang="de-DE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-4072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68676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552" y="1844824"/>
            <a:ext cx="8049446" cy="2016571"/>
          </a:xfrm>
        </p:spPr>
        <p:txBody>
          <a:bodyPr/>
          <a:lstStyle/>
          <a:p>
            <a:r>
              <a:rPr lang="en-US" sz="2800" dirty="0" smtClean="0"/>
              <a:t>The vehicle should be able to determine the position on base of a sufficient available (to be defined) signal as 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GPS-Signal,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GLONASS-Signal or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Galileo-Signal</a:t>
            </a:r>
            <a:endParaRPr lang="de-DE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8284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04007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552" y="1844824"/>
            <a:ext cx="8049446" cy="2016571"/>
          </a:xfrm>
        </p:spPr>
        <p:txBody>
          <a:bodyPr/>
          <a:lstStyle/>
          <a:p>
            <a:pPr algn="ctr"/>
            <a:r>
              <a:rPr lang="en-US" sz="2800" dirty="0" smtClean="0"/>
              <a:t>The vehicle should be able to communicate (to be defined) with an emergency </a:t>
            </a:r>
            <a:r>
              <a:rPr lang="en-US" sz="2800" dirty="0" err="1" smtClean="0"/>
              <a:t>centre</a:t>
            </a:r>
            <a:r>
              <a:rPr lang="en-US" sz="2800" dirty="0" smtClean="0"/>
              <a:t> via a common telephone number (112) and use a “world module” able to support cellular frequencies (to be defined) available all over the world with a sufficient quality (to be defined)</a:t>
            </a:r>
            <a:endParaRPr lang="de-DE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0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7274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552" y="1844824"/>
            <a:ext cx="8049446" cy="2016571"/>
          </a:xfrm>
        </p:spPr>
        <p:txBody>
          <a:bodyPr/>
          <a:lstStyle/>
          <a:p>
            <a:pPr algn="ctr"/>
            <a:r>
              <a:rPr lang="en-US" sz="2800" dirty="0" smtClean="0"/>
              <a:t>Systems, installed in vehicles within the scope of UN-R 94 and UN-R 95, shall be triggered automatically.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All other vehicles shall be fitted with a system which may be triggered manually</a:t>
            </a:r>
          </a:p>
          <a:p>
            <a:pPr algn="ctr"/>
            <a:endParaRPr lang="de-DE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0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410679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26.-27.02.2014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meeting of the informal group on AECS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737EE-6D6B-4FC2-820B-A8CC40D22E9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39552" y="1196752"/>
            <a:ext cx="8049446" cy="2016571"/>
          </a:xfrm>
        </p:spPr>
        <p:txBody>
          <a:bodyPr/>
          <a:lstStyle/>
          <a:p>
            <a:pPr algn="ctr"/>
            <a:r>
              <a:rPr lang="en-US" sz="2800" dirty="0" smtClean="0"/>
              <a:t>All systems should be crash resistant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This should be demonstrated after the crash test which is mandatory for the approval of the vehicle </a:t>
            </a:r>
          </a:p>
          <a:p>
            <a:pPr algn="ctr"/>
            <a:endParaRPr lang="en-US" sz="2800" dirty="0"/>
          </a:p>
          <a:p>
            <a:pPr algn="ctr"/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systems</a:t>
            </a:r>
            <a:r>
              <a:rPr lang="de-DE" sz="2800" dirty="0" smtClean="0"/>
              <a:t> </a:t>
            </a:r>
            <a:r>
              <a:rPr lang="de-DE" sz="2800" dirty="0" err="1" smtClean="0"/>
              <a:t>installed</a:t>
            </a:r>
            <a:r>
              <a:rPr lang="de-DE" sz="2800" dirty="0" smtClean="0"/>
              <a:t> in </a:t>
            </a:r>
            <a:r>
              <a:rPr lang="de-DE" sz="2800" dirty="0" err="1" smtClean="0"/>
              <a:t>vehicles</a:t>
            </a:r>
            <a:r>
              <a:rPr lang="de-DE" sz="2800" dirty="0" smtClean="0"/>
              <a:t> not </a:t>
            </a:r>
            <a:r>
              <a:rPr lang="de-DE" sz="2800" dirty="0" err="1" smtClean="0"/>
              <a:t>within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scope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en-US" sz="2800" smtClean="0"/>
              <a:t>UN-R 94 or </a:t>
            </a:r>
            <a:r>
              <a:rPr lang="en-US" sz="2800"/>
              <a:t>UN-R </a:t>
            </a:r>
            <a:r>
              <a:rPr lang="en-US" sz="2800" smtClean="0"/>
              <a:t>95</a:t>
            </a:r>
            <a:endParaRPr lang="en-US" sz="2800" dirty="0" smtClean="0"/>
          </a:p>
          <a:p>
            <a:pPr algn="ctr"/>
            <a:r>
              <a:rPr lang="en-US" sz="2800" dirty="0" smtClean="0"/>
              <a:t>the crash resistance should be demonstrated after a sled test according to UN-R 17 Annex 7</a:t>
            </a:r>
            <a:endParaRPr lang="de-DE" sz="2800" dirty="0"/>
          </a:p>
          <a:p>
            <a:pPr algn="ctr"/>
            <a:endParaRPr lang="en-US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92150" y="0"/>
            <a:ext cx="8049446" cy="8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 smtClean="0"/>
              <a:t>Automatic</a:t>
            </a:r>
            <a:r>
              <a:rPr lang="de-DE" kern="0" dirty="0" smtClean="0"/>
              <a:t> Emergency Call Systems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6649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EK" val="694"/>
  <p:tag name="MIO_UPDATE" val="True"/>
  <p:tag name="MIO_VERSION" val="21.12.2012 14:49:37"/>
  <p:tag name="MIO_DBID" val="0697DB97-ABE8-48BD-A7C2-0968716355E1"/>
  <p:tag name="MIO_LASTDOWNLOADED" val="21.12.2012 14:49:37"/>
</p:tagLst>
</file>

<file path=ppt/theme/theme1.xml><?xml version="1.0" encoding="utf-8"?>
<a:theme xmlns:a="http://schemas.openxmlformats.org/drawingml/2006/main" name="blank">
  <a:themeElements>
    <a:clrScheme name="Tüv Rheinland">
      <a:dk1>
        <a:srgbClr val="000000"/>
      </a:dk1>
      <a:lt1>
        <a:srgbClr val="FFFFFF"/>
      </a:lt1>
      <a:dk2>
        <a:srgbClr val="0073B9"/>
      </a:dk2>
      <a:lt2>
        <a:srgbClr val="CED3D7"/>
      </a:lt2>
      <a:accent1>
        <a:srgbClr val="91AFDC"/>
      </a:accent1>
      <a:accent2>
        <a:srgbClr val="BED2F0"/>
      </a:accent2>
      <a:accent3>
        <a:srgbClr val="C3DCC3"/>
      </a:accent3>
      <a:accent4>
        <a:srgbClr val="F0DC96"/>
      </a:accent4>
      <a:accent5>
        <a:srgbClr val="EBC3AF"/>
      </a:accent5>
      <a:accent6>
        <a:srgbClr val="D7E1F5"/>
      </a:accent6>
      <a:hlink>
        <a:srgbClr val="82A0CD"/>
      </a:hlink>
      <a:folHlink>
        <a:srgbClr val="DE952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5"/>
        </a:solidFill>
        <a:ln w="3175" cap="flat" cmpd="sng" algn="ctr">
          <a:solidFill>
            <a:schemeClr val="accent5">
              <a:alpha val="80000"/>
            </a:schemeClr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3175" cap="flat" cmpd="sng" algn="ctr">
          <a:solidFill>
            <a:schemeClr val="tx1">
              <a:alpha val="80000"/>
            </a:schemeClr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E4EBF0">
                  <a:alpha val="80000"/>
                </a:srgb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396</Words>
  <Application>Microsoft Office PowerPoint</Application>
  <PresentationFormat>Affichage à l'écran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blank</vt:lpstr>
      <vt:lpstr>German point of view Results of the national meeting of German experts</vt:lpstr>
      <vt:lpstr>Automatic Emergency Call Systems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gerlach</dc:creator>
  <cp:lastModifiedBy>Olivier FONTAINE</cp:lastModifiedBy>
  <cp:revision>27</cp:revision>
  <dcterms:created xsi:type="dcterms:W3CDTF">2012-12-21T13:49:37Z</dcterms:created>
  <dcterms:modified xsi:type="dcterms:W3CDTF">2014-03-06T13:57:25Z</dcterms:modified>
</cp:coreProperties>
</file>