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1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72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0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30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799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81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122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965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382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41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2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43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3542E-1A94-4CA0-B1EA-E4E44B5411A4}" type="datetimeFigureOut">
              <a:rPr lang="nl-NL" smtClean="0"/>
              <a:t>18-5-2022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D55B5-A2C8-4131-90CD-1DCFA19C1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61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FRAV: (In-)vehicle </a:t>
            </a:r>
            <a:r>
              <a:rPr lang="nl-NL" dirty="0" err="1"/>
              <a:t>interaction</a:t>
            </a:r>
            <a:r>
              <a:rPr lang="nl-NL" dirty="0"/>
              <a:t> </a:t>
            </a:r>
            <a:r>
              <a:rPr lang="nl-NL" dirty="0" err="1"/>
              <a:t>safety</a:t>
            </a:r>
            <a:r>
              <a:rPr lang="nl-NL" dirty="0"/>
              <a:t> </a:t>
            </a:r>
            <a:r>
              <a:rPr lang="nl-NL" dirty="0" err="1"/>
              <a:t>requirements</a:t>
            </a:r>
            <a:r>
              <a:rPr lang="nl-NL" dirty="0"/>
              <a:t> &amp; ADS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AB2DEF-6BED-BFA6-C7CE-9376AFEE7C51}"/>
              </a:ext>
            </a:extLst>
          </p:cNvPr>
          <p:cNvSpPr txBox="1"/>
          <p:nvPr/>
        </p:nvSpPr>
        <p:spPr>
          <a:xfrm>
            <a:off x="224681" y="182880"/>
            <a:ext cx="4275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FRAV ADS user safety workstream leaders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687A14-B826-1B07-9211-2721FF48BB22}"/>
              </a:ext>
            </a:extLst>
          </p:cNvPr>
          <p:cNvSpPr txBox="1"/>
          <p:nvPr/>
        </p:nvSpPr>
        <p:spPr>
          <a:xfrm>
            <a:off x="10381208" y="182880"/>
            <a:ext cx="1435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FRAV-28-08</a:t>
            </a:r>
          </a:p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28</a:t>
            </a:r>
            <a:r>
              <a:rPr lang="en-US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FRAV session</a:t>
            </a:r>
          </a:p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19-20 May 2022</a:t>
            </a:r>
          </a:p>
        </p:txBody>
      </p:sp>
    </p:spTree>
    <p:extLst>
      <p:ext uri="{BB962C8B-B14F-4D97-AF65-F5344CB8AC3E}">
        <p14:creationId xmlns:p14="http://schemas.microsoft.com/office/powerpoint/2010/main" val="427076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SRs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respect </a:t>
            </a:r>
            <a:r>
              <a:rPr lang="nl-NL" dirty="0" err="1"/>
              <a:t>to</a:t>
            </a:r>
            <a:r>
              <a:rPr lang="nl-NL" dirty="0"/>
              <a:t> in-vehicle HMI</a:t>
            </a:r>
          </a:p>
        </p:txBody>
      </p:sp>
      <p:sp>
        <p:nvSpPr>
          <p:cNvPr id="5" name="Afgeronde rechthoek 4"/>
          <p:cNvSpPr/>
          <p:nvPr/>
        </p:nvSpPr>
        <p:spPr>
          <a:xfrm>
            <a:off x="3944983" y="1778385"/>
            <a:ext cx="2151017" cy="95794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/>
              <a:t>take over; </a:t>
            </a:r>
            <a:r>
              <a:rPr lang="nl-NL" dirty="0" err="1"/>
              <a:t>activation</a:t>
            </a:r>
            <a:r>
              <a:rPr lang="nl-NL" dirty="0"/>
              <a:t>; </a:t>
            </a:r>
            <a:r>
              <a:rPr lang="nl-NL" dirty="0" err="1"/>
              <a:t>unplanned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planned</a:t>
            </a:r>
            <a:r>
              <a:rPr lang="nl-NL" dirty="0"/>
              <a:t> </a:t>
            </a:r>
            <a:r>
              <a:rPr lang="nl-NL" dirty="0" err="1"/>
              <a:t>ToC</a:t>
            </a:r>
            <a:endParaRPr lang="nl-NL" dirty="0"/>
          </a:p>
        </p:txBody>
      </p:sp>
      <p:sp>
        <p:nvSpPr>
          <p:cNvPr id="6" name="Afgeronde rechthoek 5"/>
          <p:cNvSpPr/>
          <p:nvPr/>
        </p:nvSpPr>
        <p:spPr>
          <a:xfrm>
            <a:off x="3944981" y="2950298"/>
            <a:ext cx="2116183" cy="9318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 err="1"/>
              <a:t>activation</a:t>
            </a:r>
            <a:r>
              <a:rPr lang="nl-NL" dirty="0"/>
              <a:t>; take over; </a:t>
            </a:r>
            <a:r>
              <a:rPr lang="nl-NL" dirty="0" err="1"/>
              <a:t>planned</a:t>
            </a:r>
            <a:r>
              <a:rPr lang="nl-NL" dirty="0"/>
              <a:t> </a:t>
            </a:r>
            <a:r>
              <a:rPr lang="nl-NL" dirty="0" err="1"/>
              <a:t>ToC</a:t>
            </a:r>
            <a:endParaRPr lang="nl-NL" dirty="0"/>
          </a:p>
        </p:txBody>
      </p:sp>
      <p:sp>
        <p:nvSpPr>
          <p:cNvPr id="7" name="Afgeronde rechthoek 6"/>
          <p:cNvSpPr/>
          <p:nvPr/>
        </p:nvSpPr>
        <p:spPr>
          <a:xfrm>
            <a:off x="3944982" y="4095474"/>
            <a:ext cx="2116183" cy="9318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 err="1"/>
              <a:t>activation</a:t>
            </a:r>
            <a:r>
              <a:rPr lang="nl-NL" dirty="0"/>
              <a:t>; take over</a:t>
            </a:r>
          </a:p>
        </p:txBody>
      </p:sp>
      <p:sp>
        <p:nvSpPr>
          <p:cNvPr id="8" name="Afgeronde rechthoek 7"/>
          <p:cNvSpPr/>
          <p:nvPr/>
        </p:nvSpPr>
        <p:spPr>
          <a:xfrm>
            <a:off x="7502432" y="1778384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SR 9 - 15</a:t>
            </a:r>
          </a:p>
        </p:txBody>
      </p:sp>
      <p:sp>
        <p:nvSpPr>
          <p:cNvPr id="9" name="Afgeronde rechthoek 8"/>
          <p:cNvSpPr/>
          <p:nvPr/>
        </p:nvSpPr>
        <p:spPr>
          <a:xfrm>
            <a:off x="7502433" y="2949074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SR 9 - 15</a:t>
            </a:r>
          </a:p>
        </p:txBody>
      </p:sp>
      <p:sp>
        <p:nvSpPr>
          <p:cNvPr id="10" name="Afgeronde rechthoek 9"/>
          <p:cNvSpPr/>
          <p:nvPr/>
        </p:nvSpPr>
        <p:spPr>
          <a:xfrm>
            <a:off x="7502433" y="4095474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SR 9, 10, 11, 12, 14, 15</a:t>
            </a:r>
          </a:p>
        </p:txBody>
      </p:sp>
      <p:sp>
        <p:nvSpPr>
          <p:cNvPr id="11" name="Afgeronde rechthoek 10"/>
          <p:cNvSpPr/>
          <p:nvPr/>
        </p:nvSpPr>
        <p:spPr>
          <a:xfrm>
            <a:off x="389710" y="2949074"/>
            <a:ext cx="2116183" cy="931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en-US" sz="1600" dirty="0"/>
              <a:t>An ADS which permits or can request a user to intervene in the DDT</a:t>
            </a:r>
            <a:endParaRPr lang="nl-NL" sz="1600" dirty="0"/>
          </a:p>
        </p:txBody>
      </p:sp>
      <p:cxnSp>
        <p:nvCxnSpPr>
          <p:cNvPr id="13" name="Gebogen verbindingslijn 12"/>
          <p:cNvCxnSpPr>
            <a:stCxn id="11" idx="3"/>
            <a:endCxn id="5" idx="1"/>
          </p:cNvCxnSpPr>
          <p:nvPr/>
        </p:nvCxnSpPr>
        <p:spPr>
          <a:xfrm flipV="1">
            <a:off x="2505893" y="2257357"/>
            <a:ext cx="1439090" cy="115762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stCxn id="11" idx="3"/>
            <a:endCxn id="6" idx="1"/>
          </p:cNvCxnSpPr>
          <p:nvPr/>
        </p:nvCxnSpPr>
        <p:spPr>
          <a:xfrm>
            <a:off x="2505893" y="3414983"/>
            <a:ext cx="1439088" cy="12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bogen verbindingslijn 17"/>
          <p:cNvCxnSpPr>
            <a:stCxn id="11" idx="3"/>
            <a:endCxn id="7" idx="1"/>
          </p:cNvCxnSpPr>
          <p:nvPr/>
        </p:nvCxnSpPr>
        <p:spPr>
          <a:xfrm>
            <a:off x="2505893" y="3414983"/>
            <a:ext cx="1439089" cy="11464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>
            <a:stCxn id="5" idx="3"/>
            <a:endCxn id="8" idx="1"/>
          </p:cNvCxnSpPr>
          <p:nvPr/>
        </p:nvCxnSpPr>
        <p:spPr>
          <a:xfrm flipV="1">
            <a:off x="6096000" y="2257356"/>
            <a:ext cx="140643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>
            <a:stCxn id="6" idx="3"/>
            <a:endCxn id="9" idx="1"/>
          </p:cNvCxnSpPr>
          <p:nvPr/>
        </p:nvCxnSpPr>
        <p:spPr>
          <a:xfrm>
            <a:off x="6061164" y="3416207"/>
            <a:ext cx="1441269" cy="11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>
            <a:stCxn id="7" idx="3"/>
            <a:endCxn id="10" idx="1"/>
          </p:cNvCxnSpPr>
          <p:nvPr/>
        </p:nvCxnSpPr>
        <p:spPr>
          <a:xfrm>
            <a:off x="6061165" y="4561383"/>
            <a:ext cx="1441268" cy="13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fgeronde rechthoek 16"/>
          <p:cNvSpPr/>
          <p:nvPr/>
        </p:nvSpPr>
        <p:spPr>
          <a:xfrm>
            <a:off x="389710" y="5254266"/>
            <a:ext cx="2291985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GB" sz="1400" dirty="0"/>
              <a:t>An ADS which does not permit or will not request a user to intervene in the DDT</a:t>
            </a:r>
            <a:endParaRPr lang="nl-NL" sz="1200" dirty="0"/>
          </a:p>
        </p:txBody>
      </p:sp>
      <p:sp>
        <p:nvSpPr>
          <p:cNvPr id="19" name="Afgeronde rechthoek 18"/>
          <p:cNvSpPr/>
          <p:nvPr/>
        </p:nvSpPr>
        <p:spPr>
          <a:xfrm>
            <a:off x="7502431" y="5253713"/>
            <a:ext cx="2151017" cy="9579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SR 10; Safety stop</a:t>
            </a:r>
          </a:p>
        </p:txBody>
      </p:sp>
      <p:sp>
        <p:nvSpPr>
          <p:cNvPr id="21" name="Afgeronde rechthoek 20"/>
          <p:cNvSpPr/>
          <p:nvPr/>
        </p:nvSpPr>
        <p:spPr>
          <a:xfrm>
            <a:off x="3944980" y="5266775"/>
            <a:ext cx="2116183" cy="9318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nl-NL" dirty="0"/>
              <a:t>‘</a:t>
            </a:r>
            <a:r>
              <a:rPr lang="nl-NL" dirty="0" err="1"/>
              <a:t>activation</a:t>
            </a:r>
            <a:r>
              <a:rPr lang="nl-NL" dirty="0"/>
              <a:t>’ </a:t>
            </a:r>
          </a:p>
        </p:txBody>
      </p:sp>
      <p:cxnSp>
        <p:nvCxnSpPr>
          <p:cNvPr id="4" name="Rechte verbindingslijn met pijl 3"/>
          <p:cNvCxnSpPr>
            <a:stCxn id="17" idx="3"/>
            <a:endCxn id="21" idx="1"/>
          </p:cNvCxnSpPr>
          <p:nvPr/>
        </p:nvCxnSpPr>
        <p:spPr>
          <a:xfrm flipV="1">
            <a:off x="2681695" y="5732684"/>
            <a:ext cx="1263285" cy="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>
            <a:stCxn id="21" idx="3"/>
            <a:endCxn id="19" idx="1"/>
          </p:cNvCxnSpPr>
          <p:nvPr/>
        </p:nvCxnSpPr>
        <p:spPr>
          <a:xfrm>
            <a:off x="6061163" y="5732684"/>
            <a:ext cx="144126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FF7B79C-0D16-FA05-9B36-13BA62411917}"/>
              </a:ext>
            </a:extLst>
          </p:cNvPr>
          <p:cNvSpPr txBox="1"/>
          <p:nvPr/>
        </p:nvSpPr>
        <p:spPr>
          <a:xfrm>
            <a:off x="10381208" y="182880"/>
            <a:ext cx="1435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FRAV-28-08</a:t>
            </a:r>
          </a:p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28</a:t>
            </a:r>
            <a:r>
              <a:rPr lang="en-US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FRAV session</a:t>
            </a:r>
          </a:p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19-20 May 2022</a:t>
            </a:r>
          </a:p>
        </p:txBody>
      </p:sp>
    </p:spTree>
    <p:extLst>
      <p:ext uri="{BB962C8B-B14F-4D97-AF65-F5344CB8AC3E}">
        <p14:creationId xmlns:p14="http://schemas.microsoft.com/office/powerpoint/2010/main" val="1496549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Remarks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838200" y="1690688"/>
            <a:ext cx="11009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HMI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maintainance</a:t>
            </a:r>
            <a:r>
              <a:rPr lang="nl-NL" dirty="0"/>
              <a:t> </a:t>
            </a:r>
            <a:r>
              <a:rPr lang="nl-NL" dirty="0" err="1"/>
              <a:t>personel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remote operations are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considered</a:t>
            </a:r>
            <a:r>
              <a:rPr lang="nl-NL" dirty="0"/>
              <a:t> </a:t>
            </a:r>
            <a:r>
              <a:rPr lang="nl-NL" dirty="0" err="1"/>
              <a:t>yet</a:t>
            </a:r>
            <a:r>
              <a:rPr lang="nl-NL" dirty="0"/>
              <a:t>. </a:t>
            </a:r>
            <a:r>
              <a:rPr lang="nl-NL" dirty="0" err="1"/>
              <a:t>Such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HMI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</a:p>
          <a:p>
            <a:r>
              <a:rPr lang="nl-NL" dirty="0" err="1"/>
              <a:t>considerably</a:t>
            </a:r>
            <a:r>
              <a:rPr lang="nl-NL" dirty="0"/>
              <a:t> </a:t>
            </a:r>
            <a:r>
              <a:rPr lang="nl-NL" dirty="0" err="1"/>
              <a:t>affected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case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also</a:t>
            </a:r>
            <a:r>
              <a:rPr lang="nl-NL" dirty="0"/>
              <a:t> serves a different </a:t>
            </a:r>
            <a:r>
              <a:rPr lang="nl-NL" dirty="0" err="1"/>
              <a:t>purpose</a:t>
            </a:r>
            <a:r>
              <a:rPr lang="nl-NL" dirty="0"/>
              <a:t>. </a:t>
            </a:r>
          </a:p>
          <a:p>
            <a:pPr marL="285750" indent="-285750">
              <a:buFontTx/>
              <a:buChar char="-"/>
            </a:pPr>
            <a:r>
              <a:rPr lang="nl-NL" dirty="0"/>
              <a:t>Is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way we want </a:t>
            </a:r>
            <a:r>
              <a:rPr lang="nl-NL" dirty="0" err="1"/>
              <a:t>to</a:t>
            </a:r>
            <a:r>
              <a:rPr lang="nl-NL" dirty="0"/>
              <a:t> show </a:t>
            </a:r>
            <a:r>
              <a:rPr lang="nl-NL" dirty="0" err="1"/>
              <a:t>which</a:t>
            </a:r>
            <a:r>
              <a:rPr lang="nl-NL" dirty="0"/>
              <a:t> SR </a:t>
            </a:r>
            <a:r>
              <a:rPr lang="nl-NL" dirty="0" err="1"/>
              <a:t>applies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which</a:t>
            </a:r>
            <a:r>
              <a:rPr lang="nl-NL" dirty="0"/>
              <a:t> ADS </a:t>
            </a:r>
            <a:r>
              <a:rPr lang="nl-NL" dirty="0" err="1"/>
              <a:t>use</a:t>
            </a:r>
            <a:r>
              <a:rPr lang="nl-NL" dirty="0"/>
              <a:t> case?</a:t>
            </a:r>
          </a:p>
          <a:p>
            <a:endParaRPr lang="nl-NL" dirty="0"/>
          </a:p>
          <a:p>
            <a:r>
              <a:rPr lang="nl-NL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64C57C-2A87-1D25-BCE4-97F46574BF96}"/>
              </a:ext>
            </a:extLst>
          </p:cNvPr>
          <p:cNvSpPr txBox="1"/>
          <p:nvPr/>
        </p:nvSpPr>
        <p:spPr>
          <a:xfrm>
            <a:off x="10381208" y="182880"/>
            <a:ext cx="1435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FRAV-28-08</a:t>
            </a:r>
          </a:p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28</a:t>
            </a:r>
            <a:r>
              <a:rPr lang="en-US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FRAV session</a:t>
            </a:r>
          </a:p>
          <a:p>
            <a:pPr algn="r"/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19-20 May 2022</a:t>
            </a:r>
          </a:p>
        </p:txBody>
      </p:sp>
    </p:spTree>
    <p:extLst>
      <p:ext uri="{BB962C8B-B14F-4D97-AF65-F5344CB8AC3E}">
        <p14:creationId xmlns:p14="http://schemas.microsoft.com/office/powerpoint/2010/main" val="28366227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178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Kantoorthema</vt:lpstr>
      <vt:lpstr>FRAV: (In-)vehicle interaction safety requirements &amp; ADS</vt:lpstr>
      <vt:lpstr>SRs with respect to in-vehicle HMI</vt:lpstr>
      <vt:lpstr>Remarks</vt:lpstr>
    </vt:vector>
  </TitlesOfParts>
  <Company>Rijkswaterstaat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Brouwer, Rino (WVL)</dc:creator>
  <cp:lastModifiedBy>John Creamer</cp:lastModifiedBy>
  <cp:revision>24</cp:revision>
  <dcterms:created xsi:type="dcterms:W3CDTF">2022-04-26T13:43:43Z</dcterms:created>
  <dcterms:modified xsi:type="dcterms:W3CDTF">2022-05-18T13:21:51Z</dcterms:modified>
</cp:coreProperties>
</file>