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1327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1" d="100"/>
          <a:sy n="61" d="100"/>
        </p:scale>
        <p:origin x="74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5FC16-637A-44AA-8C84-7A72832D4DC4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848EB-235D-46E9-8011-0D7FAC3313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2561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19-May-22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9AFDF4-E84A-42BA-A1AA-106DB0898BE3}"/>
              </a:ext>
            </a:extLst>
          </p:cNvPr>
          <p:cNvSpPr txBox="1"/>
          <p:nvPr userDrawn="1"/>
        </p:nvSpPr>
        <p:spPr>
          <a:xfrm>
            <a:off x="8686801" y="6169074"/>
            <a:ext cx="3043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FRAV-28-10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28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baseline="0" dirty="0">
                <a:latin typeface="Arial Nova" panose="020B0504020202020204" pitchFamily="34" charset="0"/>
              </a:rPr>
              <a:t> </a:t>
            </a:r>
            <a:r>
              <a:rPr lang="en-US" sz="1200" dirty="0">
                <a:latin typeface="Arial Nova" panose="020B0504020202020204" pitchFamily="34" charset="0"/>
              </a:rPr>
              <a:t>FRAV session, 19-20 May 2022</a:t>
            </a:r>
          </a:p>
        </p:txBody>
      </p:sp>
    </p:spTree>
    <p:extLst>
      <p:ext uri="{BB962C8B-B14F-4D97-AF65-F5344CB8AC3E}">
        <p14:creationId xmlns:p14="http://schemas.microsoft.com/office/powerpoint/2010/main" val="200188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19-May-22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3F344E-7BC7-42BC-85FB-51C168A611E1}"/>
              </a:ext>
            </a:extLst>
          </p:cNvPr>
          <p:cNvSpPr txBox="1"/>
          <p:nvPr userDrawn="1"/>
        </p:nvSpPr>
        <p:spPr>
          <a:xfrm>
            <a:off x="8686801" y="6169074"/>
            <a:ext cx="304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FRAV-27-03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27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baseline="0" dirty="0">
                <a:latin typeface="Arial Nova" panose="020B0504020202020204" pitchFamily="34" charset="0"/>
              </a:rPr>
              <a:t> </a:t>
            </a:r>
            <a:r>
              <a:rPr lang="en-US" sz="1200" dirty="0">
                <a:latin typeface="Arial Nova" panose="020B0504020202020204" pitchFamily="34" charset="0"/>
              </a:rPr>
              <a:t>FRAV session, 19-20 April 2022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9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19-May-22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623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19-May-22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1035FE-3BC8-D78A-D920-801CADFD8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39" y="1188720"/>
            <a:ext cx="11234057" cy="4950824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FRAV will request an extension of the mandate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Expected period: 2 years, with clear intermediate milestones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Suggested deliverables for FRAV: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Until </a:t>
            </a:r>
            <a:r>
              <a:rPr lang="en-US" altLang="en-US" sz="2000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March 2023 </a:t>
            </a:r>
            <a:r>
              <a:rPr lang="en-US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– further work based on elements:</a:t>
            </a:r>
          </a:p>
          <a:p>
            <a:pPr lvl="2"/>
            <a:r>
              <a:rPr lang="en-US" sz="1800" dirty="0"/>
              <a:t>Completion of “column 2 and 3” in document “05” based on criteria for DDT performance based on the model approach, inclusion and evaluation based on scenarios for pilot cases (</a:t>
            </a:r>
            <a:r>
              <a:rPr lang="en-US" sz="1800" dirty="0">
                <a:highlight>
                  <a:srgbClr val="FFFF00"/>
                </a:highlight>
              </a:rPr>
              <a:t>Dec 2022</a:t>
            </a:r>
            <a:r>
              <a:rPr lang="en-US" sz="1800" dirty="0"/>
              <a:t>)</a:t>
            </a:r>
          </a:p>
          <a:p>
            <a:pPr lvl="2"/>
            <a:r>
              <a:rPr lang="en-US" sz="1800" dirty="0"/>
              <a:t>External signaling requirements for ADS (</a:t>
            </a:r>
            <a:r>
              <a:rPr lang="en-US" sz="1800" dirty="0">
                <a:highlight>
                  <a:srgbClr val="C0C0C0"/>
                </a:highlight>
              </a:rPr>
              <a:t>input to GRE in Nov ‘22 via GRVA in Sept</a:t>
            </a:r>
            <a:r>
              <a:rPr lang="en-US" sz="1800" dirty="0"/>
              <a:t>)</a:t>
            </a:r>
          </a:p>
          <a:p>
            <a:pPr lvl="2"/>
            <a:r>
              <a:rPr lang="en-US" sz="1800" dirty="0"/>
              <a:t>Set of ORU requirements (</a:t>
            </a:r>
            <a:r>
              <a:rPr lang="en-US" sz="1800" dirty="0">
                <a:highlight>
                  <a:srgbClr val="FFFF00"/>
                </a:highlight>
              </a:rPr>
              <a:t>March 2023</a:t>
            </a:r>
            <a:r>
              <a:rPr lang="en-US" sz="1800" dirty="0"/>
              <a:t>)</a:t>
            </a:r>
          </a:p>
          <a:p>
            <a:pPr lvl="2"/>
            <a:r>
              <a:rPr lang="en-US" sz="1800" dirty="0"/>
              <a:t>Set of HMI provisions (user safety) (</a:t>
            </a:r>
            <a:r>
              <a:rPr lang="en-US" sz="1800" dirty="0">
                <a:highlight>
                  <a:srgbClr val="FFFF00"/>
                </a:highlight>
              </a:rPr>
              <a:t>March 2023</a:t>
            </a:r>
            <a:r>
              <a:rPr lang="en-US" sz="1800" dirty="0"/>
              <a:t>)</a:t>
            </a:r>
          </a:p>
          <a:p>
            <a:pPr lvl="2"/>
            <a:r>
              <a:rPr lang="en-US" sz="1800" dirty="0"/>
              <a:t>Delivery of the completed FRAV guidelines [informal] document to WP.29 (</a:t>
            </a:r>
            <a:r>
              <a:rPr lang="en-US" sz="1800" dirty="0">
                <a:highlight>
                  <a:srgbClr val="FFFF00"/>
                </a:highlight>
              </a:rPr>
              <a:t>June 2023</a:t>
            </a:r>
            <a:r>
              <a:rPr lang="en-US" sz="1800" dirty="0"/>
              <a:t>)</a:t>
            </a:r>
          </a:p>
          <a:p>
            <a:pPr lvl="1"/>
            <a:r>
              <a:rPr lang="en-US" sz="2000" dirty="0">
                <a:highlight>
                  <a:srgbClr val="FFFF00"/>
                </a:highlight>
              </a:rPr>
              <a:t>June 2023 </a:t>
            </a:r>
            <a:r>
              <a:rPr lang="en-US" sz="2000" dirty="0"/>
              <a:t>– start preparation of a joint document based on the VMAD and FRAV outcomes</a:t>
            </a:r>
          </a:p>
          <a:p>
            <a:pPr lvl="1"/>
            <a:r>
              <a:rPr lang="en-US" sz="2000" dirty="0">
                <a:highlight>
                  <a:srgbClr val="FFFF00"/>
                </a:highlight>
              </a:rPr>
              <a:t>March 2024 </a:t>
            </a:r>
            <a:r>
              <a:rPr lang="en-US" sz="2000" dirty="0"/>
              <a:t>– Submission of FRAV/VMAD joint [informal] document (pre-phase of regulatory work)</a:t>
            </a:r>
          </a:p>
          <a:p>
            <a:pPr lvl="2"/>
            <a:r>
              <a:rPr lang="en-US" altLang="en-US" sz="1800" i="1" dirty="0">
                <a:latin typeface="Helvetica" panose="020B0604020202020204" pitchFamily="34" charset="0"/>
                <a:cs typeface="Helvetica" panose="020B0604020202020204" pitchFamily="34" charset="0"/>
              </a:rPr>
              <a:t>Elements to be discussed</a:t>
            </a:r>
            <a:endParaRPr lang="en-US" sz="1800" dirty="0"/>
          </a:p>
          <a:p>
            <a:r>
              <a:rPr lang="en-US" sz="2400" dirty="0"/>
              <a:t>VMAD/FRAV leaderships will discuss the integration of outcomes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8921E7-CA3D-4D8E-9B96-DD38ECFE2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Discussion on next steps / work (draft)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4576D0-D6D3-6CAE-E6C8-42A5C57A68E1}"/>
              </a:ext>
            </a:extLst>
          </p:cNvPr>
          <p:cNvSpPr txBox="1"/>
          <p:nvPr/>
        </p:nvSpPr>
        <p:spPr>
          <a:xfrm>
            <a:off x="548639" y="6139544"/>
            <a:ext cx="2552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Submitted by the FRAV co-chairs</a:t>
            </a:r>
          </a:p>
        </p:txBody>
      </p:sp>
    </p:spTree>
    <p:extLst>
      <p:ext uri="{BB962C8B-B14F-4D97-AF65-F5344CB8AC3E}">
        <p14:creationId xmlns:p14="http://schemas.microsoft.com/office/powerpoint/2010/main" val="2434515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190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Nova</vt:lpstr>
      <vt:lpstr>Arial Nova Light</vt:lpstr>
      <vt:lpstr>Calibri</vt:lpstr>
      <vt:lpstr>Helvetica</vt:lpstr>
      <vt:lpstr>Roboto</vt:lpstr>
      <vt:lpstr>Roboto Light</vt:lpstr>
      <vt:lpstr>Office Theme</vt:lpstr>
      <vt:lpstr>Discussion on next steps / work (draft)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FRAV next steps</dc:title>
  <dc:creator>FRAV</dc:creator>
  <cp:lastModifiedBy>John Creamer</cp:lastModifiedBy>
  <cp:revision>15</cp:revision>
  <cp:lastPrinted>2022-05-19T11:05:28Z</cp:lastPrinted>
  <dcterms:created xsi:type="dcterms:W3CDTF">2022-05-19T07:37:04Z</dcterms:created>
  <dcterms:modified xsi:type="dcterms:W3CDTF">2022-05-19T20:48:29Z</dcterms:modified>
</cp:coreProperties>
</file>