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399" r:id="rId2"/>
    <p:sldId id="6557" r:id="rId3"/>
    <p:sldId id="6556" r:id="rId4"/>
    <p:sldId id="6555" r:id="rId5"/>
    <p:sldId id="30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3777">
          <p15:clr>
            <a:srgbClr val="A4A3A4"/>
          </p15:clr>
        </p15:guide>
        <p15:guide id="4" pos="3839">
          <p15:clr>
            <a:srgbClr val="A4A3A4"/>
          </p15:clr>
        </p15:guide>
        <p15:guide id="5" orient="horz" pos="2162">
          <p15:clr>
            <a:srgbClr val="A4A3A4"/>
          </p15:clr>
        </p15:guide>
        <p15:guide id="6" pos="383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2177D5"/>
    <a:srgbClr val="FF6600"/>
    <a:srgbClr val="235D9D"/>
    <a:srgbClr val="2768AF"/>
    <a:srgbClr val="2177B7"/>
    <a:srgbClr val="227DC1"/>
    <a:srgbClr val="1F6DA6"/>
    <a:srgbClr val="1D679F"/>
    <a:srgbClr val="195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013" autoAdjust="0"/>
    <p:restoredTop sz="97867" autoAdjust="0"/>
  </p:normalViewPr>
  <p:slideViewPr>
    <p:cSldViewPr snapToGrid="0">
      <p:cViewPr varScale="1">
        <p:scale>
          <a:sx n="83" d="100"/>
          <a:sy n="83" d="100"/>
        </p:scale>
        <p:origin x="1176" y="77"/>
      </p:cViewPr>
      <p:guideLst>
        <p:guide orient="horz" pos="2092"/>
        <p:guide pos="3840"/>
        <p:guide orient="horz" pos="3777"/>
        <p:guide pos="3839"/>
        <p:guide orient="horz" pos="2162"/>
        <p:guide pos="383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1256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-2048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39EFE-0303-44F6-9A16-FD3B5E015DB1}" type="datetimeFigureOut">
              <a:rPr lang="en-GB" smtClean="0"/>
              <a:t>18/05/2022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F04766-77AF-4EBE-9704-229FD5F6A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9881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926D1-0013-4A80-B64E-9D824EE65210}" type="datetimeFigureOut">
              <a:rPr lang="en-GB" smtClean="0"/>
              <a:t>18/05/2022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F2995-AB43-4B7C-B8CD-9DC7C3692A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7846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myintracomm.ec.europa.eu/corp/intellectual-property/Documents/2019_Reuse-guidelines(CC-BY).pdf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32012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/>
              <a:t>Update/add/delete parts of the</a:t>
            </a:r>
            <a:r>
              <a:rPr lang="en-IE" baseline="0" dirty="0"/>
              <a:t> copy right notice where appropriate.</a:t>
            </a:r>
          </a:p>
          <a:p>
            <a:r>
              <a:rPr lang="en-IE" baseline="0" dirty="0"/>
              <a:t>More information: </a:t>
            </a:r>
            <a:r>
              <a:rPr lang="en-GB" dirty="0">
                <a:hlinkClick r:id="rId3"/>
              </a:rPr>
              <a:t>https://myintracomm.ec.europa.eu/corp/intellectual-property/Documents/2019_Reuse-guidelines%28CC-BY%29.pdf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75199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073101"/>
            <a:ext cx="12192000" cy="5784900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49" y="1992572"/>
            <a:ext cx="10290265" cy="2149523"/>
          </a:xfrm>
          <a:prstGeom prst="rect">
            <a:avLst/>
          </a:prstGeo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0" y="4418049"/>
            <a:ext cx="10290265" cy="89775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6094413" y="5391726"/>
            <a:ext cx="5267202" cy="87745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spcAft>
                <a:spcPts val="800"/>
              </a:spcAft>
              <a:buFontTx/>
              <a:buNone/>
              <a:defRPr sz="220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 dirty="0"/>
              <a:t>Speaker</a:t>
            </a:r>
            <a:br>
              <a:rPr lang="en-GB" noProof="0" dirty="0"/>
            </a:br>
            <a:r>
              <a:rPr lang="en-GB" noProof="0" dirty="0"/>
              <a:t>Venue and date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2032834-0821-534E-8745-A11778DD5BC9}"/>
              </a:ext>
            </a:extLst>
          </p:cNvPr>
          <p:cNvSpPr txBox="1"/>
          <p:nvPr userDrawn="1"/>
        </p:nvSpPr>
        <p:spPr>
          <a:xfrm>
            <a:off x="5097328" y="6303481"/>
            <a:ext cx="1994170" cy="46166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indent="0" algn="ctr">
              <a:buClr>
                <a:schemeClr val="accent5"/>
              </a:buClr>
              <a:buFont typeface="Arial"/>
              <a:buNone/>
            </a:pPr>
            <a:r>
              <a:rPr lang="it-IT" sz="2400" b="1" cap="none" spc="0" noProof="0" dirty="0">
                <a:ln w="12700">
                  <a:solidFill>
                    <a:schemeClr val="tx1"/>
                  </a:solidFill>
                  <a:prstDash val="solid"/>
                </a:ln>
                <a:pattFill prst="narHorz">
                  <a:fgClr>
                    <a:srgbClr val="0070C0"/>
                  </a:fgClr>
                  <a:bgClr>
                    <a:schemeClr val="accent5"/>
                  </a:bgClr>
                </a:patt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Bauhaus 93" pitchFamily="82" charset="77"/>
              </a:rPr>
              <a:t>VMAD-SG2</a:t>
            </a:r>
          </a:p>
        </p:txBody>
      </p:sp>
    </p:spTree>
    <p:extLst>
      <p:ext uri="{BB962C8B-B14F-4D97-AF65-F5344CB8AC3E}">
        <p14:creationId xmlns:p14="http://schemas.microsoft.com/office/powerpoint/2010/main" val="3992183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59635" y="-59635"/>
            <a:ext cx="6155635" cy="6983896"/>
          </a:xfrm>
          <a:prstGeom prst="rect">
            <a:avLst/>
          </a:prstGeo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0" name="Rectangle 9"/>
          <p:cNvSpPr/>
          <p:nvPr userDrawn="1"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27615" y="743802"/>
            <a:ext cx="544923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4048" y="1992572"/>
            <a:ext cx="8010798" cy="3616657"/>
          </a:xfrm>
          <a:prstGeom prst="rect">
            <a:avLst/>
          </a:prstGeo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40629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62614" y="1825625"/>
            <a:ext cx="4583519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662614" y="586765"/>
            <a:ext cx="4581771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3" y="-46383"/>
            <a:ext cx="6142383" cy="6964017"/>
          </a:xfrm>
          <a:prstGeom prst="rect">
            <a:avLst/>
          </a:prstGeo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6920344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rizontal Pictur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-63280" y="-62165"/>
            <a:ext cx="12318560" cy="3468939"/>
          </a:xfrm>
          <a:prstGeom prst="rect">
            <a:avLst/>
          </a:prstGeom>
          <a:solidFill>
            <a:schemeClr val="bg2"/>
          </a:solidFill>
          <a:ln w="28575" cmpd="sng">
            <a:solidFill>
              <a:schemeClr val="accent5"/>
            </a:solidFill>
          </a:ln>
        </p:spPr>
        <p:txBody>
          <a:bodyPr/>
          <a:lstStyle>
            <a:lvl1pPr marL="0" indent="0">
              <a:buClr>
                <a:schemeClr val="accent2"/>
              </a:buClr>
              <a:buFont typeface="Arial"/>
              <a:buNone/>
              <a:defRPr/>
            </a:lvl1pPr>
          </a:lstStyle>
          <a:p>
            <a:endParaRPr lang="en-GB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7385" y="2818576"/>
            <a:ext cx="10287000" cy="6283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957385" y="3630613"/>
            <a:ext cx="10287000" cy="2365375"/>
          </a:xfrm>
          <a:prstGeom prst="rect">
            <a:avLst/>
          </a:prstGeom>
        </p:spPr>
        <p:txBody>
          <a:bodyPr/>
          <a:lstStyle>
            <a:lvl1pPr marL="342900" indent="-342900" algn="l">
              <a:buClr>
                <a:schemeClr val="accent5"/>
              </a:buClr>
              <a:buFont typeface="Arial"/>
              <a:buChar char="•"/>
              <a:defRPr/>
            </a:lvl1pPr>
            <a:lvl2pPr marL="800100" indent="-342900">
              <a:buClr>
                <a:schemeClr val="accent5"/>
              </a:buClr>
              <a:buFont typeface="Arial"/>
              <a:buChar char="•"/>
              <a:defRPr/>
            </a:lvl2pPr>
            <a:lvl3pPr marL="1200150" indent="-285750">
              <a:buClr>
                <a:schemeClr val="accent5"/>
              </a:buClr>
              <a:buFont typeface="Arial"/>
              <a:buChar char="•"/>
              <a:defRPr/>
            </a:lvl3pPr>
            <a:lvl4pPr marL="1657350" indent="-285750">
              <a:buClr>
                <a:schemeClr val="accent5"/>
              </a:buClr>
              <a:buFont typeface="Arial"/>
              <a:buChar char="•"/>
              <a:defRPr/>
            </a:lvl4pPr>
            <a:lvl5pPr marL="2114550" indent="-285750">
              <a:buClr>
                <a:schemeClr val="accent5"/>
              </a:buClr>
              <a:buFont typeface="Arial"/>
              <a:buChar char="•"/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367746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840157" y="2284667"/>
            <a:ext cx="3347997" cy="2090737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940525" y="2284668"/>
            <a:ext cx="3419998" cy="2090737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390340" y="2284667"/>
            <a:ext cx="3347998" cy="2090737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1179376" y="4038684"/>
            <a:ext cx="2669558" cy="1524235"/>
          </a:xfrm>
          <a:prstGeom prst="rect">
            <a:avLst/>
          </a:prstGeo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4729560" y="4041944"/>
            <a:ext cx="2669558" cy="1524235"/>
          </a:xfrm>
          <a:prstGeom prst="rect">
            <a:avLst/>
          </a:prstGeo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8315745" y="4037437"/>
            <a:ext cx="2669558" cy="1524235"/>
          </a:xfrm>
          <a:prstGeom prst="rect">
            <a:avLst/>
          </a:prstGeo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20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01072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489177" y="2159957"/>
            <a:ext cx="25189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489175" y="4076343"/>
            <a:ext cx="25200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197546" y="2159956"/>
            <a:ext cx="25200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887605" y="4076342"/>
            <a:ext cx="2483779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957385" y="2159957"/>
            <a:ext cx="2334846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197548" y="4076342"/>
            <a:ext cx="25200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957385" y="4076343"/>
            <a:ext cx="2334846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8919308" y="2159956"/>
            <a:ext cx="2452077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85566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41180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30587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020968" cy="1240348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rgbClr val="F8CC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1084385" y="3855676"/>
            <a:ext cx="10003692" cy="192529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1100617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12192000" cy="343217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020968" cy="1240348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1084385" y="3855676"/>
            <a:ext cx="10003692" cy="192529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0305502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cover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"/>
            <a:ext cx="12192000" cy="6858000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0189" y="1122363"/>
            <a:ext cx="10281657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rgbClr val="FFD129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281657" cy="16557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Click to edit Master subtitle style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478213"/>
          </a:xfrm>
          <a:prstGeom prst="line">
            <a:avLst/>
          </a:prstGeom>
          <a:ln w="28575">
            <a:solidFill>
              <a:srgbClr val="FFD1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5929" y="6193922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699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cover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284602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284602" cy="16557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478213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5929" y="6193922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509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7154" y="1825624"/>
            <a:ext cx="10267462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42341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2525" y="1825625"/>
            <a:ext cx="5002090" cy="4170363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0" indent="0">
              <a:buClr>
                <a:schemeClr val="accent5"/>
              </a:buClr>
              <a:buFont typeface="Arial"/>
              <a:buNone/>
              <a:defRPr/>
            </a:lvl1pPr>
          </a:lstStyle>
          <a:p>
            <a:pPr lvl="0"/>
            <a:endParaRPr lang="en-GB" noProof="0" dirty="0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8" name="Content Placeholder 2"/>
          <p:cNvSpPr>
            <a:spLocks noGrp="1"/>
          </p:cNvSpPr>
          <p:nvPr>
            <p:ph idx="10"/>
          </p:nvPr>
        </p:nvSpPr>
        <p:spPr>
          <a:xfrm>
            <a:off x="96715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03839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1"/>
          </p:nvPr>
        </p:nvSpPr>
        <p:spPr>
          <a:xfrm>
            <a:off x="623252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 strike="noStrike"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0"/>
          </p:nvPr>
        </p:nvSpPr>
        <p:spPr>
          <a:xfrm>
            <a:off x="96715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46774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70722" y="1825625"/>
            <a:ext cx="3229533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476002" y="1825624"/>
            <a:ext cx="3239996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sz="half" idx="15"/>
          </p:nvPr>
        </p:nvSpPr>
        <p:spPr>
          <a:xfrm>
            <a:off x="7990763" y="1825624"/>
            <a:ext cx="3239998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07101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0722" y="1681163"/>
            <a:ext cx="5003999" cy="823912"/>
          </a:xfrm>
          <a:prstGeom prst="rect">
            <a:avLst/>
          </a:prstGeo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70722" y="2597727"/>
            <a:ext cx="5003999" cy="3398261"/>
          </a:xfrm>
          <a:prstGeom prst="rect">
            <a:avLst/>
          </a:prstGeom>
        </p:spPr>
        <p:txBody>
          <a:bodyPr wrap="square"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2768" y="1681163"/>
            <a:ext cx="5003999" cy="823912"/>
          </a:xfrm>
          <a:prstGeom prst="rect">
            <a:avLst/>
          </a:prstGeo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2768" y="2597727"/>
            <a:ext cx="5003999" cy="3398261"/>
          </a:xfrm>
          <a:prstGeom prst="rect">
            <a:avLst/>
          </a:prstGeom>
        </p:spPr>
        <p:txBody>
          <a:bodyPr wrap="square"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42694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1750540"/>
            <a:ext cx="12192000" cy="4245448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4301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838200" y="625429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015BF1-D259-0341-94F8-9E410F79F67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32A8C65-6D59-B447-984D-BBBAC2CB4B4F}"/>
              </a:ext>
            </a:extLst>
          </p:cNvPr>
          <p:cNvSpPr txBox="1"/>
          <p:nvPr userDrawn="1"/>
        </p:nvSpPr>
        <p:spPr>
          <a:xfrm>
            <a:off x="9980579" y="6206019"/>
            <a:ext cx="1994170" cy="46166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indent="0" algn="ctr">
              <a:buClr>
                <a:schemeClr val="accent5"/>
              </a:buClr>
              <a:buFont typeface="Arial"/>
              <a:buNone/>
            </a:pPr>
            <a:r>
              <a:rPr lang="it-IT" sz="2400" b="1" cap="none" spc="0" noProof="0" dirty="0">
                <a:ln w="12700">
                  <a:solidFill>
                    <a:schemeClr val="tx1"/>
                  </a:solidFill>
                  <a:prstDash val="solid"/>
                </a:ln>
                <a:pattFill prst="narHorz">
                  <a:fgClr>
                    <a:srgbClr val="0070C0"/>
                  </a:fgClr>
                  <a:bgClr>
                    <a:schemeClr val="accent5"/>
                  </a:bgClr>
                </a:patt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Bauhaus 93" pitchFamily="82" charset="77"/>
              </a:rPr>
              <a:t>VMAD-SG2</a:t>
            </a:r>
          </a:p>
        </p:txBody>
      </p:sp>
    </p:spTree>
    <p:extLst>
      <p:ext uri="{BB962C8B-B14F-4D97-AF65-F5344CB8AC3E}">
        <p14:creationId xmlns:p14="http://schemas.microsoft.com/office/powerpoint/2010/main" val="45972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49" r:id="rId2"/>
    <p:sldLayoutId id="2147483651" r:id="rId3"/>
    <p:sldLayoutId id="2147483650" r:id="rId4"/>
    <p:sldLayoutId id="2147483660" r:id="rId5"/>
    <p:sldLayoutId id="2147483652" r:id="rId6"/>
    <p:sldLayoutId id="2147483661" r:id="rId7"/>
    <p:sldLayoutId id="2147483653" r:id="rId8"/>
    <p:sldLayoutId id="2147483654" r:id="rId9"/>
    <p:sldLayoutId id="2147483659" r:id="rId10"/>
    <p:sldLayoutId id="2147483658" r:id="rId11"/>
    <p:sldLayoutId id="2147483668" r:id="rId12"/>
    <p:sldLayoutId id="2147483666" r:id="rId13"/>
    <p:sldLayoutId id="2147483667" r:id="rId14"/>
    <p:sldLayoutId id="2147483655" r:id="rId15"/>
    <p:sldLayoutId id="2147483670" r:id="rId16"/>
    <p:sldLayoutId id="214748366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Biagio.CIUFFO@ec.europa.eu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Relationship Id="rId4" Type="http://schemas.openxmlformats.org/officeDocument/2006/relationships/hyperlink" Target="mailto:bsimkin@nvidia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1349" y="1992572"/>
            <a:ext cx="10290265" cy="1427707"/>
          </a:xfrm>
        </p:spPr>
        <p:txBody>
          <a:bodyPr wrap="square"/>
          <a:lstStyle/>
          <a:p>
            <a:r>
              <a:rPr lang="it-IT" sz="4800" dirty="0"/>
              <a:t>SG2 on </a:t>
            </a:r>
            <a:r>
              <a:rPr lang="it-IT" sz="4800" dirty="0" err="1"/>
              <a:t>Simulation</a:t>
            </a:r>
            <a:r>
              <a:rPr lang="it-IT" sz="4800" dirty="0"/>
              <a:t>/Virtual </a:t>
            </a:r>
            <a:r>
              <a:rPr lang="it-IT" sz="4800" dirty="0" err="1"/>
              <a:t>Testing</a:t>
            </a:r>
            <a:r>
              <a:rPr lang="it-IT" sz="4800" dirty="0"/>
              <a:t/>
            </a:r>
            <a:br>
              <a:rPr lang="it-IT" sz="4800" dirty="0"/>
            </a:br>
            <a:r>
              <a:rPr lang="it-IT" sz="4800" dirty="0"/>
              <a:t>Progress report</a:t>
            </a:r>
            <a:endParaRPr lang="nl-NL" sz="4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5072744" y="5391726"/>
            <a:ext cx="6288872" cy="877455"/>
          </a:xfrm>
        </p:spPr>
        <p:txBody>
          <a:bodyPr/>
          <a:lstStyle/>
          <a:p>
            <a:r>
              <a:rPr lang="nl-NL" dirty="0"/>
              <a:t>18 May 2022</a:t>
            </a:r>
          </a:p>
          <a:p>
            <a:r>
              <a:rPr lang="nl-NL" dirty="0"/>
              <a:t>B. </a:t>
            </a:r>
            <a:r>
              <a:rPr lang="nl-NL" dirty="0" err="1"/>
              <a:t>Ciuffo</a:t>
            </a:r>
            <a:r>
              <a:rPr lang="nl-NL" dirty="0"/>
              <a:t>, B. </a:t>
            </a:r>
            <a:r>
              <a:rPr lang="nl-NL" dirty="0" err="1"/>
              <a:t>Simkin</a:t>
            </a:r>
            <a:endParaRPr lang="nl-NL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24BDB6E8-5B53-F743-B50A-2C9BC9DAF2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71349" y="3420279"/>
            <a:ext cx="10290265" cy="897754"/>
          </a:xfrm>
        </p:spPr>
        <p:txBody>
          <a:bodyPr/>
          <a:lstStyle/>
          <a:p>
            <a:r>
              <a:rPr lang="it-IT" i="1" dirty="0"/>
              <a:t>VMAD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9855201" y="606739"/>
            <a:ext cx="1930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kumimoji="1" lang="en-US" altLang="ja-JP" sz="2000" noProof="0" dirty="0" smtClean="0"/>
              <a:t>VMAD-26-08</a:t>
            </a:r>
            <a:endParaRPr kumimoji="1" lang="ja-JP" altLang="en-US" sz="2000" noProof="0" dirty="0" smtClean="0"/>
          </a:p>
        </p:txBody>
      </p:sp>
    </p:spTree>
    <p:extLst>
      <p:ext uri="{BB962C8B-B14F-4D97-AF65-F5344CB8AC3E}">
        <p14:creationId xmlns:p14="http://schemas.microsoft.com/office/powerpoint/2010/main" val="35150870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6C328E3-248E-4849-8203-53F877D9FB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z="2400" dirty="0"/>
              <a:t>No new SG2 meeting since last VMAD</a:t>
            </a:r>
            <a:endParaRPr lang="en-GB" dirty="0"/>
          </a:p>
          <a:p>
            <a:r>
              <a:rPr lang="en-GB" dirty="0"/>
              <a:t>SG2 had previously noted there interest on how virtual testing tools are used and validation w.r.t. to UNECE R157 approvals. </a:t>
            </a:r>
          </a:p>
          <a:p>
            <a:r>
              <a:rPr lang="en-GB" dirty="0"/>
              <a:t>SG2 requested for information to be shared from approval authorities on this topic. </a:t>
            </a:r>
          </a:p>
          <a:p>
            <a:r>
              <a:rPr lang="en-GB" dirty="0"/>
              <a:t>This could represent and interesting input for the continuation of the work in VMAD.</a:t>
            </a:r>
            <a:endParaRPr lang="en-IT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3F3E4C7-8A09-A945-A5F2-E93E63AF63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SG comments</a:t>
            </a:r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10326653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B4801C8-19A7-0D47-BF32-F8FD88F8DA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7153" y="1825624"/>
            <a:ext cx="10647903" cy="4170363"/>
          </a:xfrm>
        </p:spPr>
        <p:txBody>
          <a:bodyPr/>
          <a:lstStyle/>
          <a:p>
            <a:r>
              <a:rPr lang="en-US" dirty="0"/>
              <a:t>Comment on Master document</a:t>
            </a:r>
            <a:r>
              <a:rPr lang="en-IT" dirty="0"/>
              <a:t>:</a:t>
            </a:r>
          </a:p>
          <a:p>
            <a:pPr lvl="1"/>
            <a:r>
              <a:rPr lang="en-GB" dirty="0"/>
              <a:t>page </a:t>
            </a:r>
            <a:r>
              <a:rPr lang="en-US" dirty="0"/>
              <a:t>62: SG2 previously agreed to remove the wording inside the criticality assessment matrix. </a:t>
            </a:r>
            <a:endParaRPr lang="en-IT" dirty="0"/>
          </a:p>
          <a:p>
            <a:endParaRPr lang="en-IT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0FE5410-C5BB-8A43-BD00-E8F02FFB60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Amendments to the Master Document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3998975-ACA1-47EC-8A28-0DFEAA872BB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615" t="18564" r="39308" b="18462"/>
          <a:stretch/>
        </p:blipFill>
        <p:spPr>
          <a:xfrm>
            <a:off x="4135065" y="3357586"/>
            <a:ext cx="3315393" cy="3348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69089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D08F0D7-BB5B-1040-B752-53B1C0DE19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For the time being the SG2 did not see the need to discuss additional topics.</a:t>
            </a:r>
          </a:p>
          <a:p>
            <a:r>
              <a:rPr lang="en-GB" dirty="0"/>
              <a:t>For this reason, for the time being, we consider the work of SG2 as concluded</a:t>
            </a:r>
          </a:p>
          <a:p>
            <a:endParaRPr lang="en-GB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7D835C5-D9CF-924C-8328-B557832F67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Additional topics to be discussed within SG2</a:t>
            </a:r>
          </a:p>
        </p:txBody>
      </p:sp>
    </p:spTree>
    <p:extLst>
      <p:ext uri="{BB962C8B-B14F-4D97-AF65-F5344CB8AC3E}">
        <p14:creationId xmlns:p14="http://schemas.microsoft.com/office/powerpoint/2010/main" val="39465948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4019" y="2188652"/>
            <a:ext cx="10020968" cy="1240348"/>
          </a:xfrm>
        </p:spPr>
        <p:txBody>
          <a:bodyPr/>
          <a:lstStyle/>
          <a:p>
            <a:r>
              <a:rPr lang="en-GB" dirty="0"/>
              <a:t>Thank you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3099E0D-5950-9E47-9C41-0C0F9ED46B83}"/>
              </a:ext>
            </a:extLst>
          </p:cNvPr>
          <p:cNvSpPr txBox="1">
            <a:spLocks/>
          </p:cNvSpPr>
          <p:nvPr/>
        </p:nvSpPr>
        <p:spPr>
          <a:xfrm>
            <a:off x="1077013" y="3254942"/>
            <a:ext cx="10020968" cy="1240348"/>
          </a:xfrm>
          <a:prstGeom prst="rect">
            <a:avLst/>
          </a:prstGeom>
        </p:spPr>
        <p:txBody>
          <a:bodyPr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accent5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2400" dirty="0">
                <a:solidFill>
                  <a:schemeClr val="tx2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Biagio.CIUFFO@ec.europa.eu</a:t>
            </a:r>
            <a:r>
              <a:rPr lang="en-GB" sz="2400" dirty="0">
                <a:solidFill>
                  <a:schemeClr val="tx2"/>
                </a:solidFill>
              </a:rPr>
              <a:t> </a:t>
            </a:r>
          </a:p>
          <a:p>
            <a:pPr>
              <a:spcAft>
                <a:spcPts val="1200"/>
              </a:spcAft>
            </a:pPr>
            <a:r>
              <a:rPr lang="en-GB" sz="2400" dirty="0">
                <a:solidFill>
                  <a:schemeClr val="tx2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bsimkin@nvidia.com</a:t>
            </a:r>
            <a:r>
              <a:rPr lang="en-GB" sz="2400" dirty="0">
                <a:solidFill>
                  <a:schemeClr val="tx2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571261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JRC palette 1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6ACBF3"/>
      </a:accent1>
      <a:accent2>
        <a:srgbClr val="3E99DA"/>
      </a:accent2>
      <a:accent3>
        <a:srgbClr val="1EC08A"/>
      </a:accent3>
      <a:accent4>
        <a:srgbClr val="ED8D2F"/>
      </a:accent4>
      <a:accent5>
        <a:srgbClr val="F8CC29"/>
      </a:accent5>
      <a:accent6>
        <a:srgbClr val="E76C53"/>
      </a:accent6>
      <a:hlink>
        <a:srgbClr val="0563C1"/>
      </a:hlink>
      <a:folHlink>
        <a:srgbClr val="24337E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85750" indent="-285750">
          <a:buClr>
            <a:schemeClr val="accent5"/>
          </a:buClr>
          <a:buFont typeface="Arial"/>
          <a:buChar char="•"/>
          <a:defRPr sz="2400" noProof="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EC_Presentation.pptx" id="{DF0E4C23-23CF-4CA0-B78D-4EE4E4812529}" vid="{A275074F-6DFA-4FBF-AA5C-38C3649C393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13702</TotalTime>
  <Words>167</Words>
  <Application>Microsoft Office PowerPoint</Application>
  <PresentationFormat>ワイド画面</PresentationFormat>
  <Paragraphs>23</Paragraphs>
  <Slides>5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ＭＳ Ｐゴシック</vt:lpstr>
      <vt:lpstr>Arial</vt:lpstr>
      <vt:lpstr>Bauhaus 93</vt:lpstr>
      <vt:lpstr>Calibri</vt:lpstr>
      <vt:lpstr>Office Theme</vt:lpstr>
      <vt:lpstr>SG2 on Simulation/Virtual Testing Progress report</vt:lpstr>
      <vt:lpstr>SG comments</vt:lpstr>
      <vt:lpstr>Amendments to the Master Document</vt:lpstr>
      <vt:lpstr>Additional topics to be discussed within SG2</vt:lpstr>
      <vt:lpstr>Thank you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Yvonne (COMM)</dc:creator>
  <cp:lastModifiedBy>Oshita, Ryuzo/大下 隆三</cp:lastModifiedBy>
  <cp:revision>453</cp:revision>
  <dcterms:created xsi:type="dcterms:W3CDTF">2019-08-09T12:06:42Z</dcterms:created>
  <dcterms:modified xsi:type="dcterms:W3CDTF">2022-05-18T08:49:45Z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sync_UniqueId">
    <vt:lpwstr>216256</vt:lpwstr>
  </property>
  <property fmtid="{D5CDD505-2E9C-101B-9397-08002B2CF9AE}" pid="3" name="Jive_LatestUserAccountName">
    <vt:lpwstr>szymapi</vt:lpwstr>
  </property>
  <property fmtid="{D5CDD505-2E9C-101B-9397-08002B2CF9AE}" pid="4" name="Offisync_ProviderInitializationData">
    <vt:lpwstr>https://webgate.ec.europa.eu/connected</vt:lpwstr>
  </property>
  <property fmtid="{D5CDD505-2E9C-101B-9397-08002B2CF9AE}" pid="5" name="Offisync_ServerID">
    <vt:lpwstr>0d3b22a6-6203-4efc-8e8e-b5279256493b</vt:lpwstr>
  </property>
  <property fmtid="{D5CDD505-2E9C-101B-9397-08002B2CF9AE}" pid="6" name="Offisync_UpdateToken">
    <vt:lpwstr>5</vt:lpwstr>
  </property>
  <property fmtid="{D5CDD505-2E9C-101B-9397-08002B2CF9AE}" pid="7" name="Jive_VersionGuid">
    <vt:lpwstr>aeb3aa96-c241-4062-9f49-42fe9fe7e733</vt:lpwstr>
  </property>
  <property fmtid="{D5CDD505-2E9C-101B-9397-08002B2CF9AE}" pid="8" name="Jive_ModifiedButNotPublished">
    <vt:lpwstr>True</vt:lpwstr>
  </property>
  <property fmtid="{D5CDD505-2E9C-101B-9397-08002B2CF9AE}" pid="9" name="MSIP_Label_6b558183-044c-4105-8d9c-cea02a2a3d86_Enabled">
    <vt:lpwstr>True</vt:lpwstr>
  </property>
  <property fmtid="{D5CDD505-2E9C-101B-9397-08002B2CF9AE}" pid="10" name="MSIP_Label_6b558183-044c-4105-8d9c-cea02a2a3d86_SiteId">
    <vt:lpwstr>43083d15-7273-40c1-b7db-39efd9ccc17a</vt:lpwstr>
  </property>
  <property fmtid="{D5CDD505-2E9C-101B-9397-08002B2CF9AE}" pid="11" name="MSIP_Label_6b558183-044c-4105-8d9c-cea02a2a3d86_Owner">
    <vt:lpwstr>bsimkin@nvidia.com</vt:lpwstr>
  </property>
  <property fmtid="{D5CDD505-2E9C-101B-9397-08002B2CF9AE}" pid="12" name="MSIP_Label_6b558183-044c-4105-8d9c-cea02a2a3d86_SetDate">
    <vt:lpwstr>2020-10-21T09:46:16.7540337Z</vt:lpwstr>
  </property>
  <property fmtid="{D5CDD505-2E9C-101B-9397-08002B2CF9AE}" pid="13" name="MSIP_Label_6b558183-044c-4105-8d9c-cea02a2a3d86_Name">
    <vt:lpwstr>Unrestricted</vt:lpwstr>
  </property>
  <property fmtid="{D5CDD505-2E9C-101B-9397-08002B2CF9AE}" pid="14" name="MSIP_Label_6b558183-044c-4105-8d9c-cea02a2a3d86_Application">
    <vt:lpwstr>Microsoft Azure Information Protection</vt:lpwstr>
  </property>
  <property fmtid="{D5CDD505-2E9C-101B-9397-08002B2CF9AE}" pid="15" name="MSIP_Label_6b558183-044c-4105-8d9c-cea02a2a3d86_ActionId">
    <vt:lpwstr>905fb92f-0d3a-4ec9-8ab3-af9d122d2123</vt:lpwstr>
  </property>
  <property fmtid="{D5CDD505-2E9C-101B-9397-08002B2CF9AE}" pid="16" name="MSIP_Label_6b558183-044c-4105-8d9c-cea02a2a3d86_Extended_MSFT_Method">
    <vt:lpwstr>Automatic</vt:lpwstr>
  </property>
  <property fmtid="{D5CDD505-2E9C-101B-9397-08002B2CF9AE}" pid="17" name="Sensitivity">
    <vt:lpwstr>Unrestricted</vt:lpwstr>
  </property>
</Properties>
</file>