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8" r:id="rId2"/>
    <p:sldId id="258" r:id="rId3"/>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p:cViewPr varScale="1">
        <p:scale>
          <a:sx n="70" d="100"/>
          <a:sy n="70" d="100"/>
        </p:scale>
        <p:origin x="77" y="49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D233C8-B447-41A3-A054-5175F7FAD48D}" type="datetimeFigureOut">
              <a:rPr kumimoji="1" lang="ja-JP" altLang="en-US" smtClean="0"/>
              <a:t>2022/9/9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69807C-3A0F-4782-BEA5-29C3325B8643}" type="slidenum">
              <a:rPr kumimoji="1" lang="ja-JP" altLang="en-US" smtClean="0"/>
              <a:t>‹#›</a:t>
            </a:fld>
            <a:endParaRPr kumimoji="1" lang="ja-JP" altLang="en-US"/>
          </a:p>
        </p:txBody>
      </p:sp>
    </p:spTree>
    <p:extLst>
      <p:ext uri="{BB962C8B-B14F-4D97-AF65-F5344CB8AC3E}">
        <p14:creationId xmlns:p14="http://schemas.microsoft.com/office/powerpoint/2010/main" val="344059538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C3668C-32FD-4C23-9372-44AF700F7086}" type="slidenum">
              <a:rPr kumimoji="1" lang="ja-JP" altLang="en-US" sz="1200" b="0" i="0" u="none" strike="noStrike" kern="1200" cap="none" spc="0" normalizeH="0" baseline="0" noProof="0" smtClean="0">
                <a:ln>
                  <a:noFill/>
                </a:ln>
                <a:solidFill>
                  <a:prstClr val="black"/>
                </a:solidFill>
                <a:effectLst/>
                <a:uLnTx/>
                <a:uFillTx/>
                <a:latin typeface="游ゴシック"/>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1" lang="ja-JP" altLang="en-US" sz="1200" b="0" i="0" u="none" strike="noStrike" kern="1200" cap="none" spc="0" normalizeH="0" baseline="0" noProof="0">
              <a:ln>
                <a:noFill/>
              </a:ln>
              <a:solidFill>
                <a:prstClr val="black"/>
              </a:solidFill>
              <a:effectLst/>
              <a:uLnTx/>
              <a:uFillTx/>
              <a:latin typeface="游ゴシック"/>
              <a:ea typeface="游ゴシック" panose="020B0400000000000000" pitchFamily="50" charset="-128"/>
              <a:cs typeface="+mn-cs"/>
            </a:endParaRPr>
          </a:p>
        </p:txBody>
      </p:sp>
    </p:spTree>
    <p:extLst>
      <p:ext uri="{BB962C8B-B14F-4D97-AF65-F5344CB8AC3E}">
        <p14:creationId xmlns:p14="http://schemas.microsoft.com/office/powerpoint/2010/main" val="4270429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90D14E-0C22-4670-9651-15BA44193C8F}"/>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4D7DFC01-ED33-4851-ADB4-4364355A8F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F12610D4-6DD9-478F-B426-42A55B5619C7}"/>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5" name="フッター プレースホルダー 4">
            <a:extLst>
              <a:ext uri="{FF2B5EF4-FFF2-40B4-BE49-F238E27FC236}">
                <a16:creationId xmlns:a16="http://schemas.microsoft.com/office/drawing/2014/main" id="{A048DA7C-AC0A-4BD3-AFED-830EB7C1649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D4C7A92-224F-438F-971D-0A3852E2812C}"/>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1585369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313A572-09CA-4D0D-891F-D415A671F236}"/>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91F78A2B-614D-4CB1-B68A-286037A198F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4C9C9CA-E4FA-4119-A8F1-1291736EF8A2}"/>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5" name="フッター プレースホルダー 4">
            <a:extLst>
              <a:ext uri="{FF2B5EF4-FFF2-40B4-BE49-F238E27FC236}">
                <a16:creationId xmlns:a16="http://schemas.microsoft.com/office/drawing/2014/main" id="{8AE2FC96-4F27-42F1-BE3D-4F05117E04A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2184B4F-E5BA-4F38-8A4C-3584D681F921}"/>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3542524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B7ACABD-0774-4A4A-8152-C3C16FAE2AD1}"/>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B5CDCCF-4B47-4FEF-9F29-2EADDE3B9DBC}"/>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1F4D9E7-0AE4-4C8D-95BA-96C010D75402}"/>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5" name="フッター プレースホルダー 4">
            <a:extLst>
              <a:ext uri="{FF2B5EF4-FFF2-40B4-BE49-F238E27FC236}">
                <a16:creationId xmlns:a16="http://schemas.microsoft.com/office/drawing/2014/main" id="{FC4B34DF-503A-453C-9BCF-5FEB7542F2A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7CEFB1E-11C0-44D1-9D29-632F5EAC23D6}"/>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861078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CD8DA3C-D109-4E4E-B2C6-C563A3D53EC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FACCF70-4D4D-4F21-83FF-402835049DD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92BD952-5A3D-4516-BE08-CE97D46F5E1D}"/>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5" name="フッター プレースホルダー 4">
            <a:extLst>
              <a:ext uri="{FF2B5EF4-FFF2-40B4-BE49-F238E27FC236}">
                <a16:creationId xmlns:a16="http://schemas.microsoft.com/office/drawing/2014/main" id="{68FC2684-B799-48D8-BCE8-B8637952787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1E7437D3-C5CD-4185-AAA0-C3294796868A}"/>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2697986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1BC5E4B-22D4-45DD-AA0A-759394665DE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B1DFE5E-2B72-4968-8FD9-D62C27020AC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C74AEB3-70AB-4682-B26B-0ABB2FD44E1C}"/>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5" name="フッター プレースホルダー 4">
            <a:extLst>
              <a:ext uri="{FF2B5EF4-FFF2-40B4-BE49-F238E27FC236}">
                <a16:creationId xmlns:a16="http://schemas.microsoft.com/office/drawing/2014/main" id="{A4EEE7D4-E207-4DB2-BAD0-720132F460C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A7FDAF5-4FB6-4D42-8357-C7C0C6507F50}"/>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2732141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E3BE7F-4E0A-4E25-A8A5-311E12B6EEE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6CB16F7-3218-4224-82DF-61E6034B31BC}"/>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CD2D6784-FABD-4CE8-A0BF-85D5A58CE7F1}"/>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6AEF18E1-45E6-4E55-90F3-1035A0B39B6B}"/>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6" name="フッター プレースホルダー 5">
            <a:extLst>
              <a:ext uri="{FF2B5EF4-FFF2-40B4-BE49-F238E27FC236}">
                <a16:creationId xmlns:a16="http://schemas.microsoft.com/office/drawing/2014/main" id="{54CBBB5E-EE76-4EF9-8CF0-AE5527F0EC4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32360CC-1921-4ECE-BDE7-DB1BB89EBADB}"/>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3285959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283C69-A598-44C8-9654-BDBEB2569FD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1B7DDAC-E38A-4099-B73F-02033BE10B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940E08A-CA6A-4105-86F0-A79B2E9D4FC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DAF88F69-C466-4326-BA35-2498A94C65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C5B83F93-CDEF-429A-99DC-BA673EC73AE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A46C9163-9428-4203-9081-F68819E4DAF5}"/>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8" name="フッター プレースホルダー 7">
            <a:extLst>
              <a:ext uri="{FF2B5EF4-FFF2-40B4-BE49-F238E27FC236}">
                <a16:creationId xmlns:a16="http://schemas.microsoft.com/office/drawing/2014/main" id="{BA510537-65F8-4E52-BE31-E5141AE18414}"/>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455CCD2C-3FE2-49F1-A269-84262347CA9D}"/>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556563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5A3482-0C27-4BDF-94C5-8E76D16574E2}"/>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E34374D6-1CC4-4EE8-B407-878ED9B6E7A0}"/>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4" name="フッター プレースホルダー 3">
            <a:extLst>
              <a:ext uri="{FF2B5EF4-FFF2-40B4-BE49-F238E27FC236}">
                <a16:creationId xmlns:a16="http://schemas.microsoft.com/office/drawing/2014/main" id="{429FDD29-C7D7-466C-B790-346DBD112DFC}"/>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780250FF-B4F1-4640-B197-3E8EED107E5F}"/>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3911782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3FD7412C-B9C7-4B73-8828-C836E916C6BF}"/>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3" name="フッター プレースホルダー 2">
            <a:extLst>
              <a:ext uri="{FF2B5EF4-FFF2-40B4-BE49-F238E27FC236}">
                <a16:creationId xmlns:a16="http://schemas.microsoft.com/office/drawing/2014/main" id="{486F8A49-F52C-47E1-BB5C-ECEFA6B8A3AE}"/>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E6EF942-6DBE-4615-A4BF-5AB846322FF4}"/>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13126892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4408F8-66C5-4009-A9E1-7AEC1812D817}"/>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38A979F-A3A0-4ED4-9BF4-CC2E1FDF57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59473C-EF71-44FE-B0D1-C9AFE85A3A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DD7244D-2F13-4688-8F0A-8B6F22745181}"/>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6" name="フッター プレースホルダー 5">
            <a:extLst>
              <a:ext uri="{FF2B5EF4-FFF2-40B4-BE49-F238E27FC236}">
                <a16:creationId xmlns:a16="http://schemas.microsoft.com/office/drawing/2014/main" id="{F9AF67FC-FCBF-43E2-81ED-B95A746CECE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240AA38-DE70-49ED-A43C-5C600467D787}"/>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2660341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E9BE1D-D17E-44B4-9683-5214B736CAA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1F9F500-5704-42A4-A15A-9A588498EB5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C9AD9AE5-3BB5-4DFD-88B6-710B057B214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F2DE923-784D-4C80-8ECD-9C7618B40E6F}"/>
              </a:ext>
            </a:extLst>
          </p:cNvPr>
          <p:cNvSpPr>
            <a:spLocks noGrp="1"/>
          </p:cNvSpPr>
          <p:nvPr>
            <p:ph type="dt" sz="half" idx="10"/>
          </p:nvPr>
        </p:nvSpPr>
        <p:spPr/>
        <p:txBody>
          <a:bodyPr/>
          <a:lstStyle/>
          <a:p>
            <a:fld id="{8D6EAA2A-06D7-4F2E-B452-58CEF02A8D05}" type="datetimeFigureOut">
              <a:rPr kumimoji="1" lang="ja-JP" altLang="en-US" smtClean="0"/>
              <a:t>2022/9/9</a:t>
            </a:fld>
            <a:endParaRPr kumimoji="1" lang="ja-JP" altLang="en-US"/>
          </a:p>
        </p:txBody>
      </p:sp>
      <p:sp>
        <p:nvSpPr>
          <p:cNvPr id="6" name="フッター プレースホルダー 5">
            <a:extLst>
              <a:ext uri="{FF2B5EF4-FFF2-40B4-BE49-F238E27FC236}">
                <a16:creationId xmlns:a16="http://schemas.microsoft.com/office/drawing/2014/main" id="{B1CC250A-5D57-4CE1-8BED-D74DE27DC7D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5506AD8-2519-46CE-940A-FAC4D6FDDAD4}"/>
              </a:ext>
            </a:extLst>
          </p:cNvPr>
          <p:cNvSpPr>
            <a:spLocks noGrp="1"/>
          </p:cNvSpPr>
          <p:nvPr>
            <p:ph type="sldNum" sz="quarter" idx="12"/>
          </p:nvPr>
        </p:nvSpPr>
        <p:spPr/>
        <p:txBody>
          <a:body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76150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A1F53010-6725-420F-A2A2-F33EF2D11FA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9FCF99D-25C9-42F6-AD67-48D38F2F30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C48EA6-5803-473B-A8D3-AB5940DAFE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6EAA2A-06D7-4F2E-B452-58CEF02A8D05}" type="datetimeFigureOut">
              <a:rPr kumimoji="1" lang="ja-JP" altLang="en-US" smtClean="0"/>
              <a:t>2022/9/9</a:t>
            </a:fld>
            <a:endParaRPr kumimoji="1" lang="ja-JP" altLang="en-US"/>
          </a:p>
        </p:txBody>
      </p:sp>
      <p:sp>
        <p:nvSpPr>
          <p:cNvPr id="5" name="フッター プレースホルダー 4">
            <a:extLst>
              <a:ext uri="{FF2B5EF4-FFF2-40B4-BE49-F238E27FC236}">
                <a16:creationId xmlns:a16="http://schemas.microsoft.com/office/drawing/2014/main" id="{E1C64DFB-C564-4A76-8F46-796274C2C0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C8C89348-3D57-4756-9326-45B6A0DB2F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CD9194-0DB7-4AED-B21E-02520ACDBCBF}" type="slidenum">
              <a:rPr kumimoji="1" lang="ja-JP" altLang="en-US" smtClean="0"/>
              <a:t>‹#›</a:t>
            </a:fld>
            <a:endParaRPr kumimoji="1" lang="ja-JP" altLang="en-US"/>
          </a:p>
        </p:txBody>
      </p:sp>
    </p:spTree>
    <p:extLst>
      <p:ext uri="{BB962C8B-B14F-4D97-AF65-F5344CB8AC3E}">
        <p14:creationId xmlns:p14="http://schemas.microsoft.com/office/powerpoint/2010/main" val="1759237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1469231" y="653940"/>
            <a:ext cx="9635374" cy="2855718"/>
          </a:xfrm>
          <a:prstGeom prst="rect">
            <a:avLst/>
          </a:prstGeom>
          <a:solidFill>
            <a:schemeClr val="accent5">
              <a:lumMod val="40000"/>
              <a:lumOff val="60000"/>
            </a:schemeClr>
          </a:solidFill>
          <a:ln w="9525">
            <a:noFill/>
            <a:miter lim="800000"/>
            <a:headEnd/>
            <a:tailEnd/>
          </a:ln>
        </p:spPr>
        <p:txBody>
          <a:bodyPr anchor="ctr"/>
          <a:lstStyle/>
          <a:p>
            <a:pPr algn="ctr">
              <a:defRPr/>
            </a:pPr>
            <a:r>
              <a:rPr lang="en-US" altLang="ja-JP" sz="4000" b="1" i="1" dirty="0">
                <a:solidFill>
                  <a:srgbClr val="0070C0"/>
                </a:solidFill>
                <a:effectLst>
                  <a:outerShdw blurRad="38100" dist="38100" dir="2700000" algn="tl">
                    <a:srgbClr val="C0C0C0"/>
                  </a:outerShdw>
                </a:effectLst>
                <a:latin typeface="Calibri"/>
                <a:ea typeface="ＭＳ Ｐゴシック" panose="020B0600070205080204" pitchFamily="50" charset="-128"/>
              </a:rPr>
              <a:t>Japan’s Proposal for the regulation on the power determination method for combustion engines and electric drive trains intended for the propulsion of two-wheeler</a:t>
            </a:r>
          </a:p>
        </p:txBody>
      </p:sp>
      <p:sp>
        <p:nvSpPr>
          <p:cNvPr id="5126" name="テキスト ボックス 2"/>
          <p:cNvSpPr txBox="1">
            <a:spLocks noChangeArrowheads="1"/>
          </p:cNvSpPr>
          <p:nvPr/>
        </p:nvSpPr>
        <p:spPr bwMode="auto">
          <a:xfrm>
            <a:off x="8847667" y="4010474"/>
            <a:ext cx="2059863" cy="523220"/>
          </a:xfrm>
          <a:prstGeom prst="rect">
            <a:avLst/>
          </a:prstGeom>
          <a:noFill/>
          <a:ln w="9525">
            <a:noFill/>
            <a:miter lim="800000"/>
            <a:headEnd/>
            <a:tailEnd/>
          </a:ln>
        </p:spPr>
        <p:txBody>
          <a:bodyPr wrap="square">
            <a:spAutoFit/>
          </a:bodyPr>
          <a:lstStyle/>
          <a:p>
            <a:pPr algn="r">
              <a:defRPr/>
            </a:pPr>
            <a:r>
              <a:rPr lang="en-US" altLang="ja-JP" sz="2800" dirty="0">
                <a:solidFill>
                  <a:prstClr val="black"/>
                </a:solidFill>
                <a:latin typeface="Calibri"/>
                <a:ea typeface="ＭＳ Ｐゴシック" panose="020B0600070205080204" pitchFamily="50" charset="-128"/>
              </a:rPr>
              <a:t>20 Sep. 2022</a:t>
            </a:r>
            <a:endParaRPr lang="ja-JP" altLang="en-US" sz="2800" dirty="0">
              <a:solidFill>
                <a:prstClr val="black"/>
              </a:solidFill>
              <a:latin typeface="Calibri"/>
              <a:ea typeface="ＭＳ Ｐゴシック" panose="020B0600070205080204" pitchFamily="50" charset="-128"/>
            </a:endParaRPr>
          </a:p>
        </p:txBody>
      </p:sp>
      <p:pic>
        <p:nvPicPr>
          <p:cNvPr id="8" name="Picture 8" descr="修正後2"/>
          <p:cNvPicPr>
            <a:picLocks noChangeAspect="1" noChangeArrowheads="1"/>
          </p:cNvPicPr>
          <p:nvPr/>
        </p:nvPicPr>
        <p:blipFill>
          <a:blip r:embed="rId3" cstate="print">
            <a:clrChange>
              <a:clrFrom>
                <a:srgbClr val="FFFDFE"/>
              </a:clrFrom>
              <a:clrTo>
                <a:srgbClr val="FFFDFE">
                  <a:alpha val="0"/>
                </a:srgbClr>
              </a:clrTo>
            </a:clrChange>
            <a:extLst>
              <a:ext uri="{28A0092B-C50C-407E-A947-70E740481C1C}">
                <a14:useLocalDpi xmlns:a14="http://schemas.microsoft.com/office/drawing/2010/main" val="0"/>
              </a:ext>
            </a:extLst>
          </a:blip>
          <a:srcRect/>
          <a:stretch>
            <a:fillRect/>
          </a:stretch>
        </p:blipFill>
        <p:spPr bwMode="auto">
          <a:xfrm>
            <a:off x="5128921" y="4437113"/>
            <a:ext cx="1824620" cy="133258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0"/>
          <p:cNvSpPr>
            <a:spLocks noChangeArrowheads="1"/>
          </p:cNvSpPr>
          <p:nvPr/>
        </p:nvSpPr>
        <p:spPr bwMode="auto">
          <a:xfrm>
            <a:off x="2219673" y="5913330"/>
            <a:ext cx="764311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0"/>
              </a:spcBef>
              <a:tabLst>
                <a:tab pos="2700338" algn="ctr"/>
                <a:tab pos="5400675" algn="r"/>
              </a:tabLst>
              <a:defRPr kumimoji="1">
                <a:solidFill>
                  <a:schemeClr val="tx1"/>
                </a:solidFill>
                <a:latin typeface="Arial" charset="0"/>
                <a:ea typeface="ＭＳ Ｐゴシック" pitchFamily="50" charset="-128"/>
              </a:defRPr>
            </a:lvl1pPr>
            <a:lvl2pPr>
              <a:spcBef>
                <a:spcPct val="0"/>
              </a:spcBef>
              <a:tabLst>
                <a:tab pos="2700338" algn="ctr"/>
                <a:tab pos="5400675" algn="r"/>
              </a:tabLst>
              <a:defRPr kumimoji="1">
                <a:solidFill>
                  <a:schemeClr val="tx1"/>
                </a:solidFill>
                <a:latin typeface="Arial" charset="0"/>
                <a:ea typeface="ＭＳ Ｐゴシック" pitchFamily="50" charset="-128"/>
              </a:defRPr>
            </a:lvl2pPr>
            <a:lvl3pPr>
              <a:spcBef>
                <a:spcPct val="0"/>
              </a:spcBef>
              <a:tabLst>
                <a:tab pos="2700338" algn="ctr"/>
                <a:tab pos="5400675" algn="r"/>
              </a:tabLst>
              <a:defRPr kumimoji="1">
                <a:solidFill>
                  <a:schemeClr val="tx1"/>
                </a:solidFill>
                <a:latin typeface="Arial" charset="0"/>
                <a:ea typeface="ＭＳ Ｐゴシック" pitchFamily="50" charset="-128"/>
              </a:defRPr>
            </a:lvl3pPr>
            <a:lvl4pPr>
              <a:spcBef>
                <a:spcPct val="0"/>
              </a:spcBef>
              <a:tabLst>
                <a:tab pos="2700338" algn="ctr"/>
                <a:tab pos="5400675" algn="r"/>
              </a:tabLst>
              <a:defRPr kumimoji="1">
                <a:solidFill>
                  <a:schemeClr val="tx1"/>
                </a:solidFill>
                <a:latin typeface="Arial" charset="0"/>
                <a:ea typeface="ＭＳ Ｐゴシック" pitchFamily="50" charset="-128"/>
              </a:defRPr>
            </a:lvl4pPr>
            <a:lvl5pPr>
              <a:spcBef>
                <a:spcPct val="0"/>
              </a:spcBef>
              <a:tabLst>
                <a:tab pos="2700338" algn="ctr"/>
                <a:tab pos="5400675" algn="r"/>
              </a:tabLst>
              <a:defRPr kumimoji="1">
                <a:solidFill>
                  <a:schemeClr val="tx1"/>
                </a:solidFill>
                <a:latin typeface="Arial" charset="0"/>
                <a:ea typeface="ＭＳ Ｐゴシック" pitchFamily="50" charset="-128"/>
              </a:defRPr>
            </a:lvl5pPr>
            <a:lvl6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6pPr>
            <a:lvl7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7pPr>
            <a:lvl8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8pPr>
            <a:lvl9pPr fontAlgn="base">
              <a:spcBef>
                <a:spcPct val="0"/>
              </a:spcBef>
              <a:spcAft>
                <a:spcPct val="0"/>
              </a:spcAft>
              <a:tabLst>
                <a:tab pos="2700338" algn="ctr"/>
                <a:tab pos="5400675" algn="r"/>
              </a:tabLst>
              <a:defRPr kumimoji="1">
                <a:solidFill>
                  <a:schemeClr val="tx1"/>
                </a:solidFill>
                <a:latin typeface="Arial" charset="0"/>
                <a:ea typeface="ＭＳ Ｐゴシック" pitchFamily="50" charset="-128"/>
              </a:defRPr>
            </a:lvl9pPr>
          </a:lstStyle>
          <a:p>
            <a:pPr algn="ctr">
              <a:defRPr/>
            </a:pPr>
            <a:r>
              <a:rPr lang="en-US" altLang="ja-JP" dirty="0">
                <a:solidFill>
                  <a:prstClr val="black"/>
                </a:solidFill>
                <a:latin typeface="Times New Roman" pitchFamily="18" charset="0"/>
                <a:ea typeface="ＭＳ 明朝" pitchFamily="17" charset="-128"/>
                <a:cs typeface="Times New Roman" pitchFamily="18" charset="0"/>
              </a:rPr>
              <a:t>JAPAN AUTOMOBILE STANDARDS INTERNATIONALIZATION CENTER</a:t>
            </a:r>
          </a:p>
          <a:p>
            <a:pPr algn="ctr">
              <a:defRPr/>
            </a:pPr>
            <a:r>
              <a:rPr lang="en-US" altLang="ja-JP" dirty="0">
                <a:solidFill>
                  <a:prstClr val="black"/>
                </a:solidFill>
                <a:ea typeface="ＭＳ 明朝" pitchFamily="17" charset="-128"/>
                <a:cs typeface="Times New Roman" pitchFamily="18" charset="0"/>
              </a:rPr>
              <a:t>http://www.jasic.org</a:t>
            </a:r>
          </a:p>
        </p:txBody>
      </p:sp>
      <p:sp>
        <p:nvSpPr>
          <p:cNvPr id="3" name="テキスト ボックス 2">
            <a:extLst>
              <a:ext uri="{FF2B5EF4-FFF2-40B4-BE49-F238E27FC236}">
                <a16:creationId xmlns:a16="http://schemas.microsoft.com/office/drawing/2014/main" id="{E979BD53-DC5B-0D00-DF08-969F78ED646C}"/>
              </a:ext>
            </a:extLst>
          </p:cNvPr>
          <p:cNvSpPr txBox="1">
            <a:spLocks noChangeArrowheads="1"/>
          </p:cNvSpPr>
          <p:nvPr/>
        </p:nvSpPr>
        <p:spPr bwMode="auto">
          <a:xfrm>
            <a:off x="9692837" y="36729"/>
            <a:ext cx="2059863" cy="523220"/>
          </a:xfrm>
          <a:prstGeom prst="rect">
            <a:avLst/>
          </a:prstGeom>
          <a:noFill/>
          <a:ln w="9525">
            <a:noFill/>
            <a:miter lim="800000"/>
            <a:headEnd/>
            <a:tailEnd/>
          </a:ln>
        </p:spPr>
        <p:txBody>
          <a:bodyPr wrap="square">
            <a:spAutoFit/>
          </a:bodyPr>
          <a:lstStyle/>
          <a:p>
            <a:pPr algn="r">
              <a:defRPr/>
            </a:pPr>
            <a:r>
              <a:rPr lang="en-US" altLang="ja-JP" sz="2800" dirty="0">
                <a:solidFill>
                  <a:prstClr val="black"/>
                </a:solidFill>
                <a:latin typeface="Calibri"/>
                <a:ea typeface="ＭＳ Ｐゴシック" panose="020B0600070205080204" pitchFamily="50" charset="-128"/>
              </a:rPr>
              <a:t>EPPR-53-02</a:t>
            </a:r>
            <a:endParaRPr lang="ja-JP" altLang="en-US" sz="2800" dirty="0">
              <a:solidFill>
                <a:prstClr val="black"/>
              </a:solidFill>
              <a:latin typeface="Calibri"/>
              <a:ea typeface="ＭＳ Ｐゴシック" panose="020B0600070205080204" pitchFamily="50" charset="-128"/>
            </a:endParaRPr>
          </a:p>
        </p:txBody>
      </p:sp>
    </p:spTree>
    <p:extLst>
      <p:ext uri="{BB962C8B-B14F-4D97-AF65-F5344CB8AC3E}">
        <p14:creationId xmlns:p14="http://schemas.microsoft.com/office/powerpoint/2010/main" val="748177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27840" y="1459997"/>
            <a:ext cx="11350304" cy="5286791"/>
          </a:xfrm>
        </p:spPr>
        <p:txBody>
          <a:bodyPr>
            <a:noAutofit/>
          </a:bodyPr>
          <a:lstStyle/>
          <a:p>
            <a:pPr marL="0" indent="0">
              <a:buNone/>
            </a:pPr>
            <a:r>
              <a:rPr lang="en-US" altLang="ja-JP" sz="1600" b="1" dirty="0">
                <a:latin typeface="Arial" panose="020B0604020202020204" pitchFamily="34" charset="0"/>
                <a:cs typeface="Arial" panose="020B0604020202020204" pitchFamily="34" charset="0"/>
              </a:rPr>
              <a:t>Basic idea</a:t>
            </a:r>
            <a:endParaRPr lang="en-US" altLang="ja-JP" sz="16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ü"/>
            </a:pPr>
            <a:r>
              <a:rPr lang="en-US" altLang="ja-JP" sz="1600" dirty="0">
                <a:latin typeface="Arial" panose="020B0604020202020204" pitchFamily="34" charset="0"/>
                <a:cs typeface="Arial" panose="020B0604020202020204" pitchFamily="34" charset="0"/>
              </a:rPr>
              <a:t>Establish a new regulation for two-wheeler based on UN R85</a:t>
            </a:r>
            <a:endParaRPr lang="en-US" altLang="ja-JP" sz="1600" b="1"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ü"/>
            </a:pPr>
            <a:endParaRPr lang="en-US" altLang="ja-JP" sz="1000" b="1" dirty="0">
              <a:latin typeface="Arial" panose="020B0604020202020204" pitchFamily="34" charset="0"/>
              <a:cs typeface="Arial" panose="020B0604020202020204" pitchFamily="34" charset="0"/>
            </a:endParaRPr>
          </a:p>
          <a:p>
            <a:pPr marL="457200" indent="-457200">
              <a:buFont typeface="+mj-lt"/>
              <a:buAutoNum type="arabicPeriod"/>
            </a:pPr>
            <a:r>
              <a:rPr lang="en-US" altLang="ja-JP" sz="1600" b="1" dirty="0">
                <a:latin typeface="Arial" panose="020B0604020202020204" pitchFamily="34" charset="0"/>
                <a:cs typeface="Arial" panose="020B0604020202020204" pitchFamily="34" charset="0"/>
              </a:rPr>
              <a:t>Challenges in developing the requirements based on UN R85 for two-wheeler</a:t>
            </a:r>
            <a:endParaRPr lang="en-US" altLang="ja-JP" sz="1600" dirty="0">
              <a:latin typeface="Arial" panose="020B0604020202020204" pitchFamily="34" charset="0"/>
              <a:cs typeface="Arial" panose="020B0604020202020204" pitchFamily="34" charset="0"/>
            </a:endParaRPr>
          </a:p>
          <a:p>
            <a:pPr lvl="1"/>
            <a:r>
              <a:rPr lang="en-US" altLang="ja-JP" sz="1600" dirty="0">
                <a:latin typeface="Arial" panose="020B0604020202020204" pitchFamily="34" charset="0"/>
                <a:ea typeface="Meiryo UI" panose="020B0604030504040204" pitchFamily="50" charset="-128"/>
                <a:cs typeface="Arial" panose="020B0604020202020204" pitchFamily="34" charset="0"/>
              </a:rPr>
              <a:t>ICE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&amp;</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EV</a:t>
            </a:r>
          </a:p>
          <a:p>
            <a:pPr lvl="2">
              <a:buFont typeface="Wingdings" panose="05000000000000000000" pitchFamily="2" charset="2"/>
              <a:buChar char="ü"/>
            </a:pPr>
            <a:r>
              <a:rPr lang="en-US" altLang="ja-JP" sz="1600" dirty="0">
                <a:latin typeface="Verdana" panose="020B0604030504040204" pitchFamily="34" charset="0"/>
                <a:ea typeface="Meiryo UI" panose="020B0604030504040204" pitchFamily="50" charset="-128"/>
              </a:rPr>
              <a:t>To develop </a:t>
            </a:r>
            <a:r>
              <a:rPr lang="en-US" altLang="ja-JP" sz="1600" dirty="0">
                <a:latin typeface="Verdana" panose="020B0604030504040204" pitchFamily="34" charset="0"/>
                <a:ea typeface="Verdana" panose="020B0604030504040204" pitchFamily="34" charset="0"/>
              </a:rPr>
              <a:t>regulation based on the UNR85 with modification </a:t>
            </a:r>
            <a:r>
              <a:rPr lang="en-US" altLang="ja-JP" sz="1600" dirty="0">
                <a:latin typeface="Verdana" panose="020B0604030504040204" pitchFamily="34" charset="0"/>
                <a:ea typeface="Meiryo UI" panose="020B0604030504040204" pitchFamily="50" charset="-128"/>
              </a:rPr>
              <a:t>comparing</a:t>
            </a:r>
            <a:r>
              <a:rPr lang="en-US" altLang="ja-JP" sz="1600" dirty="0">
                <a:latin typeface="Verdana" panose="020B0604030504040204" pitchFamily="34" charset="0"/>
                <a:ea typeface="Verdana" panose="020B0604030504040204" pitchFamily="34" charset="0"/>
              </a:rPr>
              <a:t> the existing power determination methods for two-wheelers of the contracting parties with the UNR85 </a:t>
            </a:r>
            <a:endParaRPr kumimoji="1" lang="en-US" altLang="ja-JP" sz="1600" dirty="0">
              <a:latin typeface="Arial" panose="020B0604020202020204" pitchFamily="34" charset="0"/>
              <a:ea typeface="Meiryo UI" panose="020B0604030504040204" pitchFamily="50" charset="-128"/>
              <a:cs typeface="Arial" panose="020B0604020202020204" pitchFamily="34" charset="0"/>
            </a:endParaRPr>
          </a:p>
          <a:p>
            <a:pPr lvl="2">
              <a:buFont typeface="Wingdings" panose="05000000000000000000" pitchFamily="2" charset="2"/>
              <a:buChar char="ü"/>
            </a:pPr>
            <a:r>
              <a:rPr kumimoji="1" lang="en-US" altLang="ja-JP" sz="1600" dirty="0">
                <a:latin typeface="Arial" panose="020B0604020202020204" pitchFamily="34" charset="0"/>
                <a:ea typeface="Meiryo UI" panose="020B0604030504040204" pitchFamily="50" charset="-128"/>
                <a:cs typeface="Arial" panose="020B0604020202020204" pitchFamily="34" charset="0"/>
              </a:rPr>
              <a:t>Specify</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the</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efficiency</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of</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the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gear-box</a:t>
            </a:r>
            <a:endParaRPr kumimoji="1" lang="en-US" altLang="ja-JP" sz="1600" dirty="0">
              <a:latin typeface="Arial" panose="020B0604020202020204" pitchFamily="34" charset="0"/>
              <a:ea typeface="Meiryo UI" panose="020B0604030504040204" pitchFamily="50" charset="-128"/>
              <a:cs typeface="Arial" panose="020B0604020202020204" pitchFamily="34" charset="0"/>
            </a:endParaRPr>
          </a:p>
          <a:p>
            <a:pPr lvl="2">
              <a:buFont typeface="Wingdings" panose="05000000000000000000" pitchFamily="2" charset="2"/>
              <a:buChar char="ü"/>
            </a:pPr>
            <a:r>
              <a:rPr lang="en-US" altLang="ja-JP" sz="1600" dirty="0">
                <a:latin typeface="Arial" panose="020B0604020202020204" pitchFamily="34" charset="0"/>
                <a:ea typeface="Meiryo UI" panose="020B0604030504040204" pitchFamily="50" charset="-128"/>
                <a:cs typeface="Arial" panose="020B0604020202020204" pitchFamily="34" charset="0"/>
              </a:rPr>
              <a:t>Specify</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measurement</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tolerance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suitable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for</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two-wheeler</a:t>
            </a:r>
          </a:p>
          <a:p>
            <a:pPr lvl="2">
              <a:buFont typeface="Wingdings" panose="05000000000000000000" pitchFamily="2" charset="2"/>
              <a:buChar char="ü"/>
            </a:pPr>
            <a:r>
              <a:rPr kumimoji="1" lang="en-US" altLang="ja-JP" sz="1600" dirty="0">
                <a:latin typeface="Arial" panose="020B0604020202020204" pitchFamily="34" charset="0"/>
                <a:ea typeface="Meiryo UI" panose="020B0604030504040204" pitchFamily="50" charset="-128"/>
                <a:cs typeface="Arial" panose="020B0604020202020204" pitchFamily="34" charset="0"/>
              </a:rPr>
              <a:t>Adjust</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differences</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in</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terminology</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and</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definitions</a:t>
            </a:r>
          </a:p>
          <a:p>
            <a:pPr lvl="2">
              <a:buFont typeface="Wingdings" panose="05000000000000000000" pitchFamily="2" charset="2"/>
              <a:buChar char="ü"/>
            </a:pPr>
            <a:r>
              <a:rPr lang="en-US" altLang="ja-JP" sz="1600" dirty="0">
                <a:latin typeface="Arial" panose="020B0604020202020204" pitchFamily="34" charset="0"/>
                <a:ea typeface="Meiryo UI" panose="020B0604030504040204" pitchFamily="50" charset="-128"/>
                <a:cs typeface="Arial" panose="020B0604020202020204" pitchFamily="34" charset="0"/>
              </a:rPr>
              <a:t>Assess</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impacts</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on</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other</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regulations</a:t>
            </a:r>
            <a:endParaRPr kumimoji="1" lang="en-US" altLang="ja-JP" sz="1600" dirty="0">
              <a:latin typeface="Arial" panose="020B0604020202020204" pitchFamily="34" charset="0"/>
              <a:ea typeface="Meiryo UI" panose="020B0604030504040204" pitchFamily="50" charset="-128"/>
              <a:cs typeface="Arial" panose="020B0604020202020204" pitchFamily="34" charset="0"/>
            </a:endParaRPr>
          </a:p>
          <a:p>
            <a:pPr lvl="1"/>
            <a:r>
              <a:rPr lang="en-US" altLang="ja-JP" sz="1600" dirty="0">
                <a:latin typeface="Arial" panose="020B0604020202020204" pitchFamily="34" charset="0"/>
                <a:ea typeface="Meiryo UI" panose="020B0604030504040204" pitchFamily="50" charset="-128"/>
                <a:cs typeface="Arial" panose="020B0604020202020204" pitchFamily="34" charset="0"/>
              </a:rPr>
              <a:t>ICE</a:t>
            </a:r>
          </a:p>
          <a:p>
            <a:pPr lvl="2">
              <a:buFont typeface="Wingdings" panose="05000000000000000000" pitchFamily="2" charset="2"/>
              <a:buChar char="ü"/>
            </a:pPr>
            <a:r>
              <a:rPr kumimoji="1" lang="en-US" altLang="ja-JP" sz="1600" dirty="0">
                <a:latin typeface="Arial" panose="020B0604020202020204" pitchFamily="34" charset="0"/>
                <a:ea typeface="Meiryo UI" panose="020B0604030504040204" pitchFamily="50" charset="-128"/>
                <a:cs typeface="Arial" panose="020B0604020202020204" pitchFamily="34" charset="0"/>
              </a:rPr>
              <a:t>Review</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of</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various</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conditions</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to</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match</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the</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engine</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characteristics</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of</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two</a:t>
            </a:r>
            <a:r>
              <a:rPr lang="en-US" altLang="ja-JP" sz="1600" dirty="0">
                <a:latin typeface="Arial" panose="020B0604020202020204" pitchFamily="34" charset="0"/>
                <a:ea typeface="Meiryo UI" panose="020B0604030504040204" pitchFamily="50" charset="-128"/>
                <a:cs typeface="Arial" panose="020B0604020202020204" pitchFamily="34" charset="0"/>
              </a:rPr>
              <a:t>-</a:t>
            </a:r>
            <a:r>
              <a:rPr kumimoji="1" lang="en-US" altLang="ja-JP" sz="1600" dirty="0">
                <a:latin typeface="Arial" panose="020B0604020202020204" pitchFamily="34" charset="0"/>
                <a:ea typeface="Meiryo UI" panose="020B0604030504040204" pitchFamily="50" charset="-128"/>
                <a:cs typeface="Arial" panose="020B0604020202020204" pitchFamily="34" charset="0"/>
              </a:rPr>
              <a:t>wheeler</a:t>
            </a:r>
          </a:p>
          <a:p>
            <a:pPr lvl="3">
              <a:buFont typeface="Wingdings" panose="05000000000000000000" pitchFamily="2" charset="2"/>
              <a:buChar char="Ø"/>
            </a:pPr>
            <a:r>
              <a:rPr lang="en-US" altLang="ja-JP" sz="1600" dirty="0">
                <a:latin typeface="Arial" panose="020B0604020202020204" pitchFamily="34" charset="0"/>
                <a:ea typeface="Meiryo UI" panose="020B0604030504040204" pitchFamily="50" charset="-128"/>
                <a:cs typeface="Arial" panose="020B0604020202020204" pitchFamily="34" charset="0"/>
              </a:rPr>
              <a:t>Temperature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conditions</a:t>
            </a:r>
          </a:p>
          <a:p>
            <a:pPr lvl="3">
              <a:buFont typeface="Wingdings" panose="05000000000000000000" pitchFamily="2" charset="2"/>
              <a:buChar char="Ø"/>
            </a:pPr>
            <a:r>
              <a:rPr kumimoji="1" lang="en-US" altLang="ja-JP" sz="1600" dirty="0">
                <a:latin typeface="Arial" panose="020B0604020202020204" pitchFamily="34" charset="0"/>
                <a:ea typeface="Meiryo UI" panose="020B0604030504040204" pitchFamily="50" charset="-128"/>
                <a:cs typeface="Arial" panose="020B0604020202020204" pitchFamily="34" charset="0"/>
              </a:rPr>
              <a:t>Stabilization</a:t>
            </a:r>
            <a:r>
              <a:rPr kumimoji="1" lang="ja-JP" altLang="en-US" sz="1600" dirty="0">
                <a:latin typeface="Arial" panose="020B0604020202020204" pitchFamily="34" charset="0"/>
                <a:ea typeface="Meiryo UI" panose="020B0604030504040204" pitchFamily="50" charset="-128"/>
                <a:cs typeface="Arial" panose="020B0604020202020204" pitchFamily="34" charset="0"/>
              </a:rPr>
              <a:t> </a:t>
            </a:r>
            <a:r>
              <a:rPr kumimoji="1" lang="en-US" altLang="ja-JP" sz="1600" dirty="0">
                <a:latin typeface="Arial" panose="020B0604020202020204" pitchFamily="34" charset="0"/>
                <a:ea typeface="Meiryo UI" panose="020B0604030504040204" pitchFamily="50" charset="-128"/>
                <a:cs typeface="Arial" panose="020B0604020202020204" pitchFamily="34" charset="0"/>
              </a:rPr>
              <a:t>time</a:t>
            </a:r>
          </a:p>
          <a:p>
            <a:pPr lvl="2">
              <a:buFont typeface="Wingdings" panose="05000000000000000000" pitchFamily="2" charset="2"/>
              <a:buChar char="ü"/>
            </a:pPr>
            <a:endParaRPr lang="en-US" altLang="ja-JP" sz="1000" dirty="0">
              <a:latin typeface="Arial" panose="020B0604020202020204" pitchFamily="34" charset="0"/>
              <a:ea typeface="Meiryo UI" panose="020B0604030504040204" pitchFamily="50" charset="-128"/>
              <a:cs typeface="Arial" panose="020B0604020202020204" pitchFamily="34" charset="0"/>
            </a:endParaRPr>
          </a:p>
          <a:p>
            <a:pPr marL="457200" lvl="2" indent="-457200">
              <a:buFont typeface="+mj-lt"/>
              <a:buAutoNum type="arabicPeriod" startAt="2"/>
            </a:pPr>
            <a:r>
              <a:rPr lang="en-US" altLang="ja-JP" sz="1600" b="1" dirty="0">
                <a:latin typeface="Arial" panose="020B0604020202020204" pitchFamily="34" charset="0"/>
                <a:ea typeface="Meiryo UI" panose="020B0604030504040204" pitchFamily="50" charset="-128"/>
                <a:cs typeface="Arial" panose="020B0604020202020204" pitchFamily="34" charset="0"/>
              </a:rPr>
              <a:t>Approach</a:t>
            </a:r>
          </a:p>
          <a:p>
            <a:pPr marL="914400" lvl="3" indent="-457200"/>
            <a:r>
              <a:rPr lang="en-US" altLang="ja-JP" sz="1600" dirty="0">
                <a:latin typeface="Arial" panose="020B0604020202020204" pitchFamily="34" charset="0"/>
                <a:ea typeface="Meiryo UI" panose="020B0604030504040204" pitchFamily="50" charset="-128"/>
                <a:cs typeface="Arial" panose="020B0604020202020204" pitchFamily="34" charset="0"/>
              </a:rPr>
              <a:t>Since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there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are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many</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differences</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in</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characteristics</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between</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the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vehicles under the scope of the UN R85 (M/N-category)</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and</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the two-wheeler, it</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is</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better</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to</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create</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a new</a:t>
            </a:r>
            <a:r>
              <a:rPr lang="ja-JP" altLang="en-US" sz="1600" dirty="0">
                <a:latin typeface="Arial" panose="020B0604020202020204" pitchFamily="34" charset="0"/>
                <a:ea typeface="Meiryo UI" panose="020B0604030504040204" pitchFamily="50" charset="-128"/>
                <a:cs typeface="Arial" panose="020B0604020202020204" pitchFamily="34" charset="0"/>
              </a:rPr>
              <a:t> </a:t>
            </a:r>
            <a:r>
              <a:rPr lang="en-US" altLang="ja-JP" sz="1600" dirty="0">
                <a:latin typeface="Arial" panose="020B0604020202020204" pitchFamily="34" charset="0"/>
                <a:ea typeface="Meiryo UI" panose="020B0604030504040204" pitchFamily="50" charset="-128"/>
                <a:cs typeface="Arial" panose="020B0604020202020204" pitchFamily="34" charset="0"/>
              </a:rPr>
              <a:t>regulation</a:t>
            </a:r>
          </a:p>
          <a:p>
            <a:pPr marL="0" lvl="2" indent="0">
              <a:buNone/>
            </a:pPr>
            <a:endParaRPr lang="en-US" altLang="ja-JP" sz="1600" dirty="0">
              <a:latin typeface="Arial" panose="020B0604020202020204" pitchFamily="34" charset="0"/>
              <a:ea typeface="Meiryo UI" panose="020B0604030504040204" pitchFamily="50" charset="-128"/>
              <a:cs typeface="Arial" panose="020B0604020202020204" pitchFamily="34" charset="0"/>
            </a:endParaRPr>
          </a:p>
        </p:txBody>
      </p:sp>
      <p:sp>
        <p:nvSpPr>
          <p:cNvPr id="6" name="タイトル 1">
            <a:extLst>
              <a:ext uri="{FF2B5EF4-FFF2-40B4-BE49-F238E27FC236}">
                <a16:creationId xmlns:a16="http://schemas.microsoft.com/office/drawing/2014/main" id="{BBF7D431-08A0-48DB-8B07-A37F0557F984}"/>
              </a:ext>
            </a:extLst>
          </p:cNvPr>
          <p:cNvSpPr>
            <a:spLocks noGrp="1"/>
          </p:cNvSpPr>
          <p:nvPr/>
        </p:nvSpPr>
        <p:spPr>
          <a:xfrm>
            <a:off x="539025" y="381256"/>
            <a:ext cx="11113949" cy="894312"/>
          </a:xfrm>
          <a:prstGeom prst="rect">
            <a:avLst/>
          </a:prstGeom>
        </p:spPr>
        <p:txBody>
          <a:bodyPr vert="horz" lIns="91440" tIns="45720" rIns="91440" bIns="45720" rtlCol="0" anchor="t">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400" b="1" dirty="0">
                <a:latin typeface="Arial" panose="020B0604020202020204" pitchFamily="34" charset="0"/>
                <a:cs typeface="Arial" panose="020B0604020202020204" pitchFamily="34" charset="0"/>
              </a:rPr>
              <a:t>Proposal for the regulation on the power determination method for combustion engines and electric drive trains intended for the propulsion of two-wheeler</a:t>
            </a:r>
            <a:endParaRPr kumimoji="1" lang="ja-JP" altLang="en-US" sz="24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1161412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187</Words>
  <Application>Microsoft Office PowerPoint</Application>
  <PresentationFormat>Widescreen</PresentationFormat>
  <Paragraphs>24</Paragraphs>
  <Slides>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vt:i4>
      </vt:variant>
    </vt:vector>
  </HeadingPairs>
  <TitlesOfParts>
    <vt:vector size="10" baseType="lpstr">
      <vt:lpstr>游ゴシック</vt:lpstr>
      <vt:lpstr>游ゴシック Light</vt:lpstr>
      <vt:lpstr>Arial</vt:lpstr>
      <vt:lpstr>Calibri</vt:lpstr>
      <vt:lpstr>Times New Roman</vt:lpstr>
      <vt:lpstr>Verdana</vt:lpstr>
      <vt:lpstr>Wingdings</vt:lpstr>
      <vt:lpstr>Office テーマ</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Proposal for establishment or amendment of the UNregulation (or establishment of the GTR) on the power determination method for combustion engines or electric drive trains intended for the propulsion of two wheeler</dc:title>
  <dc:creator>Yasukawa Hideaki (安川 秀明、キキ)</dc:creator>
  <cp:lastModifiedBy>Edwin Bastiaensen</cp:lastModifiedBy>
  <cp:revision>58</cp:revision>
  <dcterms:created xsi:type="dcterms:W3CDTF">2022-07-27T02:46:14Z</dcterms:created>
  <dcterms:modified xsi:type="dcterms:W3CDTF">2022-09-09T10:16:30Z</dcterms:modified>
</cp:coreProperties>
</file>