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56" r:id="rId5"/>
    <p:sldId id="257" r:id="rId6"/>
    <p:sldId id="258" r:id="rId7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37" autoAdjust="0"/>
  </p:normalViewPr>
  <p:slideViewPr>
    <p:cSldViewPr>
      <p:cViewPr varScale="1">
        <p:scale>
          <a:sx n="61" d="100"/>
          <a:sy n="61" d="100"/>
        </p:scale>
        <p:origin x="68" y="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14/09/2021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‹N°›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  <p:sp>
        <p:nvSpPr>
          <p:cNvPr id="2" name="MSIPCMContentMarking" descr="{&quot;HashCode&quot;:-424964394,&quot;Placement&quot;:&quot;Footer&quot;,&quot;Top&quot;:520.3781,&quot;Left&quot;:874.774353,&quot;SlideWidth&quot;:960,&quot;SlideHeight&quot;:540}">
            <a:extLst>
              <a:ext uri="{FF2B5EF4-FFF2-40B4-BE49-F238E27FC236}">
                <a16:creationId xmlns:a16="http://schemas.microsoft.com/office/drawing/2014/main" id="{CBD2CD77-39EA-4389-A730-49B514FD0427}"/>
              </a:ext>
            </a:extLst>
          </p:cNvPr>
          <p:cNvSpPr txBox="1"/>
          <p:nvPr userDrawn="1"/>
        </p:nvSpPr>
        <p:spPr>
          <a:xfrm>
            <a:off x="11109634" y="66088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fr-FR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2.mp3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p3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CF181AD-2138-4110-A5E2-8649EDB84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OICA </a:t>
            </a:r>
            <a:r>
              <a:rPr lang="en-GB" dirty="0"/>
              <a:t>comments</a:t>
            </a:r>
            <a:r>
              <a:rPr lang="fr-FR" dirty="0"/>
              <a:t> on </a:t>
            </a:r>
            <a:r>
              <a:rPr lang="en-GB" dirty="0"/>
              <a:t>Switzerland proposal</a:t>
            </a:r>
            <a:r>
              <a:rPr lang="fr-FR" dirty="0"/>
              <a:t> (GRBP-74-02)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15054904-277D-4336-8282-11732B0470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05D729-30D6-4213-B292-8968B9546A12}"/>
              </a:ext>
            </a:extLst>
          </p:cNvPr>
          <p:cNvSpPr/>
          <p:nvPr/>
        </p:nvSpPr>
        <p:spPr>
          <a:xfrm>
            <a:off x="0" y="0"/>
            <a:ext cx="12192000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Submitted by the expert of OICA										Informal </a:t>
            </a:r>
            <a:r>
              <a:rPr lang="en-GB" sz="1000">
                <a:latin typeface="Times New Roman" panose="02020603050405020304" pitchFamily="18" charset="0"/>
                <a:cs typeface="Times New Roman" panose="02020603050405020304" pitchFamily="18" charset="0"/>
              </a:rPr>
              <a:t>document </a:t>
            </a:r>
            <a:r>
              <a:rPr lang="en-GB" sz="1000" b="1">
                <a:latin typeface="Times New Roman" panose="02020603050405020304" pitchFamily="18" charset="0"/>
                <a:cs typeface="Times New Roman" panose="02020603050405020304" pitchFamily="18" charset="0"/>
              </a:rPr>
              <a:t>GRBP-74-28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      	                        				       			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74</a:t>
            </a:r>
            <a:r>
              <a:rPr lang="en-US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GRBP, 15-17 September 2021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                   					       			agenda item 6.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62F579F-E11E-45E9-896C-8478ADDD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altLang="ja-JP" dirty="0"/>
              <a:t>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Switzerland proposal (GRBP-74-02)</a:t>
            </a:r>
            <a:endParaRPr lang="fr-FR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08B73861-47DE-4705-B232-52FB2E38D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2906"/>
            <a:ext cx="10515600" cy="5082438"/>
          </a:xfrm>
        </p:spPr>
        <p:txBody>
          <a:bodyPr>
            <a:normAutofit fontScale="4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4200" dirty="0"/>
              <a:t>Switzerland proposes to mandate a cut-off for AVAS above 20 km/h for environmental benefits especially in residentials area.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200" dirty="0"/>
              <a:t>For </a:t>
            </a:r>
            <a:r>
              <a:rPr lang="en-GB" sz="4200" dirty="0"/>
              <a:t>Switzerland AVAS </a:t>
            </a:r>
            <a:r>
              <a:rPr lang="en-US" sz="4200" dirty="0"/>
              <a:t>sound above 20km/h is a superfluous noise pollution and undermines noise abatement.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sz="5100" dirty="0"/>
              <a:t>OICA position: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4200" dirty="0"/>
              <a:t>Abrupt cut-off / on will induce for both car cabin passengers and pedestrians a harmful effects: </a:t>
            </a:r>
          </a:p>
          <a:p>
            <a:pPr lvl="1"/>
            <a:r>
              <a:rPr lang="en-GB" sz="3600" dirty="0"/>
              <a:t>Noise annoyance due to impulse noise effect</a:t>
            </a:r>
          </a:p>
          <a:p>
            <a:pPr lvl="1"/>
            <a:r>
              <a:rPr lang="en-GB" sz="3600" dirty="0"/>
              <a:t>Additional danger due understanding behaviour.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4200" dirty="0"/>
              <a:t>The proposal from Switzerland would conflict with the original intent of UN R138 to ensure compatibility with FMVSS 141.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4200" dirty="0"/>
              <a:t>We further refer to the presentation of the World Blind Union (WBU) GRB-62-16 where concerns were raised that “the proposed AVAS standard does not appear to add sufficient sound to existing electric and hybrid vehicles”.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4200" dirty="0"/>
              <a:t>We are ready for a revision of UN R138 addressing all these concerns raised by France and Switzerland to outline a clear application range of AVAS. This revision shall as well address the need for a technical revision as suggested by ISO.</a:t>
            </a:r>
          </a:p>
          <a:p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928B98-4F17-4FB8-858A-F1C274919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2</a:t>
            </a:fld>
            <a:endParaRPr lang="fr-FR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9824" y="274638"/>
            <a:ext cx="10972800" cy="1143000"/>
          </a:xfrm>
        </p:spPr>
        <p:txBody>
          <a:bodyPr/>
          <a:lstStyle/>
          <a:p>
            <a:r>
              <a:rPr lang="en-GB" sz="4000" dirty="0"/>
              <a:t>Sound comparison of </a:t>
            </a:r>
            <a:r>
              <a:rPr lang="fr-FR" sz="4000" dirty="0"/>
              <a:t>AVAS </a:t>
            </a:r>
            <a:r>
              <a:rPr lang="en-GB" sz="4000" dirty="0"/>
              <a:t>with/without fade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2065014-037F-44BC-99DA-02CDD2E5D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3</a:t>
            </a:fld>
            <a:endParaRPr lang="fr-FR" altLang="ja-JP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6E68EB40-6C49-4DF6-9A95-6A06502C28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124744"/>
            <a:ext cx="11233248" cy="505221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500" dirty="0"/>
              <a:t>Audio example (simulation) in residential area with 30 km/h speed limitation: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FF2DB7C-3CE6-4A08-BF10-E1C450C055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9723" y="1844824"/>
            <a:ext cx="5250556" cy="240428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F64F9047-2BDA-46CE-9D5A-D46465B2E59F}"/>
              </a:ext>
            </a:extLst>
          </p:cNvPr>
          <p:cNvSpPr txBox="1"/>
          <p:nvPr/>
        </p:nvSpPr>
        <p:spPr>
          <a:xfrm>
            <a:off x="345637" y="4906297"/>
            <a:ext cx="114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With</a:t>
            </a:r>
            <a:r>
              <a:rPr lang="fr-FR" dirty="0"/>
              <a:t> Fade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8CD4D7B-68D9-43F1-8376-0B240D97A738}"/>
              </a:ext>
            </a:extLst>
          </p:cNvPr>
          <p:cNvSpPr txBox="1"/>
          <p:nvPr/>
        </p:nvSpPr>
        <p:spPr>
          <a:xfrm>
            <a:off x="5785676" y="4844778"/>
            <a:ext cx="1462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Without</a:t>
            </a:r>
            <a:r>
              <a:rPr lang="fr-FR" dirty="0"/>
              <a:t> Fade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ACBFA82-D5D7-44A0-989E-C25B4F76E3E4}"/>
              </a:ext>
            </a:extLst>
          </p:cNvPr>
          <p:cNvSpPr txBox="1"/>
          <p:nvPr/>
        </p:nvSpPr>
        <p:spPr>
          <a:xfrm>
            <a:off x="8822936" y="2636912"/>
            <a:ext cx="2788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Vehicle speed simulation </a:t>
            </a:r>
          </a:p>
          <a:p>
            <a:r>
              <a:rPr lang="en-GB" dirty="0"/>
              <a:t>based on real driving</a:t>
            </a:r>
          </a:p>
        </p:txBody>
      </p:sp>
      <p:pic>
        <p:nvPicPr>
          <p:cNvPr id="10" name="VSP woFade">
            <a:hlinkClick r:id="" action="ppaction://media"/>
            <a:extLst>
              <a:ext uri="{FF2B5EF4-FFF2-40B4-BE49-F238E27FC236}">
                <a16:creationId xmlns:a16="http://schemas.microsoft.com/office/drawing/2014/main" id="{EF29EA4C-49AF-4A25-A986-18BC969C07C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312024" y="5399431"/>
            <a:ext cx="487363" cy="487363"/>
          </a:xfrm>
          <a:prstGeom prst="rect">
            <a:avLst/>
          </a:prstGeom>
        </p:spPr>
      </p:pic>
      <p:pic>
        <p:nvPicPr>
          <p:cNvPr id="11" name="VSP wFade">
            <a:hlinkClick r:id="" action="ppaction://media"/>
            <a:extLst>
              <a:ext uri="{FF2B5EF4-FFF2-40B4-BE49-F238E27FC236}">
                <a16:creationId xmlns:a16="http://schemas.microsoft.com/office/drawing/2014/main" id="{89251E6E-1373-4DB3-A58E-EFF5AEDA9A9C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12094" y="5402706"/>
            <a:ext cx="487362" cy="48736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F1BBEB8-826F-41C1-85A8-69D5C15C14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907" y="4788655"/>
            <a:ext cx="3506997" cy="183334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C96139A-D6E9-4797-8721-995FA81455C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1275" y="4788655"/>
            <a:ext cx="3419261" cy="18599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20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920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4" ma:contentTypeDescription="Create a new document." ma:contentTypeScope="" ma:versionID="92a9dd4e8c7f8be46150dda41d58f11b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fb9d01cd92e8bcc0c6298e0f34402dac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64D572A-6949-497A-A23C-BBFBB58C14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4C221C-DABE-4256-A79C-DC1ED6DBA0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AEA1BD7-1C83-4AF7-BDED-2B6FEB29E8F6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4b4a1c0d-4a69-4996-a84a-fc699b9f49de"/>
    <ds:schemaRef ds:uri="http://schemas.microsoft.com/office/infopath/2007/PartnerControls"/>
    <ds:schemaRef ds:uri="acccb6d4-dbe5-46d2-b4d3-5733603d8cc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19</TotalTime>
  <Words>285</Words>
  <Application>Microsoft Office PowerPoint</Application>
  <PresentationFormat>Grand écran</PresentationFormat>
  <Paragraphs>23</Paragraphs>
  <Slides>3</Slides>
  <Notes>1</Notes>
  <HiddenSlides>0</HiddenSlides>
  <MMClips>2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Courier New</vt:lpstr>
      <vt:lpstr>Times New Roman</vt:lpstr>
      <vt:lpstr>Wingdings</vt:lpstr>
      <vt:lpstr>Masque présentation OICA</vt:lpstr>
      <vt:lpstr>OICA comments on Switzerland proposal (GRBP-74-02)</vt:lpstr>
      <vt:lpstr>Switzerland proposal (GRBP-74-02)</vt:lpstr>
      <vt:lpstr>Sound comparison of AVAS with/without fade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OICA comments on Switzerland proposal (GRBP-74-02)</dc:title>
  <dc:creator>Jean-Marc Prigent</dc:creator>
  <cp:lastModifiedBy>IWG-ASEP - Sept. Session</cp:lastModifiedBy>
  <cp:revision>3</cp:revision>
  <dcterms:created xsi:type="dcterms:W3CDTF">2021-09-10T11:51:47Z</dcterms:created>
  <dcterms:modified xsi:type="dcterms:W3CDTF">2021-09-14T21:14:36Z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MSIP_Label_fd1c0902-ed92-4fed-896d-2e7725de02d4_Enabled">
    <vt:lpwstr>true</vt:lpwstr>
  </property>
  <property fmtid="{D5CDD505-2E9C-101B-9397-08002B2CF9AE}" pid="4" name="MSIP_Label_fd1c0902-ed92-4fed-896d-2e7725de02d4_SetDate">
    <vt:lpwstr>2021-09-14T21:14:10Z</vt:lpwstr>
  </property>
  <property fmtid="{D5CDD505-2E9C-101B-9397-08002B2CF9AE}" pid="5" name="MSIP_Label_fd1c0902-ed92-4fed-896d-2e7725de02d4_Method">
    <vt:lpwstr>Standard</vt:lpwstr>
  </property>
  <property fmtid="{D5CDD505-2E9C-101B-9397-08002B2CF9AE}" pid="6" name="MSIP_Label_fd1c0902-ed92-4fed-896d-2e7725de02d4_Name">
    <vt:lpwstr>Anyone (not protected)</vt:lpwstr>
  </property>
  <property fmtid="{D5CDD505-2E9C-101B-9397-08002B2CF9AE}" pid="7" name="MSIP_Label_fd1c0902-ed92-4fed-896d-2e7725de02d4_SiteId">
    <vt:lpwstr>d6b0bbee-7cd9-4d60-bce6-4a67b543e2ae</vt:lpwstr>
  </property>
  <property fmtid="{D5CDD505-2E9C-101B-9397-08002B2CF9AE}" pid="8" name="MSIP_Label_fd1c0902-ed92-4fed-896d-2e7725de02d4_ActionId">
    <vt:lpwstr>02d5f0d3-6878-4ea7-a94f-7d007d310b80</vt:lpwstr>
  </property>
  <property fmtid="{D5CDD505-2E9C-101B-9397-08002B2CF9AE}" pid="9" name="MSIP_Label_fd1c0902-ed92-4fed-896d-2e7725de02d4_ContentBits">
    <vt:lpwstr>2</vt:lpwstr>
  </property>
</Properties>
</file>