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9" r:id="rId3"/>
    <p:sldId id="257" r:id="rId4"/>
    <p:sldId id="258" r:id="rId5"/>
    <p:sldId id="260" r:id="rId6"/>
  </p:sldIdLst>
  <p:sldSz cx="12192000" cy="6858000"/>
  <p:notesSz cx="6858000" cy="9144000"/>
  <p:custDataLst>
    <p:tags r:id="rId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F9E9BC-CF79-4AF7-8E71-98928905B1EB}" v="391" dt="2022-04-05T06:54:50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4671" autoAdjust="0"/>
  </p:normalViewPr>
  <p:slideViewPr>
    <p:cSldViewPr>
      <p:cViewPr varScale="1">
        <p:scale>
          <a:sx n="159" d="100"/>
          <a:sy n="159" d="100"/>
        </p:scale>
        <p:origin x="2484" y="1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80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euhaus, Klaus (ETB1)" userId="97e59007-50c3-440a-8700-76ce7d8e0367" providerId="ADAL" clId="{3AF9E9BC-CF79-4AF7-8E71-98928905B1EB}"/>
    <pc:docChg chg="undo custSel addSld modSld sldOrd">
      <pc:chgData name="Neuhaus, Klaus (ETB1)" userId="97e59007-50c3-440a-8700-76ce7d8e0367" providerId="ADAL" clId="{3AF9E9BC-CF79-4AF7-8E71-98928905B1EB}" dt="2022-04-05T06:52:23.681" v="355"/>
      <pc:docMkLst>
        <pc:docMk/>
      </pc:docMkLst>
      <pc:sldChg chg="ord">
        <pc:chgData name="Neuhaus, Klaus (ETB1)" userId="97e59007-50c3-440a-8700-76ce7d8e0367" providerId="ADAL" clId="{3AF9E9BC-CF79-4AF7-8E71-98928905B1EB}" dt="2022-04-01T16:29:02.037" v="1"/>
        <pc:sldMkLst>
          <pc:docMk/>
          <pc:sldMk cId="4287936969" sldId="259"/>
        </pc:sldMkLst>
      </pc:sldChg>
      <pc:sldChg chg="addSp delSp modSp add mod">
        <pc:chgData name="Neuhaus, Klaus (ETB1)" userId="97e59007-50c3-440a-8700-76ce7d8e0367" providerId="ADAL" clId="{3AF9E9BC-CF79-4AF7-8E71-98928905B1EB}" dt="2022-04-05T06:52:23.681" v="355"/>
        <pc:sldMkLst>
          <pc:docMk/>
          <pc:sldMk cId="1996934004" sldId="260"/>
        </pc:sldMkLst>
        <pc:spChg chg="add del mod">
          <ac:chgData name="Neuhaus, Klaus (ETB1)" userId="97e59007-50c3-440a-8700-76ce7d8e0367" providerId="ADAL" clId="{3AF9E9BC-CF79-4AF7-8E71-98928905B1EB}" dt="2022-04-04T16:58:45.024" v="128"/>
          <ac:spMkLst>
            <pc:docMk/>
            <pc:sldMk cId="1996934004" sldId="260"/>
            <ac:spMk id="3" creationId="{9FB05E84-93F4-4535-9AE6-9C988BA64C43}"/>
          </ac:spMkLst>
        </pc:spChg>
        <pc:spChg chg="add del mod modVis">
          <ac:chgData name="Neuhaus, Klaus (ETB1)" userId="97e59007-50c3-440a-8700-76ce7d8e0367" providerId="ADAL" clId="{3AF9E9BC-CF79-4AF7-8E71-98928905B1EB}" dt="2022-04-05T06:52:23.660" v="353"/>
          <ac:spMkLst>
            <pc:docMk/>
            <pc:sldMk cId="1996934004" sldId="260"/>
            <ac:spMk id="6" creationId="{4D617336-FF44-4921-8CC9-1FD8ED0C2F67}"/>
          </ac:spMkLst>
        </pc:spChg>
        <pc:spChg chg="add mod ord">
          <ac:chgData name="Neuhaus, Klaus (ETB1)" userId="97e59007-50c3-440a-8700-76ce7d8e0367" providerId="ADAL" clId="{3AF9E9BC-CF79-4AF7-8E71-98928905B1EB}" dt="2022-04-05T06:52:23.652" v="347"/>
          <ac:spMkLst>
            <pc:docMk/>
            <pc:sldMk cId="1996934004" sldId="260"/>
            <ac:spMk id="7" creationId="{6A643009-10DD-48BE-B0EA-08C5DF9CD54D}"/>
          </ac:spMkLst>
        </pc:spChg>
        <pc:spChg chg="add del mod modVis">
          <ac:chgData name="Neuhaus, Klaus (ETB1)" userId="97e59007-50c3-440a-8700-76ce7d8e0367" providerId="ADAL" clId="{3AF9E9BC-CF79-4AF7-8E71-98928905B1EB}" dt="2022-04-04T17:02:31.499" v="221"/>
          <ac:spMkLst>
            <pc:docMk/>
            <pc:sldMk cId="1996934004" sldId="260"/>
            <ac:spMk id="10" creationId="{F68C0B40-335D-4C57-AE84-94F199773A8A}"/>
          </ac:spMkLst>
        </pc:spChg>
        <pc:spChg chg="add del mod ord">
          <ac:chgData name="Neuhaus, Klaus (ETB1)" userId="97e59007-50c3-440a-8700-76ce7d8e0367" providerId="ADAL" clId="{3AF9E9BC-CF79-4AF7-8E71-98928905B1EB}" dt="2022-04-05T06:52:23.653" v="349"/>
          <ac:spMkLst>
            <pc:docMk/>
            <pc:sldMk cId="1996934004" sldId="260"/>
            <ac:spMk id="11" creationId="{8C5ED30E-F831-424B-9FDC-FCA59A77F53E}"/>
          </ac:spMkLst>
        </pc:spChg>
        <pc:spChg chg="mod ord">
          <ac:chgData name="Neuhaus, Klaus (ETB1)" userId="97e59007-50c3-440a-8700-76ce7d8e0367" providerId="ADAL" clId="{3AF9E9BC-CF79-4AF7-8E71-98928905B1EB}" dt="2022-04-05T06:52:23.647" v="341"/>
          <ac:spMkLst>
            <pc:docMk/>
            <pc:sldMk cId="1996934004" sldId="260"/>
            <ac:spMk id="12" creationId="{DD81AF31-1253-447A-A83E-CE62350622BD}"/>
          </ac:spMkLst>
        </pc:spChg>
        <pc:spChg chg="mod ord">
          <ac:chgData name="Neuhaus, Klaus (ETB1)" userId="97e59007-50c3-440a-8700-76ce7d8e0367" providerId="ADAL" clId="{3AF9E9BC-CF79-4AF7-8E71-98928905B1EB}" dt="2022-04-05T06:52:23.648" v="343"/>
          <ac:spMkLst>
            <pc:docMk/>
            <pc:sldMk cId="1996934004" sldId="260"/>
            <ac:spMk id="13" creationId="{392DCE17-8A09-4A15-98A8-A3207744CA60}"/>
          </ac:spMkLst>
        </pc:spChg>
        <pc:spChg chg="add del mod ord">
          <ac:chgData name="Neuhaus, Klaus (ETB1)" userId="97e59007-50c3-440a-8700-76ce7d8e0367" providerId="ADAL" clId="{3AF9E9BC-CF79-4AF7-8E71-98928905B1EB}" dt="2022-04-05T06:52:23.655" v="351"/>
          <ac:spMkLst>
            <pc:docMk/>
            <pc:sldMk cId="1996934004" sldId="260"/>
            <ac:spMk id="14" creationId="{DDE97A68-E8C4-4F2E-BBE8-4F588EF71B40}"/>
          </ac:spMkLst>
        </pc:spChg>
        <pc:spChg chg="add del mod">
          <ac:chgData name="Neuhaus, Klaus (ETB1)" userId="97e59007-50c3-440a-8700-76ce7d8e0367" providerId="ADAL" clId="{3AF9E9BC-CF79-4AF7-8E71-98928905B1EB}" dt="2022-04-05T06:50:45.592" v="272" actId="478"/>
          <ac:spMkLst>
            <pc:docMk/>
            <pc:sldMk cId="1996934004" sldId="260"/>
            <ac:spMk id="15" creationId="{C3B75D1B-1070-4696-A555-2D5B7C80E322}"/>
          </ac:spMkLst>
        </pc:spChg>
        <pc:spChg chg="mod ord">
          <ac:chgData name="Neuhaus, Klaus (ETB1)" userId="97e59007-50c3-440a-8700-76ce7d8e0367" providerId="ADAL" clId="{3AF9E9BC-CF79-4AF7-8E71-98928905B1EB}" dt="2022-04-05T06:52:23.649" v="345"/>
          <ac:spMkLst>
            <pc:docMk/>
            <pc:sldMk cId="1996934004" sldId="260"/>
            <ac:spMk id="49" creationId="{9B86D673-500F-486C-B1BA-908730A385B9}"/>
          </ac:spMkLst>
        </pc:spChg>
        <pc:grpChg chg="mod">
          <ac:chgData name="Neuhaus, Klaus (ETB1)" userId="97e59007-50c3-440a-8700-76ce7d8e0367" providerId="ADAL" clId="{3AF9E9BC-CF79-4AF7-8E71-98928905B1EB}" dt="2022-04-04T16:31:46.803" v="3"/>
          <ac:grpSpMkLst>
            <pc:docMk/>
            <pc:sldMk cId="1996934004" sldId="260"/>
            <ac:grpSpMk id="1" creationId="{00000000-0000-0000-0000-000000000000}"/>
          </ac:grpSpMkLst>
        </pc:grpChg>
        <pc:graphicFrameChg chg="mod">
          <ac:chgData name="Neuhaus, Klaus (ETB1)" userId="97e59007-50c3-440a-8700-76ce7d8e0367" providerId="ADAL" clId="{3AF9E9BC-CF79-4AF7-8E71-98928905B1EB}" dt="2022-04-05T06:52:23.681" v="355"/>
          <ac:graphicFrameMkLst>
            <pc:docMk/>
            <pc:sldMk cId="1996934004" sldId="260"/>
            <ac:graphicFrameMk id="16" creationId="{93216833-EB14-4512-830B-D47A65E803BE}"/>
          </ac:graphicFrameMkLst>
        </pc:graphicFrameChg>
        <pc:picChg chg="add del">
          <ac:chgData name="Neuhaus, Klaus (ETB1)" userId="97e59007-50c3-440a-8700-76ce7d8e0367" providerId="ADAL" clId="{3AF9E9BC-CF79-4AF7-8E71-98928905B1EB}" dt="2022-04-05T06:50:05.331" v="265" actId="22"/>
          <ac:picMkLst>
            <pc:docMk/>
            <pc:sldMk cId="1996934004" sldId="260"/>
            <ac:picMk id="3" creationId="{B6CEB21F-C2E6-48AD-863D-B84DA02603DC}"/>
          </ac:picMkLst>
        </pc:picChg>
        <pc:picChg chg="add mod ord modCrop">
          <ac:chgData name="Neuhaus, Klaus (ETB1)" userId="97e59007-50c3-440a-8700-76ce7d8e0367" providerId="ADAL" clId="{3AF9E9BC-CF79-4AF7-8E71-98928905B1EB}" dt="2022-04-05T06:52:23.644" v="337"/>
          <ac:picMkLst>
            <pc:docMk/>
            <pc:sldMk cId="1996934004" sldId="260"/>
            <ac:picMk id="5" creationId="{EAA71631-B92C-4FD0-82B0-47B6C91B08B5}"/>
          </ac:picMkLst>
        </pc:picChg>
        <pc:picChg chg="add mod ord modCrop">
          <ac:chgData name="Neuhaus, Klaus (ETB1)" userId="97e59007-50c3-440a-8700-76ce7d8e0367" providerId="ADAL" clId="{3AF9E9BC-CF79-4AF7-8E71-98928905B1EB}" dt="2022-04-05T06:52:23.645" v="339"/>
          <ac:picMkLst>
            <pc:docMk/>
            <pc:sldMk cId="1996934004" sldId="260"/>
            <ac:picMk id="9" creationId="{90AD09A3-594E-4E6A-BC24-5F658ED1F6F5}"/>
          </ac:picMkLst>
        </pc:picChg>
        <pc:picChg chg="add del mod">
          <ac:chgData name="Neuhaus, Klaus (ETB1)" userId="97e59007-50c3-440a-8700-76ce7d8e0367" providerId="ADAL" clId="{3AF9E9BC-CF79-4AF7-8E71-98928905B1EB}" dt="2022-04-05T06:50:42.387" v="271" actId="478"/>
          <ac:picMkLst>
            <pc:docMk/>
            <pc:sldMk cId="1996934004" sldId="260"/>
            <ac:picMk id="10" creationId="{3BC23CC2-C1E7-42E0-B4AC-9004EBE156B8}"/>
          </ac:picMkLst>
        </pc:picChg>
        <pc:picChg chg="del mod">
          <ac:chgData name="Neuhaus, Klaus (ETB1)" userId="97e59007-50c3-440a-8700-76ce7d8e0367" providerId="ADAL" clId="{3AF9E9BC-CF79-4AF7-8E71-98928905B1EB}" dt="2022-04-04T16:34:51.611" v="13" actId="478"/>
          <ac:picMkLst>
            <pc:docMk/>
            <pc:sldMk cId="1996934004" sldId="260"/>
            <ac:picMk id="11" creationId="{EAF3549C-720C-4D3A-B166-4D02C286E2AA}"/>
          </ac:picMkLst>
        </pc:picChg>
        <pc:picChg chg="del mod">
          <ac:chgData name="Neuhaus, Klaus (ETB1)" userId="97e59007-50c3-440a-8700-76ce7d8e0367" providerId="ADAL" clId="{3AF9E9BC-CF79-4AF7-8E71-98928905B1EB}" dt="2022-04-04T16:34:16.728" v="7" actId="478"/>
          <ac:picMkLst>
            <pc:docMk/>
            <pc:sldMk cId="1996934004" sldId="260"/>
            <ac:picMk id="18" creationId="{9F3D98D3-DE5D-4D36-A300-2BAF9468B70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EDEEB-833C-42BB-8678-D937F93AD633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48CAF-6161-4BBA-B546-329FDDD0B68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184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B0473-ED6C-4E1A-9762-E81DF49C2CA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D9F2B-5E54-4A14-9CD5-BB615536ED8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704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b="1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87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078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678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3310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61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297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580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07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362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48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A0A57-23B4-4D71-8F3F-4EB5B8565AE2}" type="datetimeFigureOut">
              <a:rPr lang="de-DE" smtClean="0"/>
              <a:t>05.04.2022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0DA9-A578-47D0-AE0C-EE9A7D46AEC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466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5B4CE9F-6755-4044-A0C9-763BA07404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8254789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400" imgH="396" progId="TCLayout.ActiveDocument.1">
                  <p:embed/>
                </p:oleObj>
              </mc:Choice>
              <mc:Fallback>
                <p:oleObj name="think-cell Folie" r:id="rId1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5B4CE9F-6755-4044-A0C9-763BA07404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/>
                </a:solidFill>
              </a:defRPr>
            </a:lvl1pPr>
          </a:lstStyle>
          <a:p>
            <a:fld id="{FADA0A57-23B4-4D71-8F3F-4EB5B8565AE2}" type="datetimeFigureOut">
              <a:rPr lang="de-DE" smtClean="0"/>
              <a:pPr/>
              <a:t>05.04.2022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/>
                </a:solidFill>
              </a:defRPr>
            </a:lvl1pPr>
          </a:lstStyle>
          <a:p>
            <a:fld id="{700C0DA9-A578-47D0-AE0C-EE9A7D46AEC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300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16A58FDF-3F36-4B18-8E9F-7813DBC990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296200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16A58FDF-3F36-4B18-8E9F-7813DBC990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en-US" dirty="0"/>
              <a:t>Temperature Correction of Tyres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Special Case in UN-Regulation </a:t>
            </a:r>
            <a:r>
              <a:rPr lang="de-DE" dirty="0" err="1"/>
              <a:t>No</a:t>
            </a:r>
            <a:r>
              <a:rPr lang="de-DE" dirty="0"/>
              <a:t>.  51.03</a:t>
            </a:r>
          </a:p>
          <a:p>
            <a:r>
              <a:rPr lang="de-DE" dirty="0"/>
              <a:t>Paragraph 3.3.4 in Annex 3, Appendix 2</a:t>
            </a:r>
          </a:p>
        </p:txBody>
      </p:sp>
    </p:spTree>
    <p:extLst>
      <p:ext uri="{BB962C8B-B14F-4D97-AF65-F5344CB8AC3E}">
        <p14:creationId xmlns:p14="http://schemas.microsoft.com/office/powerpoint/2010/main" val="2150408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CAFFBD1-6C9F-4772-BC10-15C94B6925A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36168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1CAFFBD1-6C9F-4772-BC10-15C94B6925A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>
            <a:extLst>
              <a:ext uri="{FF2B5EF4-FFF2-40B4-BE49-F238E27FC236}">
                <a16:creationId xmlns:a16="http://schemas.microsoft.com/office/drawing/2014/main" id="{D02002B6-1D96-4C7F-8E1A-7E6AE664B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dirty="0"/>
              <a:t>Temperature Correction of Tyres</a:t>
            </a:r>
            <a:br>
              <a:rPr lang="en-US" dirty="0"/>
            </a:br>
            <a:r>
              <a:rPr lang="en-US" sz="3600" dirty="0"/>
              <a:t>Special Case</a:t>
            </a:r>
            <a:endParaRPr lang="en-US" dirty="0"/>
          </a:p>
        </p:txBody>
      </p:sp>
      <p:pic>
        <p:nvPicPr>
          <p:cNvPr id="11" name="Grafik 1">
            <a:extLst>
              <a:ext uri="{FF2B5EF4-FFF2-40B4-BE49-F238E27FC236}">
                <a16:creationId xmlns:a16="http://schemas.microsoft.com/office/drawing/2014/main" id="{521F62D0-2621-44E3-8F7D-223D2539A69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65789"/>
            <a:ext cx="10972800" cy="399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991B3A81-51C8-45DA-9C80-62EEE768B1B2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371475" y="5979126"/>
            <a:ext cx="5580063" cy="113877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6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252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Courier New" panose="02070309020205020404" pitchFamily="49" charset="0"/>
              <a:buChar char="o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16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US" sz="800" dirty="0"/>
              <a:t>Source: simulation of Ulrich Messer</a:t>
            </a:r>
          </a:p>
        </p:txBody>
      </p:sp>
    </p:spTree>
    <p:extLst>
      <p:ext uri="{BB962C8B-B14F-4D97-AF65-F5344CB8AC3E}">
        <p14:creationId xmlns:p14="http://schemas.microsoft.com/office/powerpoint/2010/main" val="4287936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Objekt 20" hidden="1">
            <a:extLst>
              <a:ext uri="{FF2B5EF4-FFF2-40B4-BE49-F238E27FC236}">
                <a16:creationId xmlns:a16="http://schemas.microsoft.com/office/drawing/2014/main" id="{77774E44-0262-4D80-B689-635C9D6697D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667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21" name="Objekt 20" hidden="1">
                        <a:extLst>
                          <a:ext uri="{FF2B5EF4-FFF2-40B4-BE49-F238E27FC236}">
                            <a16:creationId xmlns:a16="http://schemas.microsoft.com/office/drawing/2014/main" id="{77774E44-0262-4D80-B689-635C9D6697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el 15">
            <a:extLst>
              <a:ext uri="{FF2B5EF4-FFF2-40B4-BE49-F238E27FC236}">
                <a16:creationId xmlns:a16="http://schemas.microsoft.com/office/drawing/2014/main" id="{90075E95-C0D7-4987-A532-4AB7AE6FF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dirty="0"/>
              <a:t>Temperature Correction of Tyres</a:t>
            </a:r>
            <a:br>
              <a:rPr lang="en-US" dirty="0"/>
            </a:br>
            <a:r>
              <a:rPr lang="en-US" sz="3600" dirty="0"/>
              <a:t>Special Case</a:t>
            </a:r>
            <a:endParaRPr lang="en-US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2FD85256-3EC0-441E-A631-326D7B5354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problem occurs mainly with BEVs due to the minimal powertrain sound component</a:t>
            </a:r>
          </a:p>
        </p:txBody>
      </p:sp>
      <p:sp>
        <p:nvSpPr>
          <p:cNvPr id="18" name="Inhaltsplatzhalter 17">
            <a:extLst>
              <a:ext uri="{FF2B5EF4-FFF2-40B4-BE49-F238E27FC236}">
                <a16:creationId xmlns:a16="http://schemas.microsoft.com/office/drawing/2014/main" id="{BBF6E6E5-31D8-4E5D-9674-DB783741D8D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Problem: </a:t>
            </a:r>
          </a:p>
          <a:p>
            <a:pPr lvl="1"/>
            <a:r>
              <a:rPr lang="en-US" dirty="0"/>
              <a:t>Tyre rolling sound @ cruising is higher than the overall sound level @ acceleration </a:t>
            </a:r>
          </a:p>
          <a:p>
            <a:pPr lvl="1"/>
            <a:r>
              <a:rPr lang="en-US" dirty="0"/>
              <a:t>Powertrain sound component can’t get negative and is set to 1% of overall level </a:t>
            </a:r>
          </a:p>
          <a:p>
            <a:pPr lvl="1"/>
            <a:r>
              <a:rPr lang="en-US" dirty="0"/>
              <a:t>Recompositing of L</a:t>
            </a:r>
            <a:r>
              <a:rPr lang="en-US" baseline="-25000" dirty="0"/>
              <a:t>urban</a:t>
            </a:r>
            <a:r>
              <a:rPr lang="en-US" dirty="0"/>
              <a:t> based on Tyre Rolling sound @ cruising leads to higher values due to the overestimation of tyre component</a:t>
            </a:r>
          </a:p>
          <a:p>
            <a:r>
              <a:rPr lang="en-US" dirty="0"/>
              <a:t>Reason: </a:t>
            </a:r>
          </a:p>
          <a:p>
            <a:pPr lvl="1"/>
            <a:r>
              <a:rPr lang="en-US" dirty="0"/>
              <a:t>simplification of the temperature model uses tyre rolling sound @cruising adjusted to averaged speed between PP’ and BB’ for recompositing </a:t>
            </a:r>
            <a:r>
              <a:rPr lang="en-US" dirty="0" err="1"/>
              <a:t>L</a:t>
            </a:r>
            <a:r>
              <a:rPr lang="en-US" baseline="-25000" dirty="0" err="1"/>
              <a:t>wot</a:t>
            </a:r>
            <a:r>
              <a:rPr lang="en-US" baseline="-25000" dirty="0"/>
              <a:t>, </a:t>
            </a:r>
            <a:r>
              <a:rPr lang="en-US" baseline="-25000" dirty="0">
                <a:sym typeface="Symbol" panose="05050102010706020507" pitchFamily="18" charset="2"/>
              </a:rPr>
              <a:t>ref</a:t>
            </a:r>
            <a:endParaRPr lang="en-US" baseline="-25000" dirty="0"/>
          </a:p>
          <a:p>
            <a:pPr lvl="1"/>
            <a:r>
              <a:rPr lang="en-US" dirty="0"/>
              <a:t>if the maximum sound level is before PP’ the situation gets worst </a:t>
            </a:r>
          </a:p>
          <a:p>
            <a:r>
              <a:rPr lang="en-US" dirty="0"/>
              <a:t>Measures in this special case</a:t>
            </a:r>
          </a:p>
          <a:p>
            <a:pPr lvl="1"/>
            <a:r>
              <a:rPr lang="en-US" dirty="0"/>
              <a:t>New definition of tyre rolling sound @ acceleration (two approaches)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37EDA43C-7C3A-4948-BF0E-45EEEE4589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92839" y="1535113"/>
            <a:ext cx="5390092" cy="639762"/>
          </a:xfrm>
          <a:solidFill>
            <a:schemeClr val="bg2">
              <a:lumMod val="40000"/>
              <a:lumOff val="60000"/>
            </a:schemeClr>
          </a:solidFill>
          <a:ln w="31750">
            <a:solidFill>
              <a:schemeClr val="bg2">
                <a:lumMod val="40000"/>
                <a:lumOff val="6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360363" indent="-360363"/>
            <a:r>
              <a:rPr lang="en-US" dirty="0"/>
              <a:t>A: 	Accelerated Tyre rolling sound set to </a:t>
            </a:r>
            <a:r>
              <a:rPr lang="en-US" dirty="0" err="1"/>
              <a:t>v</a:t>
            </a:r>
            <a:r>
              <a:rPr lang="en-US" baseline="-25000" dirty="0" err="1"/>
              <a:t>ref</a:t>
            </a:r>
            <a:r>
              <a:rPr lang="en-US" dirty="0"/>
              <a:t> and </a:t>
            </a:r>
            <a:r>
              <a:rPr lang="en-US" dirty="0">
                <a:sym typeface="Symbol" panose="05050102010706020507" pitchFamily="18" charset="2"/>
              </a:rPr>
              <a:t></a:t>
            </a:r>
            <a:r>
              <a:rPr lang="en-US" baseline="-25000" dirty="0">
                <a:sym typeface="Symbol" panose="05050102010706020507" pitchFamily="18" charset="2"/>
              </a:rPr>
              <a:t>ref</a:t>
            </a:r>
            <a:r>
              <a:rPr lang="en-US" dirty="0">
                <a:sym typeface="Symbol" panose="05050102010706020507" pitchFamily="18" charset="2"/>
              </a:rPr>
              <a:t> (no speed correction) based on cruising condition</a:t>
            </a:r>
            <a:endParaRPr lang="en-US" dirty="0"/>
          </a:p>
        </p:txBody>
      </p:sp>
      <p:pic>
        <p:nvPicPr>
          <p:cNvPr id="26" name="Inhaltsplatzhalter 25">
            <a:extLst>
              <a:ext uri="{FF2B5EF4-FFF2-40B4-BE49-F238E27FC236}">
                <a16:creationId xmlns:a16="http://schemas.microsoft.com/office/drawing/2014/main" id="{A0A2FB75-0F17-4A6C-9D1A-EC9F15C7148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192838" y="2185408"/>
            <a:ext cx="5389562" cy="3475840"/>
          </a:xfr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6340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93216833-EB14-4512-830B-D47A65E803B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880344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16" name="Objekt 15" hidden="1">
                        <a:extLst>
                          <a:ext uri="{FF2B5EF4-FFF2-40B4-BE49-F238E27FC236}">
                            <a16:creationId xmlns:a16="http://schemas.microsoft.com/office/drawing/2014/main" id="{93216833-EB14-4512-830B-D47A65E803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>
            <a:extLst>
              <a:ext uri="{FF2B5EF4-FFF2-40B4-BE49-F238E27FC236}">
                <a16:creationId xmlns:a16="http://schemas.microsoft.com/office/drawing/2014/main" id="{DD81AF31-1253-447A-A83E-CE6235062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dirty="0"/>
              <a:t>Temperature Correction of Tyres</a:t>
            </a:r>
            <a:br>
              <a:rPr lang="en-US" dirty="0"/>
            </a:br>
            <a:r>
              <a:rPr lang="en-US" sz="3600" dirty="0"/>
              <a:t>Special Case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92DCE17-8A09-4A15-98A8-A3207744C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10972800" cy="639762"/>
          </a:xfrm>
          <a:solidFill>
            <a:schemeClr val="bg2">
              <a:lumMod val="40000"/>
              <a:lumOff val="60000"/>
            </a:schemeClr>
          </a:solidFill>
          <a:ln w="31750">
            <a:solidFill>
              <a:schemeClr val="bg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360363" indent="-360363"/>
            <a:r>
              <a:rPr lang="en-US" dirty="0"/>
              <a:t>B: 	Accelerated tyre rolling sound adjusted to a virtual speed lower than </a:t>
            </a:r>
            <a:r>
              <a:rPr lang="en-US" dirty="0" err="1"/>
              <a:t>v</a:t>
            </a:r>
            <a:r>
              <a:rPr lang="en-US" baseline="-25000" dirty="0" err="1"/>
              <a:t>TR,ref</a:t>
            </a:r>
            <a:endParaRPr lang="en-US" baseline="-25000" dirty="0"/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EAF3549C-720C-4D3A-B166-4D02C286E2A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/>
          <a:srcRect b="5813"/>
          <a:stretch/>
        </p:blipFill>
        <p:spPr>
          <a:xfrm>
            <a:off x="6193367" y="2185547"/>
            <a:ext cx="5492347" cy="4032448"/>
          </a:xfrm>
        </p:spPr>
      </p:pic>
      <p:pic>
        <p:nvPicPr>
          <p:cNvPr id="18" name="Inhaltsplatzhalter 17">
            <a:extLst>
              <a:ext uri="{FF2B5EF4-FFF2-40B4-BE49-F238E27FC236}">
                <a16:creationId xmlns:a16="http://schemas.microsoft.com/office/drawing/2014/main" id="{9F3D98D3-DE5D-4D36-A300-2BAF9468B70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608542" y="2185547"/>
            <a:ext cx="5387975" cy="3395636"/>
          </a:xfrm>
        </p:spPr>
      </p:pic>
      <p:sp>
        <p:nvSpPr>
          <p:cNvPr id="49" name="Rechteck 48">
            <a:extLst>
              <a:ext uri="{FF2B5EF4-FFF2-40B4-BE49-F238E27FC236}">
                <a16:creationId xmlns:a16="http://schemas.microsoft.com/office/drawing/2014/main" id="{9B86D673-500F-486C-B1BA-908730A385B9}"/>
              </a:ext>
            </a:extLst>
          </p:cNvPr>
          <p:cNvSpPr/>
          <p:nvPr/>
        </p:nvSpPr>
        <p:spPr>
          <a:xfrm>
            <a:off x="608542" y="2185547"/>
            <a:ext cx="10972800" cy="4032448"/>
          </a:xfrm>
          <a:prstGeom prst="rect">
            <a:avLst/>
          </a:prstGeom>
          <a:noFill/>
          <a:ln w="127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15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Objekt 15" hidden="1">
            <a:extLst>
              <a:ext uri="{FF2B5EF4-FFF2-40B4-BE49-F238E27FC236}">
                <a16:creationId xmlns:a16="http://schemas.microsoft.com/office/drawing/2014/main" id="{93216833-EB14-4512-830B-D47A65E803B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867871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16" name="Objekt 15" hidden="1">
                        <a:extLst>
                          <a:ext uri="{FF2B5EF4-FFF2-40B4-BE49-F238E27FC236}">
                            <a16:creationId xmlns:a16="http://schemas.microsoft.com/office/drawing/2014/main" id="{93216833-EB14-4512-830B-D47A65E803B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EAA71631-B92C-4FD0-82B0-47B6C91B08B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169"/>
          <a:stretch/>
        </p:blipFill>
        <p:spPr>
          <a:xfrm>
            <a:off x="6250432" y="2208898"/>
            <a:ext cx="4886127" cy="4039682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90AD09A3-594E-4E6A-BC24-5F658ED1F6F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6"/>
          <a:srcRect r="14216" b="10396"/>
          <a:stretch/>
        </p:blipFill>
        <p:spPr>
          <a:xfrm>
            <a:off x="586637" y="2078144"/>
            <a:ext cx="5435080" cy="2656152"/>
          </a:xfrm>
        </p:spPr>
      </p:pic>
      <p:sp>
        <p:nvSpPr>
          <p:cNvPr id="12" name="Titel 11">
            <a:extLst>
              <a:ext uri="{FF2B5EF4-FFF2-40B4-BE49-F238E27FC236}">
                <a16:creationId xmlns:a16="http://schemas.microsoft.com/office/drawing/2014/main" id="{DD81AF31-1253-447A-A83E-CE6235062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 fontScale="90000"/>
          </a:bodyPr>
          <a:lstStyle/>
          <a:p>
            <a:r>
              <a:rPr lang="en-US" dirty="0"/>
              <a:t>Temperature Correction of Tyres</a:t>
            </a:r>
            <a:br>
              <a:rPr lang="en-US" dirty="0"/>
            </a:br>
            <a:r>
              <a:rPr lang="en-US" sz="3600" dirty="0"/>
              <a:t>Special Case</a:t>
            </a:r>
            <a:endParaRPr lang="en-US" dirty="0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392DCE17-8A09-4A15-98A8-A3207744C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412117" cy="639762"/>
          </a:xfrm>
          <a:solidFill>
            <a:schemeClr val="bg2">
              <a:lumMod val="40000"/>
              <a:lumOff val="60000"/>
            </a:schemeClr>
          </a:solidFill>
          <a:ln w="31750">
            <a:solidFill>
              <a:schemeClr val="bg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marL="360363" indent="-360363"/>
            <a:r>
              <a:rPr lang="en-US" dirty="0"/>
              <a:t>C1: Reported L</a:t>
            </a:r>
            <a:r>
              <a:rPr lang="en-US" baseline="-25000" dirty="0"/>
              <a:t>urban</a:t>
            </a:r>
            <a:r>
              <a:rPr lang="en-US" dirty="0"/>
              <a:t> is set to </a:t>
            </a:r>
            <a:r>
              <a:rPr lang="en-US" dirty="0" err="1"/>
              <a:t>L</a:t>
            </a:r>
            <a:r>
              <a:rPr lang="en-US" baseline="-25000" dirty="0" err="1"/>
              <a:t>crs</a:t>
            </a:r>
            <a:r>
              <a:rPr lang="en-US" dirty="0"/>
              <a:t>	</a:t>
            </a:r>
            <a:endParaRPr lang="en-US" baseline="-250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9B86D673-500F-486C-B1BA-908730A385B9}"/>
              </a:ext>
            </a:extLst>
          </p:cNvPr>
          <p:cNvSpPr/>
          <p:nvPr/>
        </p:nvSpPr>
        <p:spPr>
          <a:xfrm>
            <a:off x="608542" y="2185547"/>
            <a:ext cx="5413175" cy="4032448"/>
          </a:xfrm>
          <a:prstGeom prst="rect">
            <a:avLst/>
          </a:prstGeom>
          <a:noFill/>
          <a:ln w="127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A643009-10DD-48BE-B0EA-08C5DF9CD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368" y="4734296"/>
            <a:ext cx="5386917" cy="1483699"/>
          </a:xfrm>
        </p:spPr>
        <p:txBody>
          <a:bodyPr anchor="b"/>
          <a:lstStyle/>
          <a:p>
            <a:pPr>
              <a:lnSpc>
                <a:spcPct val="80000"/>
              </a:lnSpc>
            </a:pPr>
            <a:r>
              <a:rPr lang="en-US" sz="1900" dirty="0"/>
              <a:t>Justification:</a:t>
            </a:r>
          </a:p>
          <a:p>
            <a:pPr lvl="1">
              <a:lnSpc>
                <a:spcPct val="80000"/>
              </a:lnSpc>
            </a:pPr>
            <a:r>
              <a:rPr lang="en-US" sz="1500" dirty="0"/>
              <a:t>that means </a:t>
            </a:r>
            <a:r>
              <a:rPr lang="en-US" sz="1500" dirty="0" err="1"/>
              <a:t>L</a:t>
            </a:r>
            <a:r>
              <a:rPr lang="en-US" sz="1500" baseline="-25000" dirty="0" err="1"/>
              <a:t>crs</a:t>
            </a:r>
            <a:r>
              <a:rPr lang="en-US" sz="1500" dirty="0"/>
              <a:t>&gt;</a:t>
            </a:r>
            <a:r>
              <a:rPr lang="en-US" sz="1500" dirty="0" err="1"/>
              <a:t>L</a:t>
            </a:r>
            <a:r>
              <a:rPr lang="en-US" sz="1500" baseline="-25000" dirty="0" err="1"/>
              <a:t>wot</a:t>
            </a:r>
            <a:r>
              <a:rPr lang="en-US" sz="1500" dirty="0"/>
              <a:t>. </a:t>
            </a:r>
          </a:p>
          <a:p>
            <a:pPr lvl="1">
              <a:lnSpc>
                <a:spcPct val="80000"/>
              </a:lnSpc>
            </a:pPr>
            <a:r>
              <a:rPr lang="en-US" sz="1500" dirty="0"/>
              <a:t>In this case only </a:t>
            </a:r>
            <a:r>
              <a:rPr lang="en-US" sz="1500" dirty="0" err="1"/>
              <a:t>L</a:t>
            </a:r>
            <a:r>
              <a:rPr lang="en-US" sz="1500" baseline="-25000" dirty="0" err="1"/>
              <a:t>crs</a:t>
            </a:r>
            <a:r>
              <a:rPr lang="en-US" sz="1500" dirty="0"/>
              <a:t> should be used final sound level as L</a:t>
            </a:r>
            <a:r>
              <a:rPr lang="en-US" sz="1500" baseline="-25000" dirty="0"/>
              <a:t>urban</a:t>
            </a:r>
            <a:r>
              <a:rPr lang="en-US" sz="1500" dirty="0"/>
              <a:t> for Annex 3. Otherwise L</a:t>
            </a:r>
            <a:r>
              <a:rPr lang="en-US" sz="1500" baseline="-25000" dirty="0"/>
              <a:t>urban</a:t>
            </a:r>
            <a:r>
              <a:rPr lang="en-US" sz="1500" dirty="0"/>
              <a:t> is less than </a:t>
            </a:r>
            <a:r>
              <a:rPr lang="en-US" sz="1500" dirty="0" err="1"/>
              <a:t>L</a:t>
            </a:r>
            <a:r>
              <a:rPr lang="en-US" sz="1500" baseline="-25000" dirty="0" err="1"/>
              <a:t>crs</a:t>
            </a:r>
            <a:r>
              <a:rPr lang="en-US" sz="1500" dirty="0"/>
              <a:t>.</a:t>
            </a:r>
          </a:p>
          <a:p>
            <a:pPr lvl="1">
              <a:lnSpc>
                <a:spcPct val="80000"/>
              </a:lnSpc>
            </a:pPr>
            <a:r>
              <a:rPr lang="en-US" sz="1500" dirty="0"/>
              <a:t>lower sound level than </a:t>
            </a:r>
            <a:r>
              <a:rPr lang="en-US" sz="1500" dirty="0" err="1"/>
              <a:t>L</a:t>
            </a:r>
            <a:r>
              <a:rPr lang="en-US" sz="1500" baseline="-25000" dirty="0" err="1"/>
              <a:t>crs</a:t>
            </a:r>
            <a:r>
              <a:rPr lang="en-US" sz="1500" dirty="0"/>
              <a:t> as final value in Annex 3 does not makes sense for regulation</a:t>
            </a:r>
            <a:endParaRPr lang="en-US" dirty="0"/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8C5ED30E-F831-424B-9FDC-FCA59A77F53E}"/>
              </a:ext>
            </a:extLst>
          </p:cNvPr>
          <p:cNvSpPr txBox="1">
            <a:spLocks/>
          </p:cNvSpPr>
          <p:nvPr/>
        </p:nvSpPr>
        <p:spPr>
          <a:xfrm>
            <a:off x="6241074" y="1535113"/>
            <a:ext cx="5412117" cy="63976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0">
            <a:solidFill>
              <a:schemeClr val="bg2">
                <a:lumMod val="40000"/>
                <a:lumOff val="60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360363"/>
            <a:r>
              <a:rPr lang="en-US" dirty="0"/>
              <a:t>C2: Reported L</a:t>
            </a:r>
            <a:r>
              <a:rPr lang="en-US" baseline="-25000" dirty="0"/>
              <a:t>urban</a:t>
            </a:r>
            <a:r>
              <a:rPr lang="en-US" dirty="0"/>
              <a:t> is set to </a:t>
            </a:r>
            <a:r>
              <a:rPr lang="en-US" dirty="0" err="1"/>
              <a:t>L</a:t>
            </a:r>
            <a:r>
              <a:rPr lang="en-US" baseline="-25000" dirty="0" err="1"/>
              <a:t>crs</a:t>
            </a:r>
            <a:r>
              <a:rPr lang="en-US" dirty="0"/>
              <a:t>	</a:t>
            </a:r>
            <a:endParaRPr lang="en-US" baseline="-25000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DE97A68-E8C4-4F2E-BBE8-4F588EF71B40}"/>
              </a:ext>
            </a:extLst>
          </p:cNvPr>
          <p:cNvSpPr/>
          <p:nvPr/>
        </p:nvSpPr>
        <p:spPr>
          <a:xfrm>
            <a:off x="6240016" y="2185547"/>
            <a:ext cx="5413175" cy="4032448"/>
          </a:xfrm>
          <a:prstGeom prst="rect">
            <a:avLst/>
          </a:prstGeom>
          <a:noFill/>
          <a:ln w="12700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340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ABEL-urn:ae5340c4-9fe1-4a96-afeb-8a9275c94f9e:quickSlide:basic:slides#e3ae8436-5ed0-428c-9ea3-b3cf70f894c4\51bd83e5-35ce-4fe3-bcec-dd31160b2fc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Porsche Next TT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9AC7F2B5-B465-4C69-8359-EC083528DE44}" vid="{C127DEB4-D115-48B3-AF91-B2D3B74FAB2F}"/>
    </a:ext>
  </a:extLst>
</a:theme>
</file>

<file path=ppt/theme/theme2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Porsche Next TT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blank">
      <a:dk1>
        <a:sysClr val="windowText" lastClr="000000"/>
      </a:dk1>
      <a:lt1>
        <a:sysClr val="window" lastClr="FFFFFF"/>
      </a:lt1>
      <a:dk2>
        <a:srgbClr val="5F5F5F"/>
      </a:dk2>
      <a:lt2>
        <a:srgbClr val="777777"/>
      </a:lt2>
      <a:accent1>
        <a:srgbClr val="A7A7A7"/>
      </a:accent1>
      <a:accent2>
        <a:srgbClr val="D60027"/>
      </a:accent2>
      <a:accent3>
        <a:srgbClr val="C0C0C0"/>
      </a:accent3>
      <a:accent4>
        <a:srgbClr val="E1E1E1"/>
      </a:accent4>
      <a:accent5>
        <a:srgbClr val="FFFFFF"/>
      </a:accent5>
      <a:accent6>
        <a:srgbClr val="336699"/>
      </a:accent6>
      <a:hlink>
        <a:srgbClr val="C0C0C0"/>
      </a:hlink>
      <a:folHlink>
        <a:srgbClr val="E1E1E1"/>
      </a:folHlink>
    </a:clrScheme>
    <a:fontScheme name="Porsche Next TT">
      <a:majorFont>
        <a:latin typeface="Porsche Next TT"/>
        <a:ea typeface=""/>
        <a:cs typeface=""/>
      </a:majorFont>
      <a:minorFont>
        <a:latin typeface="Porsche Next T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283</Words>
  <Application>Microsoft Office PowerPoint</Application>
  <PresentationFormat>Breitbild</PresentationFormat>
  <Paragraphs>26</Paragraphs>
  <Slides>5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Porsche Next TT</vt:lpstr>
      <vt:lpstr>Larissa</vt:lpstr>
      <vt:lpstr>think-cell Folie</vt:lpstr>
      <vt:lpstr>Temperature Correction of Tyres</vt:lpstr>
      <vt:lpstr>Temperature Correction of Tyres Special Case</vt:lpstr>
      <vt:lpstr>Temperature Correction of Tyres Special Case</vt:lpstr>
      <vt:lpstr>Temperature Correction of Tyres Special Case</vt:lpstr>
      <vt:lpstr>Temperature Correction of Tyres Special Case</vt:lpstr>
    </vt:vector>
  </TitlesOfParts>
  <Manager>Christina Weinmann / VM2 / CI</Manager>
  <Company>Porsche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Neue Präsentation in PowerPoint2010</dc:subject>
  <dc:creator>IWG MU Secretary</dc:creator>
  <cp:keywords>Benutzer-Vorlage</cp:keywords>
  <dc:description>17.08.2017 FII4_DL, B.Müller / VMK
- Neue CI-Schrift Porsche Next TT
- Anpassungen Folienmaster, Handzettelmaster, Notizenmaster
--------------------------------------------
2011 / Office2010-Projekt
- erstellt a.B. der PowerPoint2010-Neue Präsentation
- Neue CI-Schriften im OpenType-Format (VM2)
- Designfarben nach CI-/ PCON-Vorgabe für Think-cell</dc:description>
  <cp:lastModifiedBy>IWG MU Secretary</cp:lastModifiedBy>
  <cp:revision>12</cp:revision>
  <dcterms:created xsi:type="dcterms:W3CDTF">2022-04-01T12:30:03Z</dcterms:created>
  <dcterms:modified xsi:type="dcterms:W3CDTF">2022-04-05T06:54:50Z</dcterms:modified>
  <cp:category>Formulare</cp:category>
</cp:coreProperties>
</file>