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6"/>
  </p:notesMasterIdLst>
  <p:handoutMasterIdLst>
    <p:handoutMasterId r:id="rId7"/>
  </p:handoutMasterIdLst>
  <p:sldIdLst>
    <p:sldId id="425" r:id="rId3"/>
    <p:sldId id="836" r:id="rId4"/>
    <p:sldId id="837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indent="0" algn="l" defTabSz="914400" rtl="0" eaLnBrk="1" latinLnBrk="0" hangingPunct="1">
      <a:lnSpc>
        <a:spcPct val="110000"/>
      </a:lnSpc>
      <a:spcBef>
        <a:spcPts val="600"/>
      </a:spcBef>
      <a:buFontTx/>
      <a:buNone/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255" userDrawn="1">
          <p15:clr>
            <a:srgbClr val="A4A3A4"/>
          </p15:clr>
        </p15:guide>
        <p15:guide id="4" orient="horz" pos="3702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pos="74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B18523-C799-415F-9EFD-DE8E8F168D69}" v="204" dt="2022-05-20T14:40:50.896"/>
  </p1510:revLst>
</p1510:revInfo>
</file>

<file path=ppt/tableStyles.xml><?xml version="1.0" encoding="utf-8"?>
<a:tblStyleLst xmlns:a="http://schemas.openxmlformats.org/drawingml/2006/main" def="{62B115C3-826D-4E69-96D4-C415ADE95F51}">
  <a:tblStyle styleId="{62B115C3-826D-4E69-96D4-C415ADE95F51}" styleName="Porsche Standard Tabelle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>
                  <a:tint val="0"/>
                </a:schemeClr>
              </a:solidFill>
            </a:ln>
          </a:left>
          <a:right>
            <a:ln w="0" cmpd="sng">
              <a:solidFill>
                <a:schemeClr val="lt1">
                  <a:tint val="0"/>
                </a:schemeClr>
              </a:solidFill>
            </a:ln>
          </a:right>
          <a:top>
            <a:ln w="0" cmpd="sng">
              <a:solidFill>
                <a:schemeClr val="lt1">
                  <a:tint val="0"/>
                </a:schemeClr>
              </a:solidFill>
            </a:ln>
          </a:top>
          <a:bottom>
            <a:ln w="0" cmpd="sng">
              <a:solidFill>
                <a:schemeClr val="lt1">
                  <a:tint val="0"/>
                </a:schemeClr>
              </a:solidFill>
            </a:ln>
          </a:bottom>
          <a:insideH>
            <a:ln w="0" cmpd="sng">
              <a:solidFill>
                <a:schemeClr val="lt1">
                  <a:tint val="0"/>
                </a:schemeClr>
              </a:solidFill>
            </a:ln>
          </a:insideH>
          <a:insideV>
            <a:ln w="0" cmpd="sng">
              <a:solidFill>
                <a:schemeClr val="lt1">
                  <a:tint val="0"/>
                </a:schemeClr>
              </a:solidFill>
            </a:ln>
          </a:insideV>
        </a:tcBdr>
        <a:fill>
          <a:solidFill>
            <a:schemeClr val="lt1">
              <a:tint val="0"/>
            </a:schemeClr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accent5"/>
          </a:solidFill>
        </a:fill>
      </a:tcStyle>
    </a:band2H>
    <a:band1V>
      <a:tcStyle>
        <a:tcBdr/>
        <a:fill>
          <a:solidFill>
            <a:schemeClr val="accent5"/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6350" cmpd="sng">
              <a:solidFill>
                <a:schemeClr val="accent3"/>
              </a:solidFill>
            </a:ln>
          </a:top>
        </a:tcBdr>
        <a:fill>
          <a:solidFill>
            <a:schemeClr val="lt1">
              <a:tint val="0"/>
            </a:schemeClr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bottom>
            <a:ln w="28575" cmpd="sng">
              <a:solidFill>
                <a:schemeClr val="dk1"/>
              </a:solidFill>
            </a:ln>
          </a:bottom>
        </a:tcBdr>
        <a:fill>
          <a:solidFill>
            <a:schemeClr val="lt1">
              <a:tint val="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49" autoAdjust="0"/>
    <p:restoredTop sz="94660"/>
  </p:normalViewPr>
  <p:slideViewPr>
    <p:cSldViewPr snapToGrid="0" snapToObjects="1" showGuides="1">
      <p:cViewPr varScale="1">
        <p:scale>
          <a:sx n="75" d="100"/>
          <a:sy n="75" d="100"/>
        </p:scale>
        <p:origin x="680" y="56"/>
      </p:cViewPr>
      <p:guideLst>
        <p:guide orient="horz" pos="890"/>
        <p:guide pos="234"/>
        <p:guide orient="horz" pos="255"/>
        <p:guide orient="horz" pos="3702"/>
        <p:guide orient="horz" pos="3929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362"/>
    </p:cViewPr>
  </p:sorterViewPr>
  <p:notesViewPr>
    <p:cSldViewPr snapToGrid="0" snapToObjects="1">
      <p:cViewPr varScale="1">
        <p:scale>
          <a:sx n="78" d="100"/>
          <a:sy n="78" d="100"/>
        </p:scale>
        <p:origin x="3969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6AB3B4-8F89-47C3-8DB2-396D1B42E2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A78CE-62E4-4292-A912-E2F8CA0F70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07356-B5D4-4790-B6FC-F7C8B1F7E1E3}" type="datetimeFigureOut">
              <a:rPr lang="en-GB" smtClean="0"/>
              <a:t>24/05/2022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1400C-6C39-470B-8BB0-5A48204E87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47B9C-E1B2-4326-8C19-70073498FCF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791CF-CB42-423F-9607-FC443ACCB2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63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50888D7-EA26-413C-8F78-8BFC343EAE4A}" type="datetimeFigureOut">
              <a:rPr lang="de-DE" smtClean="0"/>
              <a:pPr/>
              <a:t>24.05.2022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indent="0">
              <a:lnSpc>
                <a:spcPct val="110000"/>
              </a:lnSpc>
              <a:spcBef>
                <a:spcPts val="600"/>
              </a:spcBef>
              <a:buFontTx/>
              <a:buNone/>
            </a:pPr>
            <a:r>
              <a:rPr lang="en-US" dirty="0"/>
              <a:t>Click to edit Master text styles</a:t>
            </a:r>
          </a:p>
          <a:p>
            <a:pPr marL="180000" lvl="1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36000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540000" lvl="3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720000" lvl="4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6723CF4-5F3F-48D1-B859-759DFE8781C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19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US" sz="1200" kern="1200" dirty="0" smtClean="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 dirty="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849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9426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9B34A65-91EC-4437-8A6A-2CC352B498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2627"/>
          <a:stretch/>
        </p:blipFill>
        <p:spPr>
          <a:xfrm>
            <a:off x="2607453" y="2869532"/>
            <a:ext cx="6977094" cy="111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35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 slide with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4DAA0-BE28-4A30-8A16-63D0B0E4E7AD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4" y="403200"/>
            <a:ext cx="3636000" cy="15840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42710BF-8A74-41DB-B0DF-9BBD552EDD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4295775" y="403200"/>
            <a:ext cx="7524750" cy="54705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06E4ECD-06BF-49BC-B4B6-7290816499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2171700"/>
            <a:ext cx="3636963" cy="684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200519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06" userDrawn="1">
          <p15:clr>
            <a:srgbClr val="FBAE40"/>
          </p15:clr>
        </p15:guide>
        <p15:guide id="2" pos="2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 slide with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B47466-A3DF-4F35-A63D-3117980A73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0" y="0"/>
            <a:ext cx="4654800" cy="6246000"/>
          </a:xfrm>
          <a:ln w="76200">
            <a:solidFill>
              <a:schemeClr val="bg1"/>
            </a:solidFill>
          </a:ln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7" name="Bildplatzhalter 5">
            <a:extLst>
              <a:ext uri="{FF2B5EF4-FFF2-40B4-BE49-F238E27FC236}">
                <a16:creationId xmlns:a16="http://schemas.microsoft.com/office/drawing/2014/main" id="{D8353979-FA44-48D6-BF73-78FCA5B05E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gray">
          <a:xfrm>
            <a:off x="4733924" y="0"/>
            <a:ext cx="7458075" cy="6246000"/>
          </a:xfrm>
          <a:ln w="76200">
            <a:solidFill>
              <a:schemeClr val="bg1"/>
            </a:solidFill>
          </a:ln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7D740CF-C4DC-4528-93F5-BFA72E772A1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570400" y="403200"/>
            <a:ext cx="4248000" cy="5472000"/>
          </a:xfrm>
          <a:solidFill>
            <a:schemeClr val="bg1"/>
          </a:solidFill>
        </p:spPr>
        <p:txBody>
          <a:bodyPr lIns="252000" tIns="108000" rIns="252000" bIns="3780000" anchor="b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FB4891-8715-46BF-B946-48EEABD6A7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2570400" y="2181600"/>
            <a:ext cx="4248000" cy="3697200"/>
          </a:xfrm>
        </p:spPr>
        <p:txBody>
          <a:bodyPr lIns="252000" rIns="252000" bIns="0"/>
          <a:lstStyle>
            <a:lvl2pPr marL="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1524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37" userDrawn="1">
          <p15:clr>
            <a:srgbClr val="FBAE40"/>
          </p15:clr>
        </p15:guide>
        <p15:guide id="2" pos="298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1B62E9ED-C089-4E21-9658-B46CDA5C7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0" y="0"/>
            <a:ext cx="12192000" cy="62460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52028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 picture with mar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1B62E9ED-C089-4E21-9658-B46CDA5C71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371474" y="404812"/>
            <a:ext cx="11449051" cy="5472113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21335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C14BA7-CB27-4F92-9C4B-77A788A7924A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CF5640EF-79EE-46B4-B10F-88F6D7E77B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371475" y="1412875"/>
            <a:ext cx="5580000" cy="446405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7BFA4C06-AFE9-492D-A180-0D6B53BAB1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6240525" y="1412875"/>
            <a:ext cx="5580000" cy="2016125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Bildplatzhalter 3">
            <a:extLst>
              <a:ext uri="{FF2B5EF4-FFF2-40B4-BE49-F238E27FC236}">
                <a16:creationId xmlns:a16="http://schemas.microsoft.com/office/drawing/2014/main" id="{E1505832-451A-493D-9816-07761CC3BB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gray">
          <a:xfrm>
            <a:off x="6240525" y="3865789"/>
            <a:ext cx="5580000" cy="2016125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73827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50" userDrawn="1">
          <p15:clr>
            <a:srgbClr val="FBAE40"/>
          </p15:clr>
        </p15:guide>
        <p15:guide id="2" pos="393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7B2574-9A58-4E2C-9800-B08C15529E2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7C3E1E-BF9B-4C7B-932F-D9DD1ABFEC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371475" y="1412875"/>
            <a:ext cx="5580062" cy="44640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73B6D139-9BBA-401F-A37F-85A52712C7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6240463" y="1412875"/>
            <a:ext cx="5580062" cy="446405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AB97581B-0504-4291-9C84-0B84B28C88F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181665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C7AB2E-105E-4560-810B-5C2D73E3BFD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3200"/>
            <a:ext cx="3636000" cy="936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11A410-77DA-4FBE-9C60-7DBB3F1F7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371475" y="1412875"/>
            <a:ext cx="3636000" cy="44640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98505A3-1CA0-4DF4-A4EE-DB2FEEB298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4295775" y="403200"/>
            <a:ext cx="7524750" cy="5470525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1C41EAE1-B7F9-43F3-A7C2-0EFAEAE623F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250992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  <p15:guide id="2" pos="2706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s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87DA1-0A7E-444C-9038-288F571E449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4" y="403200"/>
            <a:ext cx="5580063" cy="648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7573EE-C735-4F99-BBD6-119D8EEA1F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>
          <a:xfrm>
            <a:off x="371475" y="1412875"/>
            <a:ext cx="5580063" cy="44640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212DEC1C-B80B-4603-B910-74FC9303CD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6240463" y="404813"/>
            <a:ext cx="5580062" cy="5472112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93E32BF-92F9-46DD-8C28-7B9BC35279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712179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50" userDrawn="1">
          <p15:clr>
            <a:srgbClr val="FBAE40"/>
          </p15:clr>
        </p15:guide>
        <p15:guide id="2" pos="393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ll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BDEFBF-74D6-40E0-9540-4C37F45D8B41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3200"/>
            <a:ext cx="6588125" cy="648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41D52AE-71AC-4710-A587-046DDAEB88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7248525" y="404813"/>
            <a:ext cx="4572000" cy="5472112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6DF9836-B7CB-4CB9-B466-CD57CDEB6B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gray">
          <a:xfrm>
            <a:off x="371475" y="1412875"/>
            <a:ext cx="6588125" cy="44640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AED95691-5A21-4D15-A7A2-DD8F77C49D2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25152408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5" userDrawn="1">
          <p15:clr>
            <a:srgbClr val="FBAE40"/>
          </p15:clr>
        </p15:guide>
        <p15:guide id="2" pos="456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C53EB-CF61-4F20-82CC-2DF159585990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554BDB18-2761-49B4-BD80-C9779BE81E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371475" y="1412873"/>
            <a:ext cx="5580525" cy="27360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DA03AD7B-24F3-41A3-9E78-4B2EB22EA4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gray">
          <a:xfrm>
            <a:off x="6240000" y="1412873"/>
            <a:ext cx="5580525" cy="2736000"/>
          </a:xfrm>
        </p:spPr>
        <p:txBody>
          <a:bodyPr/>
          <a:lstStyle/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6244185-D891-433F-BBE3-176592B1ED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gray">
          <a:xfrm>
            <a:off x="371475" y="4148873"/>
            <a:ext cx="5580526" cy="1728052"/>
          </a:xfrm>
          <a:solidFill>
            <a:schemeClr val="bg2"/>
          </a:solidFill>
        </p:spPr>
        <p:txBody>
          <a:bodyPr lIns="108000" tIns="72000" rIns="108000" bIns="72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4136EC53-01F5-4FF1-A55F-D2721116A5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40001" y="4148873"/>
            <a:ext cx="5580526" cy="1728052"/>
          </a:xfrm>
          <a:solidFill>
            <a:schemeClr val="bg2"/>
          </a:solidFill>
        </p:spPr>
        <p:txBody>
          <a:bodyPr lIns="108000" tIns="72000" rIns="108000" bIns="72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8F15D28B-2AD2-4A11-941F-B884F1AE48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815309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50" userDrawn="1">
          <p15:clr>
            <a:srgbClr val="FBAE40"/>
          </p15:clr>
        </p15:guide>
        <p15:guide id="2" pos="393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237F616-E909-4922-A851-0DBAAF8C2E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0" y="0"/>
            <a:ext cx="12192000" cy="6246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EF9A45B-D40B-447C-8549-28CAD8F56D49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71475" y="404812"/>
            <a:ext cx="4392000" cy="3960000"/>
          </a:xfrm>
          <a:solidFill>
            <a:schemeClr val="bg1"/>
          </a:solidFill>
        </p:spPr>
        <p:txBody>
          <a:bodyPr lIns="252000" tIns="504000" rIns="252000" bIns="1872000" anchor="b"/>
          <a:lstStyle>
            <a:lvl1pPr algn="l">
              <a:defRPr sz="3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17E8A1-13AA-4D0A-A6F2-57CBC491E2B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71475" y="2559600"/>
            <a:ext cx="4392000" cy="1800000"/>
          </a:xfrm>
        </p:spPr>
        <p:txBody>
          <a:bodyPr lIns="252000" rIns="252000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84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335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84589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onl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9A45B-D40B-447C-8549-28CAD8F56D49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71474" y="1047600"/>
            <a:ext cx="7200000" cy="1080000"/>
          </a:xfrm>
          <a:solidFill>
            <a:schemeClr val="bg1"/>
          </a:solidFill>
        </p:spPr>
        <p:txBody>
          <a:bodyPr lIns="0" tIns="0" rIns="0" bIns="0" anchor="t"/>
          <a:lstStyle>
            <a:lvl1pPr algn="l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F17E8A1-13AA-4D0A-A6F2-57CBC491E2B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71474" y="2448000"/>
            <a:ext cx="7200000" cy="1080000"/>
          </a:xfrm>
        </p:spPr>
        <p:txBody>
          <a:bodyPr lIns="0" tIns="0" rIns="0" bIns="0" anchor="t"/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09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50245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A4055-5B80-42D9-96CC-82E57D23BE9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3C3F0C-3595-4D60-BE5B-95CDB6174733}"/>
              </a:ext>
            </a:extLst>
          </p:cNvPr>
          <p:cNvSpPr>
            <a:spLocks noGrp="1"/>
          </p:cNvSpPr>
          <p:nvPr>
            <p:ph sz="quarter" idx="10"/>
          </p:nvPr>
        </p:nvSpPr>
        <p:spPr bwMode="gray"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27D0C455-B780-4CFD-BC34-1A6EBE947D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229932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A4055-5B80-42D9-96CC-82E57D23BE9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A3C3F0C-3595-4D60-BE5B-95CDB6174733}"/>
              </a:ext>
            </a:extLst>
          </p:cNvPr>
          <p:cNvSpPr>
            <a:spLocks noGrp="1"/>
          </p:cNvSpPr>
          <p:nvPr>
            <p:ph sz="quarter" idx="10"/>
          </p:nvPr>
        </p:nvSpPr>
        <p:spPr bwMode="gray">
          <a:xfrm>
            <a:off x="371475" y="1412875"/>
            <a:ext cx="5580525" cy="44640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3083EC27-D60C-4D36-88E2-8B66A7497BF8}"/>
              </a:ext>
            </a:extLst>
          </p:cNvPr>
          <p:cNvSpPr>
            <a:spLocks noGrp="1"/>
          </p:cNvSpPr>
          <p:nvPr>
            <p:ph sz="quarter" idx="11"/>
          </p:nvPr>
        </p:nvSpPr>
        <p:spPr bwMode="gray">
          <a:xfrm>
            <a:off x="6240000" y="1412875"/>
            <a:ext cx="5580525" cy="446405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B02780DF-8C91-4270-AA3A-4666E57FC2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59378"/>
            <a:ext cx="11449050" cy="135422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 dirty="0"/>
              <a:t>Source &amp; Footnote</a:t>
            </a:r>
          </a:p>
        </p:txBody>
      </p:sp>
    </p:spTree>
    <p:extLst>
      <p:ext uri="{BB962C8B-B14F-4D97-AF65-F5344CB8AC3E}">
        <p14:creationId xmlns:p14="http://schemas.microsoft.com/office/powerpoint/2010/main" val="1686025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50" userDrawn="1">
          <p15:clr>
            <a:srgbClr val="FBAE40"/>
          </p15:clr>
        </p15:guide>
        <p15:guide id="2" pos="393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without mar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7090E0F-BF61-42E5-BECE-AE5D8DE4D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0" y="0"/>
            <a:ext cx="12192000" cy="6246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C73DD7-8035-4E08-89A7-9B97025CA1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813"/>
            <a:ext cx="3891600" cy="5472111"/>
          </a:xfrm>
          <a:solidFill>
            <a:schemeClr val="bg1">
              <a:alpha val="80000"/>
            </a:schemeClr>
          </a:solidFill>
        </p:spPr>
        <p:txBody>
          <a:bodyPr lIns="252000" tIns="108000" rIns="252000" bIns="2664000" anchor="b"/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3138DD-B6D9-4F9F-B5B0-DE05A1F66163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3308400"/>
            <a:ext cx="3891600" cy="2568524"/>
          </a:xfrm>
        </p:spPr>
        <p:txBody>
          <a:bodyPr lIns="252000" rIns="252000" bIns="10800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F4303D2-1E42-4E6B-9ECD-83B90B22DF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853200"/>
            <a:ext cx="3891600" cy="1119600"/>
          </a:xfrm>
        </p:spPr>
        <p:txBody>
          <a:bodyPr lIns="252000" rIns="252000"/>
          <a:lstStyle>
            <a:lvl1pPr>
              <a:defRPr sz="8000" b="1">
                <a:solidFill>
                  <a:schemeClr val="tx1"/>
                </a:solidFill>
              </a:defRPr>
            </a:lvl1pPr>
            <a:lvl2pPr marL="0" indent="0">
              <a:buNone/>
              <a:defRPr sz="8000" b="1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1"/>
            <a:r>
              <a:rPr lang="en-US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18232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with marg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7090E0F-BF61-42E5-BECE-AE5D8DE4D6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371474" y="404811"/>
            <a:ext cx="11449051" cy="54756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C73DD7-8035-4E08-89A7-9B97025CA17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811"/>
            <a:ext cx="3891600" cy="5472111"/>
          </a:xfrm>
          <a:solidFill>
            <a:schemeClr val="bg1">
              <a:alpha val="80000"/>
            </a:schemeClr>
          </a:solidFill>
        </p:spPr>
        <p:txBody>
          <a:bodyPr lIns="252000" tIns="108000" rIns="252000" bIns="2664000" anchor="b"/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3138DD-B6D9-4F9F-B5B0-DE05A1F66163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3308400"/>
            <a:ext cx="3891600" cy="2568524"/>
          </a:xfrm>
        </p:spPr>
        <p:txBody>
          <a:bodyPr lIns="252000" rIns="252000" bIns="10800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3F4303D2-1E42-4E6B-9ECD-83B90B22DFA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853200"/>
            <a:ext cx="3891600" cy="1119600"/>
          </a:xfrm>
        </p:spPr>
        <p:txBody>
          <a:bodyPr lIns="252000" rIns="252000"/>
          <a:lstStyle>
            <a:lvl1pPr>
              <a:defRPr sz="8000" b="1">
                <a:solidFill>
                  <a:schemeClr val="tx1"/>
                </a:solidFill>
              </a:defRPr>
            </a:lvl1pPr>
            <a:lvl2pPr>
              <a:defRPr sz="8000" b="1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160041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 slide with complet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7">
            <a:extLst>
              <a:ext uri="{FF2B5EF4-FFF2-40B4-BE49-F238E27FC236}">
                <a16:creationId xmlns:a16="http://schemas.microsoft.com/office/drawing/2014/main" id="{240FB6AB-D46E-400F-96B0-9CB95E120A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0" y="0"/>
            <a:ext cx="12192000" cy="6246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/>
              <a:t>Bild durch Klicken auf Symbol hinzufügen</a:t>
            </a:r>
            <a:endParaRPr lang="en-US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D9E15F-B0F1-48C9-B6A7-38DF9291BC3C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3200"/>
            <a:ext cx="3924000" cy="5470126"/>
          </a:xfrm>
          <a:solidFill>
            <a:schemeClr val="bg1"/>
          </a:solidFill>
        </p:spPr>
        <p:txBody>
          <a:bodyPr lIns="252000" tIns="108000" rIns="252000" bIns="3312000" anchor="b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33D0F42-A5D8-4817-ACD3-DD701DDAF4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71475" y="2559600"/>
            <a:ext cx="3924000" cy="676800"/>
          </a:xfrm>
        </p:spPr>
        <p:txBody>
          <a:bodyPr lIns="252000" rIns="252000"/>
          <a:lstStyle>
            <a:lvl1pPr>
              <a:defRPr/>
            </a:lvl1pPr>
          </a:lstStyle>
          <a:p>
            <a:pPr lvl="0"/>
            <a:r>
              <a:rPr lang="en-US" dirty="0"/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1714713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4166C4A-39A5-4F35-9237-DFD6B7D8641E}"/>
              </a:ext>
            </a:extLst>
          </p:cNvPr>
          <p:cNvGraphicFramePr>
            <a:graphicFrameLocks noChangeAspect="1"/>
          </p:cNvGraphicFramePr>
          <p:nvPr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6283928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Folie" r:id="rId25" imgW="288" imgH="288" progId="TCLayout.ActiveDocument.1">
                  <p:embed/>
                </p:oleObj>
              </mc:Choice>
              <mc:Fallback>
                <p:oleObj name="think-cell Folie" r:id="rId25" imgW="288" imgH="288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4166C4A-39A5-4F35-9237-DFD6B7D864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5089243-AEFC-46DD-A4D1-6E9C3B06B9D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3200"/>
            <a:ext cx="11449050" cy="648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en-US" noProof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84A26D-4900-46A0-925C-C599678EA91D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412875"/>
            <a:ext cx="11449050" cy="44640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B06DA46-50DF-4FA3-9109-10955A4028FF}"/>
              </a:ext>
            </a:extLst>
          </p:cNvPr>
          <p:cNvCxnSpPr/>
          <p:nvPr/>
        </p:nvCxnSpPr>
        <p:spPr bwMode="gray">
          <a:xfrm>
            <a:off x="371475" y="6237288"/>
            <a:ext cx="11449050" cy="0"/>
          </a:xfrm>
          <a:prstGeom prst="line">
            <a:avLst/>
          </a:prstGeom>
          <a:ln w="6350">
            <a:solidFill>
              <a:srgbClr val="B5B4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reation date_modification date" hidden="1">
            <a:extLst>
              <a:ext uri="{FF2B5EF4-FFF2-40B4-BE49-F238E27FC236}">
                <a16:creationId xmlns:a16="http://schemas.microsoft.com/office/drawing/2014/main" id="{1DC0E4E7-4D63-47C4-B948-491C889790ED}"/>
              </a:ext>
            </a:extLst>
          </p:cNvPr>
          <p:cNvSpPr txBox="1"/>
          <p:nvPr/>
        </p:nvSpPr>
        <p:spPr bwMode="gray">
          <a:xfrm>
            <a:off x="371475" y="6400800"/>
            <a:ext cx="3960000" cy="97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/>
              <a:t>Erstellungsdatum 30.09.19  |  Änderungsdatum 22.11.19</a:t>
            </a:r>
          </a:p>
        </p:txBody>
      </p:sp>
      <p:sp>
        <p:nvSpPr>
          <p:cNvPr id="10" name="Department_author_documentname">
            <a:extLst>
              <a:ext uri="{FF2B5EF4-FFF2-40B4-BE49-F238E27FC236}">
                <a16:creationId xmlns:a16="http://schemas.microsoft.com/office/drawing/2014/main" id="{3B04E1FA-35EB-4520-BECB-69293B217C9B}"/>
              </a:ext>
            </a:extLst>
          </p:cNvPr>
          <p:cNvSpPr txBox="1"/>
          <p:nvPr/>
        </p:nvSpPr>
        <p:spPr bwMode="gray">
          <a:xfrm>
            <a:off x="371475" y="6523200"/>
            <a:ext cx="3960000" cy="9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noProof="0"/>
              <a:t>Boersma, Steven, Steffan, Neuhaus</a:t>
            </a:r>
          </a:p>
        </p:txBody>
      </p:sp>
      <p:sp>
        <p:nvSpPr>
          <p:cNvPr id="11" name="Slide number">
            <a:extLst>
              <a:ext uri="{FF2B5EF4-FFF2-40B4-BE49-F238E27FC236}">
                <a16:creationId xmlns:a16="http://schemas.microsoft.com/office/drawing/2014/main" id="{E2CED391-D210-450E-8606-73EE474E9DCF}"/>
              </a:ext>
            </a:extLst>
          </p:cNvPr>
          <p:cNvSpPr txBox="1"/>
          <p:nvPr/>
        </p:nvSpPr>
        <p:spPr bwMode="gray">
          <a:xfrm>
            <a:off x="11244525" y="6505200"/>
            <a:ext cx="576000" cy="10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484722-30BD-4E9E-86A6-4427326D93CD}" type="slidenum">
              <a:rPr lang="en-US" sz="1000" b="1" noProof="0" smtClean="0"/>
              <a:t>‹#›</a:t>
            </a:fld>
            <a:r>
              <a:rPr lang="en-US" sz="1000" b="1" noProof="0"/>
              <a:t>/2</a:t>
            </a:r>
            <a:endParaRPr lang="en-US" sz="1000" b="1" noProof="0" dirty="0"/>
          </a:p>
        </p:txBody>
      </p:sp>
      <p:sp>
        <p:nvSpPr>
          <p:cNvPr id="12" name="Confidential">
            <a:extLst>
              <a:ext uri="{FF2B5EF4-FFF2-40B4-BE49-F238E27FC236}">
                <a16:creationId xmlns:a16="http://schemas.microsoft.com/office/drawing/2014/main" id="{BB712A40-BE90-4DFC-8429-C00E69DF6B03}"/>
              </a:ext>
            </a:extLst>
          </p:cNvPr>
          <p:cNvSpPr txBox="1"/>
          <p:nvPr/>
        </p:nvSpPr>
        <p:spPr bwMode="gray">
          <a:xfrm>
            <a:off x="9277200" y="6505200"/>
            <a:ext cx="1627200" cy="10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000" b="1">
                <a:solidFill>
                  <a:srgbClr val="D5001C"/>
                </a:solidFill>
              </a:rPr>
              <a:t>Confidential</a:t>
            </a:r>
            <a:endParaRPr lang="en-US" sz="1000" b="1" dirty="0">
              <a:solidFill>
                <a:srgbClr val="D5001C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80F61B1-AB59-4C81-902A-7B959C0C218E}"/>
              </a:ext>
            </a:extLst>
          </p:cNvPr>
          <p:cNvSpPr txBox="1"/>
          <p:nvPr userDrawn="1"/>
        </p:nvSpPr>
        <p:spPr>
          <a:xfrm>
            <a:off x="3880265" y="6406850"/>
            <a:ext cx="4431470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/>
              <a:t>Task Force Vehicle Sound: Subgroup </a:t>
            </a:r>
            <a:r>
              <a:rPr lang="en-GB" dirty="0" err="1"/>
              <a:t>Crossmatrix</a:t>
            </a:r>
            <a:endParaRPr lang="en-GB" dirty="0"/>
          </a:p>
        </p:txBody>
      </p:sp>
      <p:sp>
        <p:nvSpPr>
          <p:cNvPr id="6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9FADC9B5-4C4C-40D6-8F4C-94C0F912F481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  <a:endParaRPr lang="fr-FR" sz="1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5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1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914400" rtl="0" eaLnBrk="1" latinLnBrk="0" hangingPunct="1">
        <a:lnSpc>
          <a:spcPct val="110000"/>
        </a:lnSpc>
        <a:spcBef>
          <a:spcPts val="600"/>
        </a:spcBef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6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54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orient="horz" pos="890" userDrawn="1">
          <p15:clr>
            <a:srgbClr val="F26B43"/>
          </p15:clr>
        </p15:guide>
        <p15:guide id="5" orient="horz" pos="3702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1CC9FF0-946F-48AA-A3B9-FD16CE323B9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549632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1CC9FF0-946F-48AA-A3B9-FD16CE323B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598C7D99-864A-43D3-BD69-BED6FCC063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Work Package </a:t>
            </a:r>
            <a:br>
              <a:rPr lang="en-US" dirty="0"/>
            </a:br>
            <a:r>
              <a:rPr lang="en-US" dirty="0"/>
              <a:t>“D</a:t>
            </a:r>
            <a:r>
              <a:rPr lang="en-US" sz="3600" dirty="0"/>
              <a:t>efine first scenario (urban area)“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3472D80-BAAE-47BF-B53C-F2CDAB92C1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Status for Subgroup </a:t>
            </a:r>
            <a:r>
              <a:rPr lang="en-US" dirty="0" err="1"/>
              <a:t>Crossmatrix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0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D837940-4EB0-48F4-A253-849EE3FF80A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499038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D837940-4EB0-48F4-A253-849EE3FF80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" name="Tabelle 11">
            <a:extLst>
              <a:ext uri="{FF2B5EF4-FFF2-40B4-BE49-F238E27FC236}">
                <a16:creationId xmlns:a16="http://schemas.microsoft.com/office/drawing/2014/main" id="{83CABF81-820A-4713-8322-E5D42148FD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458445"/>
              </p:ext>
            </p:extLst>
          </p:nvPr>
        </p:nvGraphicFramePr>
        <p:xfrm>
          <a:off x="363556" y="991628"/>
          <a:ext cx="9361647" cy="5393470"/>
        </p:xfrm>
        <a:graphic>
          <a:graphicData uri="http://schemas.openxmlformats.org/drawingml/2006/table">
            <a:tbl>
              <a:tblPr>
                <a:tableStyleId>{62B115C3-826D-4E69-96D4-C415ADE95F51}</a:tableStyleId>
              </a:tblPr>
              <a:tblGrid>
                <a:gridCol w="2002800">
                  <a:extLst>
                    <a:ext uri="{9D8B030D-6E8A-4147-A177-3AD203B41FA5}">
                      <a16:colId xmlns:a16="http://schemas.microsoft.com/office/drawing/2014/main" val="3656680524"/>
                    </a:ext>
                  </a:extLst>
                </a:gridCol>
                <a:gridCol w="623851">
                  <a:extLst>
                    <a:ext uri="{9D8B030D-6E8A-4147-A177-3AD203B41FA5}">
                      <a16:colId xmlns:a16="http://schemas.microsoft.com/office/drawing/2014/main" val="2948174864"/>
                    </a:ext>
                  </a:extLst>
                </a:gridCol>
                <a:gridCol w="3949844">
                  <a:extLst>
                    <a:ext uri="{9D8B030D-6E8A-4147-A177-3AD203B41FA5}">
                      <a16:colId xmlns:a16="http://schemas.microsoft.com/office/drawing/2014/main" val="3417268830"/>
                    </a:ext>
                  </a:extLst>
                </a:gridCol>
                <a:gridCol w="2785152">
                  <a:extLst>
                    <a:ext uri="{9D8B030D-6E8A-4147-A177-3AD203B41FA5}">
                      <a16:colId xmlns:a16="http://schemas.microsoft.com/office/drawing/2014/main" val="3884381292"/>
                    </a:ext>
                  </a:extLst>
                </a:gridCol>
              </a:tblGrid>
              <a:tr h="3789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/>
                        <a:t>Work Package</a:t>
                      </a:r>
                      <a:endParaRPr lang="en-GB" sz="1600" b="1" dirty="0"/>
                    </a:p>
                  </a:txBody>
                  <a:tcPr marL="0" marR="36000" marT="0" marB="0" anchor="ctr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1600" b="1">
                          <a:solidFill>
                            <a:schemeClr val="accent1"/>
                          </a:solidFill>
                        </a:rPr>
                        <a:t>Status</a:t>
                      </a:r>
                      <a:endParaRPr lang="en-GB" sz="1600" b="1" dirty="0">
                        <a:solidFill>
                          <a:schemeClr val="accent1"/>
                        </a:solidFill>
                      </a:endParaRPr>
                    </a:p>
                  </a:txBody>
                  <a:tcPr marL="0" marR="36000" marT="0" marB="0" anchor="ctr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1600" b="1">
                          <a:solidFill>
                            <a:schemeClr val="tx1"/>
                          </a:solidFill>
                        </a:rPr>
                        <a:t>Current status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0" marR="36000" marT="0" marB="0" anchor="ctr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en-GB" sz="1600" b="1"/>
                        <a:t>Next Steps</a:t>
                      </a:r>
                      <a:endParaRPr lang="en-GB" sz="1600" b="1" dirty="0"/>
                    </a:p>
                  </a:txBody>
                  <a:tcPr marL="0" marR="36000" marT="0" marB="0" anchor="ctr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417639"/>
                  </a:ext>
                </a:extLst>
              </a:tr>
              <a:tr h="1189778">
                <a:tc>
                  <a:txBody>
                    <a:bodyPr/>
                    <a:lstStyle/>
                    <a:p>
                      <a:pPr rtl="0"/>
                      <a:r>
                        <a:rPr lang="en-GB" sz="1400" b="1"/>
                        <a:t>Road Surfaces</a:t>
                      </a:r>
                    </a:p>
                    <a:p>
                      <a:pPr rtl="0"/>
                      <a:r>
                        <a:rPr lang="en-GB" sz="1400"/>
                        <a:t>J. S. Boersma, RDW (NL)</a:t>
                      </a:r>
                      <a:endParaRPr lang="en-GB" sz="1400" dirty="0"/>
                    </a:p>
                  </a:txBody>
                  <a:tcPr marL="0" marR="36000" marT="72000" marB="0" anchor="ctr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GB" sz="1400" dirty="0">
                        <a:latin typeface="+mn-lt"/>
                      </a:endParaRP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Dense Asphalt Concrete (DAC) </a:t>
                      </a:r>
                      <a:r>
                        <a:rPr lang="en-GB" sz="14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proposed as a good reference.</a:t>
                      </a:r>
                      <a:endParaRPr lang="en-GB" sz="1400" b="0"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/>
                        <a:t>Data from CEDR study provided:</a:t>
                      </a:r>
                      <a:br>
                        <a:rPr lang="en-GB" sz="1400"/>
                      </a:br>
                      <a:r>
                        <a:rPr lang="en-GB" sz="1400"/>
                        <a:t>MPD is an estimation, since it is difficult to find.</a:t>
                      </a:r>
                      <a:endParaRPr lang="en-GB" sz="1400" dirty="0"/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Define stone size and used </a:t>
                      </a: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national road construction culture </a:t>
                      </a:r>
                      <a:endParaRPr lang="en-GB" sz="1400" dirty="0"/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Check if limited specifications are sufficient for ETRTO tyre models</a:t>
                      </a: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6461278"/>
                  </a:ext>
                </a:extLst>
              </a:tr>
              <a:tr h="1041897">
                <a:tc>
                  <a:txBody>
                    <a:bodyPr/>
                    <a:lstStyle/>
                    <a:p>
                      <a:pPr rtl="0"/>
                      <a:r>
                        <a:rPr lang="en-GB" sz="1400" b="1"/>
                        <a:t>Traffic Flow</a:t>
                      </a:r>
                    </a:p>
                    <a:p>
                      <a:pPr rtl="0"/>
                      <a:r>
                        <a:rPr lang="en-GB" sz="1400"/>
                        <a:t>H. Steven, Consultant (GER)</a:t>
                      </a:r>
                      <a:endParaRPr lang="en-GB" sz="1400" dirty="0"/>
                    </a:p>
                  </a:txBody>
                  <a:tcPr marL="0" marR="36000" marT="72000" marB="0" anchor="ctr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GB" sz="1400" dirty="0">
                        <a:latin typeface="+mn-lt"/>
                      </a:endParaRP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Urban main street with 6 lanes (3 per direction) </a:t>
                      </a: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proposed as reference  </a:t>
                      </a:r>
                      <a:endParaRPr lang="en-GB" sz="140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 of traffic load and vehicle speed provided.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Further split into </a:t>
                      </a:r>
                      <a:r>
                        <a:rPr lang="en-GB" sz="1400"/>
                        <a:t>subcategories needed with </a:t>
                      </a:r>
                      <a:r>
                        <a:rPr lang="en-GB" sz="1400" dirty="0"/>
                        <a:t>other work packages (vehicle and tyre)</a:t>
                      </a: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6554105"/>
                  </a:ext>
                </a:extLst>
              </a:tr>
              <a:tr h="1257616">
                <a:tc>
                  <a:txBody>
                    <a:bodyPr/>
                    <a:lstStyle/>
                    <a:p>
                      <a:pPr rtl="0"/>
                      <a:r>
                        <a:rPr lang="en-GB" sz="1400" b="1"/>
                        <a:t>Vehicle Sound</a:t>
                      </a:r>
                    </a:p>
                    <a:p>
                      <a:pPr rtl="0"/>
                      <a:r>
                        <a:rPr lang="en-GB" sz="1400"/>
                        <a:t>K. Neuhaus, OICA</a:t>
                      </a:r>
                      <a:endParaRPr lang="en-GB" sz="1400" dirty="0"/>
                    </a:p>
                  </a:txBody>
                  <a:tcPr marL="0" marR="36000" marT="72000" marB="0" anchor="ctr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GB" sz="1400" dirty="0">
                        <a:latin typeface="+mn-lt"/>
                      </a:endParaRP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EU Market is proposed as a 1st reference.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Vehicle categories of Cnossos compared to categories of UN Reg. No. 51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>
                          <a:latin typeface="+mn-lt"/>
                        </a:rPr>
                        <a:t>Input to define standard vehicle per category due to competition law missing (open exchange not possible).</a:t>
                      </a: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Work out a legal process-proposal, how to get input data for definition of standard vehicles 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Contact data stakeholders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Reduce UN Reg. 51 categories with market penetration data</a:t>
                      </a: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549969"/>
                  </a:ext>
                </a:extLst>
              </a:tr>
              <a:tr h="1041897">
                <a:tc>
                  <a:txBody>
                    <a:bodyPr/>
                    <a:lstStyle/>
                    <a:p>
                      <a:pPr rtl="0"/>
                      <a:r>
                        <a:rPr lang="en-GB" sz="1400" b="1"/>
                        <a:t>Tyre sound</a:t>
                      </a:r>
                    </a:p>
                    <a:p>
                      <a:pPr rtl="0"/>
                      <a:r>
                        <a:rPr lang="en-GB" sz="1400" i="0"/>
                        <a:t>M. Steffan, ETRTO</a:t>
                      </a:r>
                    </a:p>
                    <a:p>
                      <a:pPr rtl="0"/>
                      <a:endParaRPr lang="en-GB" sz="1400" i="0" dirty="0"/>
                    </a:p>
                  </a:txBody>
                  <a:tcPr marL="0" marR="36000" marT="72000" marB="0" anchor="ctr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rtl="0"/>
                      <a:endParaRPr lang="en-GB" sz="1400" dirty="0">
                        <a:latin typeface="+mn-lt"/>
                      </a:endParaRP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/>
                        <a:t>Input of standard vehicles for definition of standard tyres missing</a:t>
                      </a:r>
                      <a:endParaRPr lang="en-GB" sz="1400" dirty="0"/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Waiting for standard vehicle definition</a:t>
                      </a:r>
                    </a:p>
                  </a:txBody>
                  <a:tcPr marL="0" marR="36000" marT="72000" marB="0">
                    <a:lnL w="0" cmpd="sng">
                      <a:noFill/>
                    </a:lnL>
                    <a:lnR w="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3050776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956E3823-9463-46C7-A50F-FF8E95579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/>
              <a:t>Definition of 1st Standard Scenario</a:t>
            </a:r>
          </a:p>
        </p:txBody>
      </p:sp>
      <p:sp>
        <p:nvSpPr>
          <p:cNvPr id="118" name="TextBox 4">
            <a:extLst>
              <a:ext uri="{FF2B5EF4-FFF2-40B4-BE49-F238E27FC236}">
                <a16:creationId xmlns:a16="http://schemas.microsoft.com/office/drawing/2014/main" id="{2849068E-2155-48D0-B9F2-1E492CD487D8}"/>
              </a:ext>
            </a:extLst>
          </p:cNvPr>
          <p:cNvSpPr txBox="1">
            <a:spLocks/>
          </p:cNvSpPr>
          <p:nvPr/>
        </p:nvSpPr>
        <p:spPr bwMode="gray">
          <a:xfrm>
            <a:off x="10032345" y="1412875"/>
            <a:ext cx="1788174" cy="534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/>
              <a:t>Standard Vehicle</a:t>
            </a:r>
          </a:p>
          <a:p>
            <a:pPr lvl="1"/>
            <a:r>
              <a:rPr lang="en-GB" sz="1400" dirty="0"/>
              <a:t>Difficult to define, legal process needed</a:t>
            </a:r>
          </a:p>
          <a:p>
            <a:pPr lvl="1"/>
            <a:r>
              <a:rPr lang="en-GB" sz="1400" dirty="0"/>
              <a:t>Complex data collection on association level</a:t>
            </a:r>
          </a:p>
          <a:p>
            <a:pPr lvl="1"/>
            <a:r>
              <a:rPr lang="en-GB" sz="1400" dirty="0"/>
              <a:t>Support needed for:</a:t>
            </a:r>
          </a:p>
          <a:p>
            <a:pPr lvl="2"/>
            <a:r>
              <a:rPr lang="en-GB" sz="1400" dirty="0"/>
              <a:t>Market penetration data</a:t>
            </a:r>
          </a:p>
          <a:p>
            <a:pPr lvl="2"/>
            <a:r>
              <a:rPr lang="en-GB" sz="1400" dirty="0"/>
              <a:t>In use data needed (age, annual milage)</a:t>
            </a:r>
          </a:p>
          <a:p>
            <a:r>
              <a:rPr lang="en-GB" sz="1400" b="1" dirty="0"/>
              <a:t>Data input/interface</a:t>
            </a:r>
            <a:endParaRPr lang="en-GB" sz="1400" dirty="0"/>
          </a:p>
          <a:p>
            <a:pPr lvl="1"/>
            <a:r>
              <a:rPr lang="en-GB" sz="1400" dirty="0"/>
              <a:t>Data format ?</a:t>
            </a:r>
          </a:p>
          <a:p>
            <a:pPr lvl="1"/>
            <a:r>
              <a:rPr lang="en-GB" sz="1400" dirty="0"/>
              <a:t>Spectral format?</a:t>
            </a:r>
          </a:p>
          <a:p>
            <a:pPr lvl="1"/>
            <a:r>
              <a:rPr lang="en-GB" sz="1400" dirty="0"/>
              <a:t>generate additional standardized data (compared to TA data)</a:t>
            </a:r>
          </a:p>
          <a:p>
            <a:pPr lvl="1"/>
            <a:endParaRPr lang="en-GB" sz="1400" dirty="0"/>
          </a:p>
          <a:p>
            <a:pPr marL="0" lvl="1" indent="0">
              <a:buNone/>
            </a:pPr>
            <a:r>
              <a:rPr lang="en-GB" sz="1400" dirty="0"/>
              <a:t> </a:t>
            </a:r>
          </a:p>
        </p:txBody>
      </p:sp>
      <p:grpSp>
        <p:nvGrpSpPr>
          <p:cNvPr id="155" name="Gruppieren 24">
            <a:extLst>
              <a:ext uri="{FF2B5EF4-FFF2-40B4-BE49-F238E27FC236}">
                <a16:creationId xmlns:a16="http://schemas.microsoft.com/office/drawing/2014/main" id="{4BE9BA38-2623-415A-BCFD-15F845ABC98B}"/>
              </a:ext>
            </a:extLst>
          </p:cNvPr>
          <p:cNvGrpSpPr>
            <a:grpSpLocks noChangeAspect="1"/>
          </p:cNvGrpSpPr>
          <p:nvPr/>
        </p:nvGrpSpPr>
        <p:grpSpPr>
          <a:xfrm>
            <a:off x="2477735" y="4230518"/>
            <a:ext cx="201600" cy="468000"/>
            <a:chOff x="1313728" y="3331248"/>
            <a:chExt cx="339582" cy="788315"/>
          </a:xfrm>
        </p:grpSpPr>
        <p:sp>
          <p:nvSpPr>
            <p:cNvPr id="156" name="Rechteck 25">
              <a:extLst>
                <a:ext uri="{FF2B5EF4-FFF2-40B4-BE49-F238E27FC236}">
                  <a16:creationId xmlns:a16="http://schemas.microsoft.com/office/drawing/2014/main" id="{2404AC69-6873-473A-95BF-3B3E6CA6850F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57" name="Ellipse 26">
              <a:extLst>
                <a:ext uri="{FF2B5EF4-FFF2-40B4-BE49-F238E27FC236}">
                  <a16:creationId xmlns:a16="http://schemas.microsoft.com/office/drawing/2014/main" id="{C68D1395-6B96-425F-8017-65EC5DB1DFD5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58" name="Ellipse 27">
              <a:extLst>
                <a:ext uri="{FF2B5EF4-FFF2-40B4-BE49-F238E27FC236}">
                  <a16:creationId xmlns:a16="http://schemas.microsoft.com/office/drawing/2014/main" id="{94E2F3B9-AAA2-4F44-B167-3E85EAF8D296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59" name="Ellipse 28">
              <a:extLst>
                <a:ext uri="{FF2B5EF4-FFF2-40B4-BE49-F238E27FC236}">
                  <a16:creationId xmlns:a16="http://schemas.microsoft.com/office/drawing/2014/main" id="{C7D0F35E-C688-43A0-A3FC-7A082A79686E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</p:grpSp>
      <p:grpSp>
        <p:nvGrpSpPr>
          <p:cNvPr id="160" name="Gruppieren 39">
            <a:extLst>
              <a:ext uri="{FF2B5EF4-FFF2-40B4-BE49-F238E27FC236}">
                <a16:creationId xmlns:a16="http://schemas.microsoft.com/office/drawing/2014/main" id="{38A2405D-A7CC-42C2-9C63-D18D707F1021}"/>
              </a:ext>
            </a:extLst>
          </p:cNvPr>
          <p:cNvGrpSpPr>
            <a:grpSpLocks noChangeAspect="1"/>
          </p:cNvGrpSpPr>
          <p:nvPr/>
        </p:nvGrpSpPr>
        <p:grpSpPr>
          <a:xfrm>
            <a:off x="2474170" y="1616105"/>
            <a:ext cx="201598" cy="468000"/>
            <a:chOff x="1313728" y="3331248"/>
            <a:chExt cx="339582" cy="788315"/>
          </a:xfrm>
        </p:grpSpPr>
        <p:sp>
          <p:nvSpPr>
            <p:cNvPr id="161" name="Rechteck 40">
              <a:extLst>
                <a:ext uri="{FF2B5EF4-FFF2-40B4-BE49-F238E27FC236}">
                  <a16:creationId xmlns:a16="http://schemas.microsoft.com/office/drawing/2014/main" id="{ED4A45EF-D35B-4257-B001-85FF86A7BA03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63" name="Ellipse 41">
              <a:extLst>
                <a:ext uri="{FF2B5EF4-FFF2-40B4-BE49-F238E27FC236}">
                  <a16:creationId xmlns:a16="http://schemas.microsoft.com/office/drawing/2014/main" id="{FDC12D45-3401-41A8-B5F8-B0D9499805D6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64" name="Ellipse 42">
              <a:extLst>
                <a:ext uri="{FF2B5EF4-FFF2-40B4-BE49-F238E27FC236}">
                  <a16:creationId xmlns:a16="http://schemas.microsoft.com/office/drawing/2014/main" id="{9CDD63C3-921D-41C3-BEB2-50622F50A89A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rgbClr val="F9D6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65" name="Ellipse 43">
              <a:extLst>
                <a:ext uri="{FF2B5EF4-FFF2-40B4-BE49-F238E27FC236}">
                  <a16:creationId xmlns:a16="http://schemas.microsoft.com/office/drawing/2014/main" id="{8C3C12AD-4E07-412D-B918-E5CFA1468C15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</p:grpSp>
      <p:grpSp>
        <p:nvGrpSpPr>
          <p:cNvPr id="166" name="Gruppieren 34">
            <a:extLst>
              <a:ext uri="{FF2B5EF4-FFF2-40B4-BE49-F238E27FC236}">
                <a16:creationId xmlns:a16="http://schemas.microsoft.com/office/drawing/2014/main" id="{FBA591BC-B712-4BCB-8E93-90E500DE5104}"/>
              </a:ext>
            </a:extLst>
          </p:cNvPr>
          <p:cNvGrpSpPr>
            <a:grpSpLocks noChangeAspect="1"/>
          </p:cNvGrpSpPr>
          <p:nvPr/>
        </p:nvGrpSpPr>
        <p:grpSpPr>
          <a:xfrm>
            <a:off x="-293174" y="3762518"/>
            <a:ext cx="201598" cy="468000"/>
            <a:chOff x="1313728" y="3331248"/>
            <a:chExt cx="339582" cy="788315"/>
          </a:xfrm>
        </p:grpSpPr>
        <p:sp>
          <p:nvSpPr>
            <p:cNvPr id="167" name="Rechteck 35">
              <a:extLst>
                <a:ext uri="{FF2B5EF4-FFF2-40B4-BE49-F238E27FC236}">
                  <a16:creationId xmlns:a16="http://schemas.microsoft.com/office/drawing/2014/main" id="{48EF3D98-18B6-4DBF-BB40-927410CB84C9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68" name="Ellipse 36">
              <a:extLst>
                <a:ext uri="{FF2B5EF4-FFF2-40B4-BE49-F238E27FC236}">
                  <a16:creationId xmlns:a16="http://schemas.microsoft.com/office/drawing/2014/main" id="{153E0261-8ED8-445A-BBC7-AA6E261AF9CB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69" name="Ellipse 37">
              <a:extLst>
                <a:ext uri="{FF2B5EF4-FFF2-40B4-BE49-F238E27FC236}">
                  <a16:creationId xmlns:a16="http://schemas.microsoft.com/office/drawing/2014/main" id="{74D032E4-98C5-46CB-8FEA-46616D3F821A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70" name="Ellipse 38">
              <a:extLst>
                <a:ext uri="{FF2B5EF4-FFF2-40B4-BE49-F238E27FC236}">
                  <a16:creationId xmlns:a16="http://schemas.microsoft.com/office/drawing/2014/main" id="{12887C9B-0498-43C2-9EA0-6544D9F1D6E4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</p:grpSp>
      <p:grpSp>
        <p:nvGrpSpPr>
          <p:cNvPr id="181" name="Gruppieren 24">
            <a:extLst>
              <a:ext uri="{FF2B5EF4-FFF2-40B4-BE49-F238E27FC236}">
                <a16:creationId xmlns:a16="http://schemas.microsoft.com/office/drawing/2014/main" id="{5198D68C-29E4-44ED-A6E1-A041A1E15BFA}"/>
              </a:ext>
            </a:extLst>
          </p:cNvPr>
          <p:cNvGrpSpPr>
            <a:grpSpLocks noChangeAspect="1"/>
          </p:cNvGrpSpPr>
          <p:nvPr/>
        </p:nvGrpSpPr>
        <p:grpSpPr>
          <a:xfrm>
            <a:off x="2477735" y="5393021"/>
            <a:ext cx="201600" cy="468000"/>
            <a:chOff x="1313728" y="3331248"/>
            <a:chExt cx="339582" cy="788315"/>
          </a:xfrm>
        </p:grpSpPr>
        <p:sp>
          <p:nvSpPr>
            <p:cNvPr id="182" name="Rechteck 25">
              <a:extLst>
                <a:ext uri="{FF2B5EF4-FFF2-40B4-BE49-F238E27FC236}">
                  <a16:creationId xmlns:a16="http://schemas.microsoft.com/office/drawing/2014/main" id="{F672CCB2-04C3-49F1-935D-355E266F64C2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83" name="Ellipse 26">
              <a:extLst>
                <a:ext uri="{FF2B5EF4-FFF2-40B4-BE49-F238E27FC236}">
                  <a16:creationId xmlns:a16="http://schemas.microsoft.com/office/drawing/2014/main" id="{B2E5F61E-55D4-420F-A1DB-76281C6465E7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84" name="Ellipse 27">
              <a:extLst>
                <a:ext uri="{FF2B5EF4-FFF2-40B4-BE49-F238E27FC236}">
                  <a16:creationId xmlns:a16="http://schemas.microsoft.com/office/drawing/2014/main" id="{3E65449F-8198-4ABB-A910-9165A6773999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185" name="Ellipse 28">
              <a:extLst>
                <a:ext uri="{FF2B5EF4-FFF2-40B4-BE49-F238E27FC236}">
                  <a16:creationId xmlns:a16="http://schemas.microsoft.com/office/drawing/2014/main" id="{D9574E84-B8B2-4C7F-B2D0-0F49AC8FEC46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</p:grpSp>
      <p:grpSp>
        <p:nvGrpSpPr>
          <p:cNvPr id="68" name="Gruppieren 39">
            <a:extLst>
              <a:ext uri="{FF2B5EF4-FFF2-40B4-BE49-F238E27FC236}">
                <a16:creationId xmlns:a16="http://schemas.microsoft.com/office/drawing/2014/main" id="{805FCB3E-B9A1-4029-8221-FD09C384B6AB}"/>
              </a:ext>
            </a:extLst>
          </p:cNvPr>
          <p:cNvGrpSpPr>
            <a:grpSpLocks noChangeAspect="1"/>
          </p:cNvGrpSpPr>
          <p:nvPr/>
        </p:nvGrpSpPr>
        <p:grpSpPr>
          <a:xfrm>
            <a:off x="2474170" y="2875570"/>
            <a:ext cx="201598" cy="468000"/>
            <a:chOff x="1313728" y="3331248"/>
            <a:chExt cx="339582" cy="788315"/>
          </a:xfrm>
        </p:grpSpPr>
        <p:sp>
          <p:nvSpPr>
            <p:cNvPr id="69" name="Rechteck 40">
              <a:extLst>
                <a:ext uri="{FF2B5EF4-FFF2-40B4-BE49-F238E27FC236}">
                  <a16:creationId xmlns:a16="http://schemas.microsoft.com/office/drawing/2014/main" id="{D008D3BF-208D-4585-A35F-FDC2753D3B86}"/>
                </a:ext>
              </a:extLst>
            </p:cNvPr>
            <p:cNvSpPr/>
            <p:nvPr/>
          </p:nvSpPr>
          <p:spPr>
            <a:xfrm>
              <a:off x="1313728" y="3331248"/>
              <a:ext cx="339582" cy="7883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70" name="Ellipse 41">
              <a:extLst>
                <a:ext uri="{FF2B5EF4-FFF2-40B4-BE49-F238E27FC236}">
                  <a16:creationId xmlns:a16="http://schemas.microsoft.com/office/drawing/2014/main" id="{63D79993-DEB6-4BE6-A2B7-8DE2166CE42B}"/>
                </a:ext>
              </a:extLst>
            </p:cNvPr>
            <p:cNvSpPr/>
            <p:nvPr/>
          </p:nvSpPr>
          <p:spPr>
            <a:xfrm>
              <a:off x="1395494" y="385404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71" name="Ellipse 42">
              <a:extLst>
                <a:ext uri="{FF2B5EF4-FFF2-40B4-BE49-F238E27FC236}">
                  <a16:creationId xmlns:a16="http://schemas.microsoft.com/office/drawing/2014/main" id="{D1F01D36-2910-4FD3-8967-4EDDA7DEE3FE}"/>
                </a:ext>
              </a:extLst>
            </p:cNvPr>
            <p:cNvSpPr/>
            <p:nvPr/>
          </p:nvSpPr>
          <p:spPr>
            <a:xfrm>
              <a:off x="1395494" y="3634301"/>
              <a:ext cx="182208" cy="182208"/>
            </a:xfrm>
            <a:prstGeom prst="ellipse">
              <a:avLst/>
            </a:prstGeom>
            <a:solidFill>
              <a:srgbClr val="F9D6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  <p:sp>
          <p:nvSpPr>
            <p:cNvPr id="72" name="Ellipse 43">
              <a:extLst>
                <a:ext uri="{FF2B5EF4-FFF2-40B4-BE49-F238E27FC236}">
                  <a16:creationId xmlns:a16="http://schemas.microsoft.com/office/drawing/2014/main" id="{173577E6-8715-4A2C-8AC0-FFB20566BEF9}"/>
                </a:ext>
              </a:extLst>
            </p:cNvPr>
            <p:cNvSpPr/>
            <p:nvPr/>
          </p:nvSpPr>
          <p:spPr>
            <a:xfrm>
              <a:off x="1395494" y="3414556"/>
              <a:ext cx="182208" cy="182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108000" tIns="36000" rIns="108000" bIns="36000" rtlCol="0" anchor="ctr" anchorCtr="0">
              <a:normAutofit fontScale="25000" lnSpcReduction="20000"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574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48112FD-CA3A-430D-AB32-F3C6F843C16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1421467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48112FD-CA3A-430D-AB32-F3C6F843C1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C88A663E-35FB-4420-A499-E71D5348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GB" dirty="0"/>
              <a:t>Backup:</a:t>
            </a:r>
            <a:br>
              <a:rPr lang="en-GB" dirty="0"/>
            </a:br>
            <a:r>
              <a:rPr lang="en-GB" dirty="0"/>
              <a:t>Categories have to be adjusted by age, market penetration and annual milage!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59A87C-8E77-4417-B224-F010DA2E39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E40313-8773-47CF-AEDD-CBC0CD2991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475" y="1157424"/>
            <a:ext cx="11449050" cy="505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9219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RSCHE_EN">
  <a:themeElements>
    <a:clrScheme name="Porsche">
      <a:dk1>
        <a:sysClr val="windowText" lastClr="000000"/>
      </a:dk1>
      <a:lt1>
        <a:srgbClr val="FFFFFF"/>
      </a:lt1>
      <a:dk2>
        <a:srgbClr val="403F45"/>
      </a:dk2>
      <a:lt2>
        <a:srgbClr val="DAD9DE"/>
      </a:lt2>
      <a:accent1>
        <a:srgbClr val="000000"/>
      </a:accent1>
      <a:accent2>
        <a:srgbClr val="403F45"/>
      </a:accent2>
      <a:accent3>
        <a:srgbClr val="737278"/>
      </a:accent3>
      <a:accent4>
        <a:srgbClr val="B5B4BA"/>
      </a:accent4>
      <a:accent5>
        <a:srgbClr val="DAD9DE"/>
      </a:accent5>
      <a:accent6>
        <a:srgbClr val="D5001C"/>
      </a:accent6>
      <a:hlink>
        <a:srgbClr val="D5001C"/>
      </a:hlink>
      <a:folHlink>
        <a:srgbClr val="737278"/>
      </a:folHlink>
    </a:clrScheme>
    <a:fontScheme name="Porsche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t"/>
      <a:lstStyle>
        <a:defPPr algn="l">
          <a:lnSpc>
            <a:spcPct val="110000"/>
          </a:lnSpc>
          <a:spcBef>
            <a:spcPts val="600"/>
          </a:spcBef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custClrLst>
    <a:custClr>
      <a:srgbClr val="19334D"/>
    </a:custClr>
    <a:custClr>
      <a:srgbClr val="2A4B6D"/>
    </a:custClr>
    <a:custClr>
      <a:srgbClr val="3A6B9B"/>
    </a:custClr>
    <a:custClr>
      <a:srgbClr val="5391C4"/>
    </a:custClr>
    <a:custClr>
      <a:srgbClr val="76AFDC"/>
    </a:custClr>
    <a:custClr>
      <a:srgbClr val="D1E0F0"/>
    </a:custClr>
    <a:custClr>
      <a:srgbClr val="017379"/>
    </a:custClr>
    <a:custClr>
      <a:srgbClr val="3AB4BA"/>
    </a:custClr>
    <a:custClr>
      <a:srgbClr val="658E11"/>
    </a:custClr>
    <a:custClr>
      <a:srgbClr val="8CB527"/>
    </a:custClr>
    <a:custClr>
      <a:srgbClr val="D88711"/>
    </a:custClr>
    <a:custClr>
      <a:srgbClr val="F2A100"/>
    </a:custClr>
    <a:custClr>
      <a:srgbClr val="FFBE00"/>
    </a:custClr>
    <a:custClr>
      <a:srgbClr val="FFE200"/>
    </a:custClr>
    <a:custClr>
      <a:srgbClr val="94001B"/>
    </a:custClr>
    <a:custClr>
      <a:srgbClr val="C32718"/>
    </a:custClr>
    <a:custClr>
      <a:srgbClr val="700043"/>
    </a:custClr>
    <a:custClr>
      <a:srgbClr val="B7006D"/>
    </a:custClr>
    <a:custClr>
      <a:srgbClr val="3C007E"/>
    </a:custClr>
    <a:custClr>
      <a:srgbClr val="8D57CB"/>
    </a:custClr>
    <a:custClr>
      <a:srgbClr val="D2EB2D"/>
    </a:custClr>
  </a:custClrLst>
  <a:extLst>
    <a:ext uri="{05A4C25C-085E-4340-85A3-A5531E510DB2}">
      <thm15:themeFamily xmlns:thm15="http://schemas.microsoft.com/office/thememl/2012/main" name="PORSCHE_Template_EN.potx" id="{DA8278BF-C82C-4AD7-A37B-642A0FE2A217}" vid="{5C9510FC-8DFC-4955-A4E5-D69CB91298B1}"/>
    </a:ext>
  </a:extLst>
</a:theme>
</file>

<file path=ppt/theme/theme2.xml><?xml version="1.0" encoding="utf-8"?>
<a:theme xmlns:a="http://schemas.openxmlformats.org/drawingml/2006/main" name="Office">
  <a:themeElements>
    <a:clrScheme name="Porsche">
      <a:dk1>
        <a:sysClr val="windowText" lastClr="000000"/>
      </a:dk1>
      <a:lt1>
        <a:sysClr val="window" lastClr="FFFFFF"/>
      </a:lt1>
      <a:dk2>
        <a:srgbClr val="403F45"/>
      </a:dk2>
      <a:lt2>
        <a:srgbClr val="F3F2F7"/>
      </a:lt2>
      <a:accent1>
        <a:srgbClr val="000000"/>
      </a:accent1>
      <a:accent2>
        <a:srgbClr val="403F45"/>
      </a:accent2>
      <a:accent3>
        <a:srgbClr val="737278"/>
      </a:accent3>
      <a:accent4>
        <a:srgbClr val="B5B4BA"/>
      </a:accent4>
      <a:accent5>
        <a:srgbClr val="DAD9DE"/>
      </a:accent5>
      <a:accent6>
        <a:srgbClr val="D5001C"/>
      </a:accent6>
      <a:hlink>
        <a:srgbClr val="D5001C"/>
      </a:hlink>
      <a:folHlink>
        <a:srgbClr val="737278"/>
      </a:folHlink>
    </a:clrScheme>
    <a:fontScheme name="Porsche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orsche">
      <a:dk1>
        <a:sysClr val="windowText" lastClr="000000"/>
      </a:dk1>
      <a:lt1>
        <a:sysClr val="window" lastClr="FFFFFF"/>
      </a:lt1>
      <a:dk2>
        <a:srgbClr val="403F45"/>
      </a:dk2>
      <a:lt2>
        <a:srgbClr val="F3F2F7"/>
      </a:lt2>
      <a:accent1>
        <a:srgbClr val="000000"/>
      </a:accent1>
      <a:accent2>
        <a:srgbClr val="403F45"/>
      </a:accent2>
      <a:accent3>
        <a:srgbClr val="737278"/>
      </a:accent3>
      <a:accent4>
        <a:srgbClr val="B5B4BA"/>
      </a:accent4>
      <a:accent5>
        <a:srgbClr val="DAD9DE"/>
      </a:accent5>
      <a:accent6>
        <a:srgbClr val="D5001C"/>
      </a:accent6>
      <a:hlink>
        <a:srgbClr val="D5001C"/>
      </a:hlink>
      <a:folHlink>
        <a:srgbClr val="737278"/>
      </a:folHlink>
    </a:clrScheme>
    <a:fontScheme name="Porsche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PorscheTools xmlns:xsi="http://www.w3.org/2001/XMLSchema-instance" xmlns:xsd="http://www.w3.org/2001/XMLSchema" xmlns="urn:strategyCompass:quickSlide:porsche:porschetoolssettings">
  <Author>Boersma, Steven, Steffan, Neuhaus</Author>
  <Department/>
  <PageNumbers>true</PageNumbers>
  <UseCreationDate>false</UseCreationDate>
  <UseModifiedDate>false</UseModifiedDate>
  <CreationDate>637884918138153652</CreationDate>
  <ModifiedDate>637884918138153652</ModifiedDate>
  <Confidentiality>conf</Confidentiality>
  <DateFormat>dd.MM.yyyy</DateFormat>
  <UseDocumentname>false</UseDocumentname>
  <PresentationLanguageID>2057</PresentationLanguageID>
  <MasterLanguageID>2057</MasterLanguageID>
</PorscheTools>
</file>

<file path=customXml/itemProps1.xml><?xml version="1.0" encoding="utf-8"?>
<ds:datastoreItem xmlns:ds="http://schemas.openxmlformats.org/officeDocument/2006/customXml" ds:itemID="{10CFA6E6-E8ED-488C-B1FD-2DE4F940CAA3}">
  <ds:schemaRefs>
    <ds:schemaRef ds:uri="http://www.w3.org/2001/XMLSchema"/>
    <ds:schemaRef ds:uri="urn:strategyCompass:quickSlide:porsche:porschetoolssetting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PORSCHE_Template_EN</Template>
  <TotalTime>47</TotalTime>
  <Words>309</Words>
  <Application>Microsoft Office PowerPoint</Application>
  <PresentationFormat>Widescreen</PresentationFormat>
  <Paragraphs>45</Paragraphs>
  <Slides>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Porsche Next TT</vt:lpstr>
      <vt:lpstr>PORSCHE_EN</vt:lpstr>
      <vt:lpstr>think-cell Folie</vt:lpstr>
      <vt:lpstr>1st Work Package  “Define first scenario (urban area)“</vt:lpstr>
      <vt:lpstr>Definition of 1st Standard Scenario</vt:lpstr>
      <vt:lpstr>Backup: Categories have to be adjusted by age, market penetration and annual milage!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Klaus Neuhaus</dc:creator>
  <cp:lastModifiedBy>Françoise SILVANI</cp:lastModifiedBy>
  <cp:revision>18</cp:revision>
  <dcterms:created xsi:type="dcterms:W3CDTF">2022-05-18T15:30:12Z</dcterms:created>
  <dcterms:modified xsi:type="dcterms:W3CDTF">2022-05-24T07:47:38Z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2022-05-24T07:47:04Z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0323880b-0ded-46b0-a722-9e943e1c33cf</vt:lpwstr>
  </property>
  <property fmtid="{D5CDD505-2E9C-101B-9397-08002B2CF9AE}" pid="8" name="MSIP_Label_fd1c0902-ed92-4fed-896d-2e7725de02d4_ContentBits">
    <vt:lpwstr>2</vt:lpwstr>
  </property>
</Properties>
</file>