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9" r:id="rId5"/>
    <p:sldId id="275" r:id="rId6"/>
    <p:sldId id="307" r:id="rId7"/>
    <p:sldId id="306" r:id="rId8"/>
    <p:sldId id="310" r:id="rId9"/>
    <p:sldId id="311" r:id="rId10"/>
    <p:sldId id="356" r:id="rId11"/>
    <p:sldId id="357" r:id="rId12"/>
    <p:sldId id="358" r:id="rId13"/>
    <p:sldId id="29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747A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ED7B0E-9F9B-4991-A324-CB845658B29A}" v="3" dt="2022-06-13T07:14:26.9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68" autoAdjust="0"/>
    <p:restoredTop sz="92209" autoAdjust="0"/>
  </p:normalViewPr>
  <p:slideViewPr>
    <p:cSldViewPr snapToGrid="0" showGuides="1">
      <p:cViewPr varScale="1">
        <p:scale>
          <a:sx n="102" d="100"/>
          <a:sy n="102" d="100"/>
        </p:scale>
        <p:origin x="1188" y="11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B4EF4-26AE-41A7-8458-9A4ADA0E05F6}" type="datetimeFigureOut">
              <a:rPr lang="en-US" smtClean="0"/>
              <a:t>2022-Jun-15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DE42F-E5B7-4D35-9EDA-31840E065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33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>
            <a:extLst>
              <a:ext uri="{FF2B5EF4-FFF2-40B4-BE49-F238E27FC236}">
                <a16:creationId xmlns:a16="http://schemas.microsoft.com/office/drawing/2014/main" id="{C838A4D1-5773-1E45-8381-BAFD532C58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158" y="0"/>
            <a:ext cx="10325867" cy="6877189"/>
          </a:xfrm>
          <a:prstGeom prst="rect">
            <a:avLst/>
          </a:prstGeom>
        </p:spPr>
      </p:pic>
      <p:pic>
        <p:nvPicPr>
          <p:cNvPr id="7" name="Picture 11">
            <a:extLst>
              <a:ext uri="{FF2B5EF4-FFF2-40B4-BE49-F238E27FC236}">
                <a16:creationId xmlns:a16="http://schemas.microsoft.com/office/drawing/2014/main" id="{A1660860-AAD8-7B49-9E3A-F39C51B90C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8239"/>
            <a:ext cx="6215743" cy="688542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C823E54-D8E4-41E7-9091-9366A00468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8435" y="1122363"/>
            <a:ext cx="4637822" cy="2387600"/>
          </a:xfrm>
        </p:spPr>
        <p:txBody>
          <a:bodyPr anchor="b">
            <a:noAutofit/>
          </a:bodyPr>
          <a:lstStyle>
            <a:lvl1pPr algn="l">
              <a:defRPr sz="5000" b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EBC4226-917C-4292-B446-C525B4F88B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8435" y="3602038"/>
            <a:ext cx="4637822" cy="165576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400"/>
              </a:spcBef>
              <a:buNone/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535927-DAB8-438C-A2BA-4F5FCEE6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4036" y="6356350"/>
            <a:ext cx="4722221" cy="365125"/>
          </a:xfrm>
          <a:prstGeom prst="rect">
            <a:avLst/>
          </a:prstGeom>
        </p:spPr>
        <p:txBody>
          <a:bodyPr anchor="b"/>
          <a:lstStyle>
            <a:lvl1pPr algn="l">
              <a:defRPr sz="9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Notes and references</a:t>
            </a:r>
            <a:endParaRPr lang="fr-B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914A53-251C-694B-84E8-172BEC48FBED}"/>
              </a:ext>
            </a:extLst>
          </p:cNvPr>
          <p:cNvSpPr/>
          <p:nvPr userDrawn="1"/>
        </p:nvSpPr>
        <p:spPr>
          <a:xfrm>
            <a:off x="0" y="-1"/>
            <a:ext cx="301451" cy="6868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80373DDD-E414-6949-9CF6-B348FA2B1817}"/>
              </a:ext>
            </a:extLst>
          </p:cNvPr>
          <p:cNvGrpSpPr/>
          <p:nvPr userDrawn="1"/>
        </p:nvGrpSpPr>
        <p:grpSpPr>
          <a:xfrm>
            <a:off x="29817" y="2958007"/>
            <a:ext cx="2017602" cy="1210560"/>
            <a:chOff x="-16257" y="3428518"/>
            <a:chExt cx="2484783" cy="149086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A762E0C2-1A64-4E49-864F-244F611398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257" y="3428518"/>
              <a:ext cx="2484783" cy="1490868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500438FC-73AD-A449-A656-1AA6A085ED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44248" y="3923419"/>
              <a:ext cx="991121" cy="4845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273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and Graph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98B762-7389-4B7C-8A9C-04585DFA4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8" name="Espace réservé du graphique 7">
            <a:extLst>
              <a:ext uri="{FF2B5EF4-FFF2-40B4-BE49-F238E27FC236}">
                <a16:creationId xmlns:a16="http://schemas.microsoft.com/office/drawing/2014/main" id="{4BA6C3F1-5C13-4DAE-A84F-63C5EC905041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4295775" y="1412875"/>
            <a:ext cx="7272338" cy="4356100"/>
          </a:xfrm>
        </p:spPr>
        <p:txBody>
          <a:bodyPr/>
          <a:lstStyle/>
          <a:p>
            <a:r>
              <a:rPr lang="en-US" dirty="0"/>
              <a:t>Graph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4A7CD079-CE59-4CF1-84ED-C8CD0FD88A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3888" y="1412875"/>
            <a:ext cx="3492500" cy="435610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60B0CD-1527-9849-87BD-CF0E514F6AD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D7A7F6-EEE8-7345-B9B8-8346677BC5C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Espace réservé du texte 6">
            <a:extLst>
              <a:ext uri="{FF2B5EF4-FFF2-40B4-BE49-F238E27FC236}">
                <a16:creationId xmlns:a16="http://schemas.microsoft.com/office/drawing/2014/main" id="{48DE98E7-04A4-8747-9779-56B93CCC6F5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9625" y="6096625"/>
            <a:ext cx="9709575" cy="371475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  <a:lvl2pPr marL="241200" indent="0">
              <a:buNone/>
              <a:defRPr/>
            </a:lvl2pPr>
            <a:lvl3pPr marL="482400" indent="0">
              <a:buNone/>
              <a:defRPr/>
            </a:lvl3pPr>
            <a:lvl4pPr marL="723600" indent="0">
              <a:buNone/>
              <a:defRPr/>
            </a:lvl4pPr>
            <a:lvl5pPr marL="964800" indent="0">
              <a:buNone/>
              <a:defRPr/>
            </a:lvl5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here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notes and </a:t>
            </a:r>
            <a:r>
              <a:rPr lang="fr-FR" dirty="0" err="1"/>
              <a:t>references</a:t>
            </a:r>
            <a:r>
              <a:rPr lang="fr-FR" dirty="0"/>
              <a:t> if </a:t>
            </a:r>
            <a:r>
              <a:rPr lang="fr-FR" dirty="0" err="1"/>
              <a:t>needed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0081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ANC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: avec coins arrondis en haut 6">
            <a:extLst>
              <a:ext uri="{FF2B5EF4-FFF2-40B4-BE49-F238E27FC236}">
                <a16:creationId xmlns:a16="http://schemas.microsoft.com/office/drawing/2014/main" id="{7CAE7CB6-155B-1648-97C1-792BFBBC7704}"/>
              </a:ext>
            </a:extLst>
          </p:cNvPr>
          <p:cNvSpPr/>
          <p:nvPr userDrawn="1"/>
        </p:nvSpPr>
        <p:spPr>
          <a:xfrm>
            <a:off x="10345937" y="0"/>
            <a:ext cx="1687037" cy="1321904"/>
          </a:xfrm>
          <a:prstGeom prst="round2SameRect">
            <a:avLst>
              <a:gd name="adj1" fmla="val 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FR" b="1" dirty="0"/>
              <a:t>GUIDANCE SLIDE.</a:t>
            </a:r>
          </a:p>
          <a:p>
            <a:pPr algn="ctr"/>
            <a:r>
              <a:rPr lang="fr-FR" dirty="0"/>
              <a:t>DO NOT USE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5625E33-457C-4472-9134-C08A6C26A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365125"/>
            <a:ext cx="10944225" cy="684357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50EA20-A465-4389-8F39-BAEC08D5B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7" y="1610139"/>
            <a:ext cx="10944225" cy="4158836"/>
          </a:xfrm>
        </p:spPr>
        <p:txBody>
          <a:bodyPr lIns="0">
            <a:normAutofit/>
          </a:bodyPr>
          <a:lstStyle>
            <a:lvl1pPr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18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600"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 sz="1400"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 sz="14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D769E04-3AB8-664B-87A6-ADC8EF122B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3888" y="1118911"/>
            <a:ext cx="9791700" cy="363537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 marL="241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F9631EEF-1295-B645-9221-F6A8EE95FD3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7DB852B4-0E09-D741-B90C-6D8A15D2107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22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625E33-457C-4472-9134-C08A6C26A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365125"/>
            <a:ext cx="10944225" cy="6843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50EA20-A465-4389-8F39-BAEC08D5B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7" y="1412875"/>
            <a:ext cx="10944225" cy="4356100"/>
          </a:xfrm>
        </p:spPr>
        <p:txBody>
          <a:bodyPr l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1B8C7D-BB13-4F0B-AFEF-CA376E895B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509" y="6549592"/>
            <a:ext cx="2743200" cy="29801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A15B80-78B6-4897-868D-CF24FE7E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64502" y="6213444"/>
            <a:ext cx="640462" cy="287626"/>
          </a:xfrm>
        </p:spPr>
        <p:txBody>
          <a:bodyPr/>
          <a:lstStyle/>
          <a:p>
            <a:fld id="{8830446B-4C1B-488A-AF43-F715FC8527F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87719C5-9D3E-7E46-AA2C-F82831733A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628059" y="6026050"/>
            <a:ext cx="1470379" cy="514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fr-FR" dirty="0"/>
              <a:t>Logo</a:t>
            </a:r>
          </a:p>
        </p:txBody>
      </p:sp>
      <p:sp>
        <p:nvSpPr>
          <p:cNvPr id="8" name="Espace réservé du texte 6">
            <a:extLst>
              <a:ext uri="{FF2B5EF4-FFF2-40B4-BE49-F238E27FC236}">
                <a16:creationId xmlns:a16="http://schemas.microsoft.com/office/drawing/2014/main" id="{B3CA1A72-8A0E-9342-9E96-FCDF95D4F8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9625" y="6096625"/>
            <a:ext cx="9709575" cy="371475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  <a:lvl2pPr marL="241200" indent="0">
              <a:buNone/>
              <a:defRPr/>
            </a:lvl2pPr>
            <a:lvl3pPr marL="482400" indent="0">
              <a:buNone/>
              <a:defRPr/>
            </a:lvl3pPr>
            <a:lvl4pPr marL="723600" indent="0">
              <a:buNone/>
              <a:defRPr/>
            </a:lvl4pPr>
            <a:lvl5pPr marL="964800" indent="0">
              <a:buNone/>
              <a:defRPr/>
            </a:lvl5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here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notes and </a:t>
            </a:r>
            <a:r>
              <a:rPr lang="fr-FR" dirty="0" err="1"/>
              <a:t>references</a:t>
            </a:r>
            <a:r>
              <a:rPr lang="fr-FR" dirty="0"/>
              <a:t> if </a:t>
            </a:r>
            <a:r>
              <a:rPr lang="fr-FR" dirty="0" err="1"/>
              <a:t>needed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8806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712800"/>
            <a:ext cx="11171238" cy="752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lang="en-US" sz="2400" b="0" kern="1200" cap="none" baseline="0" noProof="0" dirty="0" smtClean="0">
                <a:solidFill>
                  <a:schemeClr val="tx1"/>
                </a:solidFill>
                <a:latin typeface="ShellBold" panose="00000800000000000000" pitchFamily="50" charset="0"/>
                <a:ea typeface="+mj-ea"/>
                <a:cs typeface="+mj-cs"/>
              </a:defRPr>
            </a:lvl1pPr>
          </a:lstStyle>
          <a:p>
            <a:pPr lvl="0" algn="l" defTabSz="1219170" rtl="0" eaLnBrk="1" latinLnBrk="0" hangingPunct="1">
              <a:lnSpc>
                <a:spcPct val="95000"/>
              </a:lnSpc>
              <a:spcBef>
                <a:spcPct val="0"/>
              </a:spcBef>
              <a:buNone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Rectangle 6" descr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24177" y="6469199"/>
            <a:ext cx="355564" cy="23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45720" numCol="1" anchor="t" anchorCtr="0" compatLnSpc="1">
            <a:prstTxWarp prst="textNoShape">
              <a:avLst/>
            </a:prstTxWarp>
          </a:bodyPr>
          <a:lstStyle>
            <a:lvl1pPr algn="r">
              <a:defRPr sz="850">
                <a:solidFill>
                  <a:schemeClr val="tx1"/>
                </a:solidFill>
                <a:latin typeface="ShellMedium" panose="00000600000000000000" pitchFamily="50" charset="0"/>
                <a:cs typeface="Arial" pitchFamily="34" charset="0"/>
              </a:defRPr>
            </a:lvl1pPr>
          </a:lstStyle>
          <a:p>
            <a:fld id="{D32BAE6A-B452-4007-8177-56DD051636F9}" type="slidenum">
              <a:rPr lang="en-GB" noProof="1" smtClean="0"/>
              <a:pPr/>
              <a:t>‹#›</a:t>
            </a:fld>
            <a:endParaRPr lang="en-GB" noProof="1"/>
          </a:p>
        </p:txBody>
      </p:sp>
      <p:sp>
        <p:nvSpPr>
          <p:cNvPr id="7" name="Rectangle 4" descr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670343" y="6469200"/>
            <a:ext cx="1440000" cy="23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45720" numCol="1" anchor="t" anchorCtr="0" compatLnSpc="1">
            <a:prstTxWarp prst="textNoShape">
              <a:avLst/>
            </a:prstTxWarp>
          </a:bodyPr>
          <a:lstStyle>
            <a:lvl1pPr marL="0" algn="ctr" defTabSz="1219170" rtl="0" eaLnBrk="1" latinLnBrk="0" hangingPunct="1">
              <a:defRPr lang="en-US" sz="850" kern="1200" smtClean="0">
                <a:solidFill>
                  <a:schemeClr val="tx1"/>
                </a:solidFill>
                <a:latin typeface="ShellMedium" panose="00000600000000000000" pitchFamily="50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1"/>
              <a:t>Date Month 2016</a:t>
            </a:r>
          </a:p>
        </p:txBody>
      </p:sp>
    </p:spTree>
    <p:extLst>
      <p:ext uri="{BB962C8B-B14F-4D97-AF65-F5344CB8AC3E}">
        <p14:creationId xmlns:p14="http://schemas.microsoft.com/office/powerpoint/2010/main" val="1248279858"/>
      </p:ext>
    </p:extLst>
  </p:cSld>
  <p:clrMapOvr>
    <a:masterClrMapping/>
  </p:clrMapOvr>
  <p:transition/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712800"/>
            <a:ext cx="11171238" cy="752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cap="none" baseline="0">
                <a:solidFill>
                  <a:schemeClr val="tx1"/>
                </a:solidFill>
                <a:latin typeface="ShellBold" panose="00000800000000000000" pitchFamily="50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508000" y="1528763"/>
            <a:ext cx="11171238" cy="4830761"/>
          </a:xfrm>
        </p:spPr>
        <p:txBody>
          <a:bodyPr/>
          <a:lstStyle>
            <a:lvl1pPr marL="0" indent="0" defTabSz="357708">
              <a:lnSpc>
                <a:spcPct val="140000"/>
              </a:lnSpc>
              <a:spcBef>
                <a:spcPts val="0"/>
              </a:spcBef>
              <a:defRPr sz="1800"/>
            </a:lvl1pPr>
            <a:lvl2pPr marL="230400" indent="-230400" defTabSz="357708">
              <a:lnSpc>
                <a:spcPct val="140000"/>
              </a:lnSpc>
              <a:spcBef>
                <a:spcPts val="0"/>
              </a:spcBef>
              <a:defRPr sz="1800"/>
            </a:lvl2pPr>
            <a:lvl3pPr marL="459000" indent="-228600" defTabSz="357708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buSzPct val="75000"/>
              <a:buFont typeface="Wingdings" pitchFamily="2" charset="2"/>
              <a:buChar char=""/>
              <a:defRPr sz="1800"/>
            </a:lvl3pPr>
            <a:lvl4pPr marL="687600" indent="-228600" defTabSz="357708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buSzPct val="75000"/>
              <a:buFont typeface="Wingdings" pitchFamily="2" charset="2"/>
              <a:buChar char=""/>
              <a:defRPr sz="1800"/>
            </a:lvl4pPr>
            <a:lvl5pPr marL="890800" indent="-203200" defTabSz="357708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buSzPct val="75000"/>
              <a:buFont typeface="Wingdings" pitchFamily="2" charset="2"/>
              <a:buChar char=""/>
              <a:defRPr sz="1600"/>
            </a:lvl5pPr>
            <a:lvl6pPr marL="1043200" indent="-152400" defTabSz="357708">
              <a:lnSpc>
                <a:spcPct val="140000"/>
              </a:lnSpc>
              <a:buClr>
                <a:schemeClr val="tx1"/>
              </a:buClr>
              <a:buSzPct val="75000"/>
              <a:buFont typeface="Wingdings" pitchFamily="2" charset="2"/>
              <a:buChar char=""/>
              <a:defRPr sz="120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5" name="Rectangle 4" descr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670343" y="6469200"/>
            <a:ext cx="1440000" cy="23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45720" numCol="1" anchor="t" anchorCtr="0" compatLnSpc="1">
            <a:prstTxWarp prst="textNoShape">
              <a:avLst/>
            </a:prstTxWarp>
          </a:bodyPr>
          <a:lstStyle>
            <a:lvl1pPr marL="0" algn="ctr" defTabSz="1219170" rtl="0" eaLnBrk="1" latinLnBrk="0" hangingPunct="1">
              <a:defRPr lang="en-US" sz="850" kern="1200" smtClean="0">
                <a:solidFill>
                  <a:schemeClr val="tx1"/>
                </a:solidFill>
                <a:latin typeface="ShellMedium" panose="00000600000000000000" pitchFamily="50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1"/>
              <a:t>May 2022</a:t>
            </a:r>
          </a:p>
        </p:txBody>
      </p:sp>
      <p:sp>
        <p:nvSpPr>
          <p:cNvPr id="13" name="Rectangle 6" descr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24177" y="6469199"/>
            <a:ext cx="355564" cy="23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45720" numCol="1" anchor="t" anchorCtr="0" compatLnSpc="1">
            <a:prstTxWarp prst="textNoShape">
              <a:avLst/>
            </a:prstTxWarp>
          </a:bodyPr>
          <a:lstStyle>
            <a:lvl1pPr algn="r">
              <a:defRPr sz="850">
                <a:solidFill>
                  <a:schemeClr val="tx1"/>
                </a:solidFill>
                <a:latin typeface="ShellMedium" panose="00000600000000000000" pitchFamily="50" charset="0"/>
                <a:cs typeface="Arial" pitchFamily="34" charset="0"/>
              </a:defRPr>
            </a:lvl1pPr>
          </a:lstStyle>
          <a:p>
            <a:fld id="{D32BAE6A-B452-4007-8177-56DD051636F9}" type="slidenum">
              <a:rPr lang="en-GB" noProof="1" smtClean="0"/>
              <a:pPr/>
              <a:t>‹#›</a:t>
            </a:fld>
            <a:endParaRPr lang="en-GB" noProof="1"/>
          </a:p>
        </p:txBody>
      </p:sp>
    </p:spTree>
    <p:extLst>
      <p:ext uri="{BB962C8B-B14F-4D97-AF65-F5344CB8AC3E}">
        <p14:creationId xmlns:p14="http://schemas.microsoft.com/office/powerpoint/2010/main" val="1904065544"/>
      </p:ext>
    </p:extLst>
  </p:cSld>
  <p:clrMapOvr>
    <a:masterClrMapping/>
  </p:clrMapOvr>
  <p:transition/>
  <p:hf hdr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81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1">
            <a:extLst>
              <a:ext uri="{FF2B5EF4-FFF2-40B4-BE49-F238E27FC236}">
                <a16:creationId xmlns:a16="http://schemas.microsoft.com/office/drawing/2014/main" id="{D8F49216-84E6-6048-80DE-18278BA529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"/>
            <a:ext cx="8356921" cy="686895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C823E54-D8E4-41E7-9091-9366A00468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8435" y="1122363"/>
            <a:ext cx="6716353" cy="2387600"/>
          </a:xfrm>
        </p:spPr>
        <p:txBody>
          <a:bodyPr anchor="b">
            <a:noAutofit/>
          </a:bodyPr>
          <a:lstStyle>
            <a:lvl1pPr algn="l">
              <a:defRPr sz="5000" b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EBC4226-917C-4292-B446-C525B4F88B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8435" y="3602038"/>
            <a:ext cx="6716353" cy="165576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400"/>
              </a:spcBef>
              <a:buNone/>
              <a:defRPr sz="24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535927-DAB8-438C-A2BA-4F5FCEE6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5449" y="6356350"/>
            <a:ext cx="6799339" cy="365125"/>
          </a:xfrm>
          <a:prstGeom prst="rect">
            <a:avLst/>
          </a:prstGeom>
        </p:spPr>
        <p:txBody>
          <a:bodyPr anchor="b"/>
          <a:lstStyle>
            <a:lvl1pPr algn="l">
              <a:defRPr sz="9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/>
              <a:t>Notes and references</a:t>
            </a:r>
            <a:endParaRPr lang="en-US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A9DD1C05-965A-47AC-8A79-DFF4CC069DE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56922" y="0"/>
            <a:ext cx="3835078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 Click to add a background image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BBCAF0-204B-0E4A-8A87-AC98A77A91EC}"/>
              </a:ext>
            </a:extLst>
          </p:cNvPr>
          <p:cNvSpPr/>
          <p:nvPr userDrawn="1"/>
        </p:nvSpPr>
        <p:spPr>
          <a:xfrm>
            <a:off x="0" y="-1"/>
            <a:ext cx="301451" cy="6868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5CAC0EAE-33CB-9A47-B219-434C036C46A8}"/>
              </a:ext>
            </a:extLst>
          </p:cNvPr>
          <p:cNvGrpSpPr/>
          <p:nvPr userDrawn="1"/>
        </p:nvGrpSpPr>
        <p:grpSpPr>
          <a:xfrm>
            <a:off x="29817" y="2958007"/>
            <a:ext cx="2017602" cy="1210560"/>
            <a:chOff x="-16257" y="3428518"/>
            <a:chExt cx="2484783" cy="1490868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1C279503-E93F-F646-BB40-36511BD1C8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257" y="3428518"/>
              <a:ext cx="2484783" cy="1490868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7194F7B5-F8DB-904F-BE2D-D91CAAB9C8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44248" y="3923419"/>
              <a:ext cx="991121" cy="4845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232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625E33-457C-4472-9134-C08A6C26A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365125"/>
            <a:ext cx="10944225" cy="6843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50EA20-A465-4389-8F39-BAEC08D5B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7" y="1412875"/>
            <a:ext cx="10944225" cy="4356100"/>
          </a:xfrm>
        </p:spPr>
        <p:txBody>
          <a:bodyPr lIns="0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DA8895F0-C26C-5A4A-8391-8C819B8D5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F7DC961-B734-AB40-850C-58E18F6035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Espace réservé du texte 6">
            <a:extLst>
              <a:ext uri="{FF2B5EF4-FFF2-40B4-BE49-F238E27FC236}">
                <a16:creationId xmlns:a16="http://schemas.microsoft.com/office/drawing/2014/main" id="{9799B9CE-F14A-404A-8002-98489942A78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9625" y="6096625"/>
            <a:ext cx="9709575" cy="371475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  <a:lvl2pPr marL="241200" indent="0">
              <a:buNone/>
              <a:defRPr/>
            </a:lvl2pPr>
            <a:lvl3pPr marL="482400" indent="0">
              <a:buNone/>
              <a:defRPr/>
            </a:lvl3pPr>
            <a:lvl4pPr marL="723600" indent="0">
              <a:buNone/>
              <a:defRPr/>
            </a:lvl4pPr>
            <a:lvl5pPr marL="964800" indent="0">
              <a:buNone/>
              <a:defRPr/>
            </a:lvl5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here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notes and </a:t>
            </a:r>
            <a:r>
              <a:rPr lang="fr-FR" dirty="0" err="1"/>
              <a:t>references</a:t>
            </a:r>
            <a:r>
              <a:rPr lang="fr-FR" dirty="0"/>
              <a:t> if </a:t>
            </a:r>
            <a:r>
              <a:rPr lang="fr-FR" dirty="0" err="1"/>
              <a:t>needed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03318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>
            <a:extLst>
              <a:ext uri="{FF2B5EF4-FFF2-40B4-BE49-F238E27FC236}">
                <a16:creationId xmlns:a16="http://schemas.microsoft.com/office/drawing/2014/main" id="{255E6837-6AC0-A844-B106-CD916858EA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331" y="0"/>
            <a:ext cx="12082670" cy="685703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5625E33-457C-4472-9134-C08A6C26A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365125"/>
            <a:ext cx="10944225" cy="68435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50EA20-A465-4389-8F39-BAEC08D5B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7" y="1412875"/>
            <a:ext cx="10944225" cy="4356100"/>
          </a:xfr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1B8C7D-BB13-4F0B-AFEF-CA376E895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A15B80-78B6-4897-868D-CF24FE7E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30446B-4C1B-488A-AF43-F715FC8527F7}" type="slidenum">
              <a:rPr lang="en-US" smtClean="0"/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6498C52-E4EB-C147-9DA9-651CC13938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3662" y="-24235"/>
            <a:ext cx="1163257" cy="6893810"/>
          </a:xfrm>
          <a:prstGeom prst="rect">
            <a:avLst/>
          </a:prstGeom>
          <a:effectLst>
            <a:outerShdw blurRad="114300" dist="38100" dir="2700000" algn="tl" rotWithShape="0">
              <a:prstClr val="black">
                <a:alpha val="19000"/>
              </a:prstClr>
            </a:outerShdw>
          </a:effectLst>
        </p:spPr>
      </p:pic>
      <p:sp>
        <p:nvSpPr>
          <p:cNvPr id="9" name="Espace réservé du texte 6">
            <a:extLst>
              <a:ext uri="{FF2B5EF4-FFF2-40B4-BE49-F238E27FC236}">
                <a16:creationId xmlns:a16="http://schemas.microsoft.com/office/drawing/2014/main" id="{45ABBB82-DF05-7E46-8A17-1F37F8ADF6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9625" y="6096625"/>
            <a:ext cx="9709575" cy="371475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241200" indent="0">
              <a:buNone/>
              <a:defRPr/>
            </a:lvl2pPr>
            <a:lvl3pPr marL="482400" indent="0">
              <a:buNone/>
              <a:defRPr/>
            </a:lvl3pPr>
            <a:lvl4pPr marL="723600" indent="0">
              <a:buNone/>
              <a:defRPr/>
            </a:lvl4pPr>
            <a:lvl5pPr marL="964800" indent="0">
              <a:buNone/>
              <a:defRPr/>
            </a:lvl5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here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notes and </a:t>
            </a:r>
            <a:r>
              <a:rPr lang="fr-FR" dirty="0" err="1"/>
              <a:t>references</a:t>
            </a:r>
            <a:r>
              <a:rPr lang="fr-FR" dirty="0"/>
              <a:t> if </a:t>
            </a:r>
            <a:r>
              <a:rPr lang="fr-FR" dirty="0" err="1"/>
              <a:t>needed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6059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625E33-457C-4472-9134-C08A6C26A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368300"/>
            <a:ext cx="10944225" cy="681182"/>
          </a:xfrm>
        </p:spPr>
        <p:txBody>
          <a:bodyPr lIns="0"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50EA20-A465-4389-8F39-BAEC08D5B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8" y="1700213"/>
            <a:ext cx="10937833" cy="4069998"/>
          </a:xfrm>
        </p:spPr>
        <p:txBody>
          <a:bodyPr wrap="square" l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1B8C7D-BB13-4F0B-AFEF-CA376E895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A15B80-78B6-4897-868D-CF24FE7E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1FAFC911-E47C-41A8-95C9-EE4BD5178E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7496" y="1087789"/>
            <a:ext cx="10944225" cy="360099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buNone/>
              <a:defRPr lang="en-US" sz="2600" dirty="0">
                <a:solidFill>
                  <a:schemeClr val="tx2"/>
                </a:solidFill>
                <a:latin typeface="+mn-lt"/>
                <a:ea typeface="Arial Unicode MS" pitchFamily="-65" charset="0"/>
                <a:cs typeface="Arial Unicode MS" pitchFamily="-65" charset="0"/>
                <a:sym typeface="Arial" pitchFamily="-65" charset="0"/>
              </a:defRPr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marL="0" lvl="0" indent="0" algn="l" rtl="0" eaLnBrk="0" fontAlgn="base" hangingPunct="0">
              <a:spcBef>
                <a:spcPts val="21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 pitchFamily="-65" charset="0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97C3172-C819-004E-94BB-8ED855E7245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9625" y="6096625"/>
            <a:ext cx="9709575" cy="371475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  <a:lvl2pPr marL="241200" indent="0">
              <a:buNone/>
              <a:defRPr/>
            </a:lvl2pPr>
            <a:lvl3pPr marL="482400" indent="0">
              <a:buNone/>
              <a:defRPr/>
            </a:lvl3pPr>
            <a:lvl4pPr marL="723600" indent="0">
              <a:buNone/>
              <a:defRPr/>
            </a:lvl4pPr>
            <a:lvl5pPr marL="964800" indent="0">
              <a:buNone/>
              <a:defRPr/>
            </a:lvl5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here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notes and </a:t>
            </a:r>
            <a:r>
              <a:rPr lang="fr-FR" dirty="0" err="1"/>
              <a:t>references</a:t>
            </a:r>
            <a:r>
              <a:rPr lang="fr-FR" dirty="0"/>
              <a:t> if </a:t>
            </a:r>
            <a:r>
              <a:rPr lang="fr-FR" dirty="0" err="1"/>
              <a:t>needed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9862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Photograph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B5787CE3-B537-493F-8DAE-59060428B0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3889" y="1700213"/>
            <a:ext cx="10944224" cy="3627787"/>
          </a:xfrm>
        </p:spPr>
        <p:txBody>
          <a:bodyPr lIns="0"/>
          <a:lstStyle/>
          <a:p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5625E33-457C-4472-9134-C08A6C26A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368300"/>
            <a:ext cx="10944225" cy="681182"/>
          </a:xfrm>
        </p:spPr>
        <p:txBody>
          <a:bodyPr lIns="0"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1B8C7D-BB13-4F0B-AFEF-CA376E895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A15B80-78B6-4897-868D-CF24FE7E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1FAFC911-E47C-41A8-95C9-EE4BD5178E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1087789"/>
            <a:ext cx="10944224" cy="360099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buNone/>
              <a:defRPr lang="en-US" sz="2600" dirty="0">
                <a:solidFill>
                  <a:schemeClr val="tx2"/>
                </a:solidFill>
                <a:latin typeface="+mn-lt"/>
                <a:ea typeface="Arial Unicode MS" pitchFamily="-65" charset="0"/>
                <a:cs typeface="Arial Unicode MS" pitchFamily="-65" charset="0"/>
                <a:sym typeface="Arial" pitchFamily="-65" charset="0"/>
              </a:defRPr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marL="0" lvl="0" indent="0" algn="l" rtl="0" eaLnBrk="0" fontAlgn="base" hangingPunct="0">
              <a:spcBef>
                <a:spcPts val="21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 pitchFamily="-65" charset="0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1" name="Espace réservé du texte 6">
            <a:extLst>
              <a:ext uri="{FF2B5EF4-FFF2-40B4-BE49-F238E27FC236}">
                <a16:creationId xmlns:a16="http://schemas.microsoft.com/office/drawing/2014/main" id="{6E4A756E-4784-4143-998C-B0BDF6C4AF1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9625" y="6096625"/>
            <a:ext cx="9709575" cy="371475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  <a:lvl2pPr marL="241200" indent="0">
              <a:buNone/>
              <a:defRPr/>
            </a:lvl2pPr>
            <a:lvl3pPr marL="482400" indent="0">
              <a:buNone/>
              <a:defRPr/>
            </a:lvl3pPr>
            <a:lvl4pPr marL="723600" indent="0">
              <a:buNone/>
              <a:defRPr/>
            </a:lvl4pPr>
            <a:lvl5pPr marL="964800" indent="0">
              <a:buNone/>
              <a:defRPr/>
            </a:lvl5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here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notes and </a:t>
            </a:r>
            <a:r>
              <a:rPr lang="fr-FR" dirty="0" err="1"/>
              <a:t>references</a:t>
            </a:r>
            <a:r>
              <a:rPr lang="fr-FR" dirty="0"/>
              <a:t> if </a:t>
            </a:r>
            <a:r>
              <a:rPr lang="fr-FR" dirty="0" err="1"/>
              <a:t>needed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2078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625E33-457C-4472-9134-C08A6C26A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368300"/>
            <a:ext cx="10944223" cy="681182"/>
          </a:xfrm>
        </p:spPr>
        <p:txBody>
          <a:bodyPr lIns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50EA20-A465-4389-8F39-BAEC08D5B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8" y="1700213"/>
            <a:ext cx="5298929" cy="4069998"/>
          </a:xfrm>
        </p:spPr>
        <p:txBody>
          <a:bodyPr wrap="square" lIns="0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1B8C7D-BB13-4F0B-AFEF-CA376E895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A15B80-78B6-4897-868D-CF24FE7E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1FAFC911-E47C-41A8-95C9-EE4BD5178E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1087790"/>
            <a:ext cx="10944224" cy="360099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buNone/>
              <a:defRPr lang="en-US" sz="2600" dirty="0">
                <a:solidFill>
                  <a:schemeClr val="tx2"/>
                </a:solidFill>
                <a:latin typeface="+mn-lt"/>
                <a:ea typeface="Arial Unicode MS" pitchFamily="-65" charset="0"/>
                <a:cs typeface="Arial Unicode MS" pitchFamily="-65" charset="0"/>
                <a:sym typeface="Arial" pitchFamily="-65" charset="0"/>
              </a:defRPr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marL="0" lvl="0" indent="0" algn="l" rtl="0" eaLnBrk="0" fontAlgn="base" hangingPunct="0">
              <a:spcBef>
                <a:spcPts val="21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 pitchFamily="-65" charset="0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25F065E9-9176-4517-8949-270CDBD6730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69185" y="1700213"/>
            <a:ext cx="5298927" cy="3699787"/>
          </a:xfrm>
        </p:spPr>
        <p:txBody>
          <a:bodyPr lIns="0"/>
          <a:lstStyle/>
          <a:p>
            <a:endParaRPr lang="en-US" dirty="0"/>
          </a:p>
        </p:txBody>
      </p:sp>
      <p:sp>
        <p:nvSpPr>
          <p:cNvPr id="11" name="Espace réservé du texte 6">
            <a:extLst>
              <a:ext uri="{FF2B5EF4-FFF2-40B4-BE49-F238E27FC236}">
                <a16:creationId xmlns:a16="http://schemas.microsoft.com/office/drawing/2014/main" id="{4798F917-508B-5D43-89A1-9B7F583BEC5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9625" y="6096625"/>
            <a:ext cx="9709575" cy="371475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  <a:lvl2pPr marL="241200" indent="0">
              <a:buNone/>
              <a:defRPr/>
            </a:lvl2pPr>
            <a:lvl3pPr marL="482400" indent="0">
              <a:buNone/>
              <a:defRPr/>
            </a:lvl3pPr>
            <a:lvl4pPr marL="723600" indent="0">
              <a:buNone/>
              <a:defRPr/>
            </a:lvl4pPr>
            <a:lvl5pPr marL="964800" indent="0">
              <a:buNone/>
              <a:defRPr/>
            </a:lvl5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here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notes and </a:t>
            </a:r>
            <a:r>
              <a:rPr lang="fr-FR" dirty="0" err="1"/>
              <a:t>references</a:t>
            </a:r>
            <a:r>
              <a:rPr lang="fr-FR" dirty="0"/>
              <a:t> if </a:t>
            </a:r>
            <a:r>
              <a:rPr lang="fr-FR" dirty="0" err="1"/>
              <a:t>needed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7161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625E33-457C-4472-9134-C08A6C26A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368300"/>
            <a:ext cx="10944225" cy="681182"/>
          </a:xfrm>
        </p:spPr>
        <p:txBody>
          <a:bodyPr lIns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1B8C7D-BB13-4F0B-AFEF-CA376E895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A15B80-78B6-4897-868D-CF24FE7E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1FAFC911-E47C-41A8-95C9-EE4BD5178E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1087789"/>
            <a:ext cx="10944224" cy="360099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buNone/>
              <a:defRPr lang="en-US" sz="2600" dirty="0">
                <a:solidFill>
                  <a:schemeClr val="tx2"/>
                </a:solidFill>
                <a:latin typeface="+mn-lt"/>
                <a:ea typeface="Arial Unicode MS" pitchFamily="-65" charset="0"/>
                <a:cs typeface="Arial Unicode MS" pitchFamily="-65" charset="0"/>
                <a:sym typeface="Arial" pitchFamily="-65" charset="0"/>
              </a:defRPr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marL="0" lvl="0" indent="0" algn="l" rtl="0" eaLnBrk="0" fontAlgn="base" hangingPunct="0">
              <a:spcBef>
                <a:spcPts val="21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 pitchFamily="-65" charset="0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25F065E9-9176-4517-8949-270CDBD6730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3889" y="1700213"/>
            <a:ext cx="3492500" cy="1946996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66BB2C0-F580-417E-950C-0F5A80003C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95775" y="1700213"/>
            <a:ext cx="3600450" cy="1946996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68BEB849-1749-4F87-AB60-53D1C5B2511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075613" y="1700213"/>
            <a:ext cx="3492500" cy="19469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0BC40AB-518E-47C1-85C3-F375EDA748B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3888" y="3813175"/>
            <a:ext cx="3492500" cy="19558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  <a:endParaRPr lang="en-US" dirty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78D9560-0BAB-4859-9465-5F0D743AD88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95775" y="3813175"/>
            <a:ext cx="3600450" cy="1946275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  <a:endParaRPr lang="en-US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7B5FF578-7C32-4C7B-9314-767499AE03D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075613" y="3813175"/>
            <a:ext cx="3492500" cy="195580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  <a:endParaRPr lang="en-US" dirty="0"/>
          </a:p>
        </p:txBody>
      </p:sp>
      <p:sp>
        <p:nvSpPr>
          <p:cNvPr id="17" name="Espace réservé du texte 6">
            <a:extLst>
              <a:ext uri="{FF2B5EF4-FFF2-40B4-BE49-F238E27FC236}">
                <a16:creationId xmlns:a16="http://schemas.microsoft.com/office/drawing/2014/main" id="{DB2E960A-7410-1940-8BA7-41910D78C30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9625" y="6096625"/>
            <a:ext cx="9709575" cy="371475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  <a:lvl2pPr marL="241200" indent="0">
              <a:buNone/>
              <a:defRPr/>
            </a:lvl2pPr>
            <a:lvl3pPr marL="482400" indent="0">
              <a:buNone/>
              <a:defRPr/>
            </a:lvl3pPr>
            <a:lvl4pPr marL="723600" indent="0">
              <a:buNone/>
              <a:defRPr/>
            </a:lvl4pPr>
            <a:lvl5pPr marL="964800" indent="0">
              <a:buNone/>
              <a:defRPr/>
            </a:lvl5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here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notes and </a:t>
            </a:r>
            <a:r>
              <a:rPr lang="fr-FR" dirty="0" err="1"/>
              <a:t>references</a:t>
            </a:r>
            <a:r>
              <a:rPr lang="fr-FR" dirty="0"/>
              <a:t> if </a:t>
            </a:r>
            <a:r>
              <a:rPr lang="fr-FR" dirty="0" err="1"/>
              <a:t>needed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89907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C5D8BB-F7A6-4BD4-B6BE-A35B2413A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B4ADBD2-5DC3-4DB0-BF5A-C2A476189F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1700213"/>
            <a:ext cx="5292726" cy="4068762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143E058-30A9-46DA-9342-76BFB66E5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5388" y="1700213"/>
            <a:ext cx="5292724" cy="406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8544BEB3-F954-4F4B-BD18-ACB5F337E1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1087789"/>
            <a:ext cx="10944224" cy="360099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indent="0">
              <a:buNone/>
              <a:defRPr lang="en-US" sz="2600" dirty="0">
                <a:solidFill>
                  <a:schemeClr val="tx2"/>
                </a:solidFill>
                <a:latin typeface="+mn-lt"/>
                <a:ea typeface="Arial Unicode MS" pitchFamily="-65" charset="0"/>
                <a:cs typeface="Arial Unicode MS" pitchFamily="-65" charset="0"/>
                <a:sym typeface="Arial" pitchFamily="-65" charset="0"/>
              </a:defRPr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marL="0" lvl="0" indent="0" algn="l" rtl="0" eaLnBrk="0" fontAlgn="base" hangingPunct="0">
              <a:spcBef>
                <a:spcPts val="21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 pitchFamily="-65" charset="0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C6A97DE2-837F-9C49-A7BB-615995C7FA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223B7A73-016B-CC43-8EFE-EA03B740041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Espace réservé du texte 6">
            <a:extLst>
              <a:ext uri="{FF2B5EF4-FFF2-40B4-BE49-F238E27FC236}">
                <a16:creationId xmlns:a16="http://schemas.microsoft.com/office/drawing/2014/main" id="{6A0D54E0-F289-FD45-8ED4-A156C61CB8B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9625" y="6096625"/>
            <a:ext cx="9709575" cy="371475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tx2"/>
                </a:solidFill>
              </a:defRPr>
            </a:lvl1pPr>
            <a:lvl2pPr marL="241200" indent="0">
              <a:buNone/>
              <a:defRPr/>
            </a:lvl2pPr>
            <a:lvl3pPr marL="482400" indent="0">
              <a:buNone/>
              <a:defRPr/>
            </a:lvl3pPr>
            <a:lvl4pPr marL="723600" indent="0">
              <a:buNone/>
              <a:defRPr/>
            </a:lvl4pPr>
            <a:lvl5pPr marL="964800" indent="0">
              <a:buNone/>
              <a:defRPr/>
            </a:lvl5pPr>
          </a:lstStyle>
          <a:p>
            <a:pPr lvl="0"/>
            <a:r>
              <a:rPr lang="fr-FR" dirty="0"/>
              <a:t>Insert </a:t>
            </a:r>
            <a:r>
              <a:rPr lang="fr-FR" dirty="0" err="1"/>
              <a:t>here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notes and </a:t>
            </a:r>
            <a:r>
              <a:rPr lang="fr-FR" dirty="0" err="1"/>
              <a:t>references</a:t>
            </a:r>
            <a:r>
              <a:rPr lang="fr-FR" dirty="0"/>
              <a:t> if </a:t>
            </a:r>
            <a:r>
              <a:rPr lang="fr-FR" dirty="0" err="1"/>
              <a:t>needed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1045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7BF30C5-5E32-4496-BFE9-558EF8D7D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65125"/>
            <a:ext cx="10944225" cy="684357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DCD8C3-7BF7-43B5-B94A-F094507EF0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414606"/>
            <a:ext cx="10944225" cy="4354369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9D6721-80CE-44ED-A354-8974317C43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7792" y="6549592"/>
            <a:ext cx="2743200" cy="2980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8CE00A-5D1F-440F-8771-1693A3D81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51538" y="6581949"/>
            <a:ext cx="640462" cy="2876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830446B-4C1B-488A-AF43-F715FC8527F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7690443-161D-BF4C-8C8B-2C071A183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3662" y="-24235"/>
            <a:ext cx="1163257" cy="6893810"/>
          </a:xfrm>
          <a:prstGeom prst="rect">
            <a:avLst/>
          </a:prstGeom>
          <a:effectLst>
            <a:outerShdw blurRad="114300" dist="38100" dir="2700000" algn="tl" rotWithShape="0">
              <a:prstClr val="black">
                <a:alpha val="19000"/>
              </a:prstClr>
            </a:outerShdw>
          </a:effectLst>
        </p:spPr>
      </p:pic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FAD6DAC4-0012-F449-B330-EFECDEC3AC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9083" y="6141873"/>
            <a:ext cx="9818976" cy="33611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z="1200" dirty="0"/>
              <a:t>Notes and references</a:t>
            </a:r>
          </a:p>
        </p:txBody>
      </p:sp>
    </p:spTree>
    <p:extLst>
      <p:ext uri="{BB962C8B-B14F-4D97-AF65-F5344CB8AC3E}">
        <p14:creationId xmlns:p14="http://schemas.microsoft.com/office/powerpoint/2010/main" val="416534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50" r:id="rId3"/>
    <p:sldLayoutId id="2147483674" r:id="rId4"/>
    <p:sldLayoutId id="2147483664" r:id="rId5"/>
    <p:sldLayoutId id="2147483665" r:id="rId6"/>
    <p:sldLayoutId id="2147483666" r:id="rId7"/>
    <p:sldLayoutId id="2147483671" r:id="rId8"/>
    <p:sldLayoutId id="2147483652" r:id="rId9"/>
    <p:sldLayoutId id="2147483654" r:id="rId10"/>
    <p:sldLayoutId id="2147483675" r:id="rId11"/>
    <p:sldLayoutId id="2147483676" r:id="rId12"/>
    <p:sldLayoutId id="2147483677" r:id="rId13"/>
    <p:sldLayoutId id="2147483678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9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olice système Courant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11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2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93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3" pos="3840" userDrawn="1">
          <p15:clr>
            <a:srgbClr val="F26B43"/>
          </p15:clr>
        </p15:guide>
        <p15:guide id="4" pos="3727" userDrawn="1">
          <p15:clr>
            <a:srgbClr val="F26B43"/>
          </p15:clr>
        </p15:guide>
        <p15:guide id="5" pos="3953" userDrawn="1">
          <p15:clr>
            <a:srgbClr val="F26B43"/>
          </p15:clr>
        </p15:guide>
        <p15:guide id="6" pos="7287" userDrawn="1">
          <p15:clr>
            <a:srgbClr val="F26B43"/>
          </p15:clr>
        </p15:guide>
        <p15:guide id="7" orient="horz" pos="232" userDrawn="1">
          <p15:clr>
            <a:srgbClr val="F26B43"/>
          </p15:clr>
        </p15:guide>
        <p15:guide id="8" orient="horz" pos="663" userDrawn="1">
          <p15:clr>
            <a:srgbClr val="F26B43"/>
          </p15:clr>
        </p15:guide>
        <p15:guide id="10" orient="horz" pos="1071" userDrawn="1">
          <p15:clr>
            <a:srgbClr val="F26B43"/>
          </p15:clr>
        </p15:guide>
        <p15:guide id="11" orient="horz" pos="3634" userDrawn="1">
          <p15:clr>
            <a:srgbClr val="F26B43"/>
          </p15:clr>
        </p15:guide>
        <p15:guide id="12" orient="horz" pos="3748" userDrawn="1">
          <p15:clr>
            <a:srgbClr val="F26B43"/>
          </p15:clr>
        </p15:guide>
        <p15:guide id="13" pos="393" userDrawn="1">
          <p15:clr>
            <a:srgbClr val="F26B43"/>
          </p15:clr>
        </p15:guide>
        <p15:guide id="14" pos="2593" userDrawn="1">
          <p15:clr>
            <a:srgbClr val="F26B43"/>
          </p15:clr>
        </p15:guide>
        <p15:guide id="15" pos="2706" userDrawn="1">
          <p15:clr>
            <a:srgbClr val="F26B43"/>
          </p15:clr>
        </p15:guide>
        <p15:guide id="16" pos="4974" userDrawn="1">
          <p15:clr>
            <a:srgbClr val="F26B43"/>
          </p15:clr>
        </p15:guide>
        <p15:guide id="17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ABFC9B-ACA1-4769-97E7-1871C605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Battery, fuel cells and hybrid vehicles update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722F56-B62B-4EB4-9818-6011D934B6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Subgroup “USERS”</a:t>
            </a:r>
          </a:p>
          <a:p>
            <a:r>
              <a:rPr lang="en-US" dirty="0"/>
              <a:t>Update June 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A0269C9-074F-4983-8AFC-40E93D346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Chemical Industry Council, AISBL – Rue Belliard, 40 - 1040 Brussels – Belgium</a:t>
            </a:r>
          </a:p>
          <a:p>
            <a:r>
              <a:rPr lang="en-US"/>
              <a:t>Transparency Register n°64879142323-90</a:t>
            </a:r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274FC4C-1DAE-C648-A67D-D2F9E97507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7046" y="6297230"/>
            <a:ext cx="249101" cy="287424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F7C88BB-1B19-764B-B218-BFFAE49551BB}"/>
              </a:ext>
            </a:extLst>
          </p:cNvPr>
          <p:cNvCxnSpPr/>
          <p:nvPr/>
        </p:nvCxnSpPr>
        <p:spPr>
          <a:xfrm>
            <a:off x="5616000" y="6232430"/>
            <a:ext cx="0" cy="4242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046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9513F8-EEB1-F44E-AF0B-12295CDE6E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8435" y="2410822"/>
            <a:ext cx="4670479" cy="1145586"/>
          </a:xfrm>
        </p:spPr>
        <p:txBody>
          <a:bodyPr>
            <a:normAutofit/>
          </a:bodyPr>
          <a:lstStyle/>
          <a:p>
            <a:r>
              <a:rPr lang="fr-FR" sz="1400" b="1" dirty="0"/>
              <a:t>Contact: </a:t>
            </a:r>
            <a:br>
              <a:rPr lang="fr-FR" sz="1400" dirty="0"/>
            </a:br>
            <a:r>
              <a:rPr lang="fr-FR" sz="1400" dirty="0"/>
              <a:t>Dario Pinna</a:t>
            </a:r>
            <a:br>
              <a:rPr lang="fr-FR" sz="1400" dirty="0"/>
            </a:br>
            <a:r>
              <a:rPr lang="fr-FR" sz="1400" dirty="0"/>
              <a:t>Cefic Programme</a:t>
            </a:r>
            <a:br>
              <a:rPr lang="fr-FR" sz="1400" dirty="0"/>
            </a:br>
            <a:r>
              <a:rPr lang="fr-FR" sz="1400" dirty="0"/>
              <a:t>dario.pinna@shell.com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D07E7C6-AA13-CC4D-B41F-4BDAAC6D13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8435" y="3902484"/>
            <a:ext cx="4670479" cy="1655762"/>
          </a:xfrm>
        </p:spPr>
        <p:txBody>
          <a:bodyPr>
            <a:noAutofit/>
          </a:bodyPr>
          <a:lstStyle/>
          <a:p>
            <a:r>
              <a:rPr lang="fr-FR" sz="900" b="1" dirty="0">
                <a:latin typeface="Calibri" panose="020F0502020204030204" pitchFamily="34" charset="0"/>
                <a:cs typeface="Calibri" panose="020F0502020204030204" pitchFamily="34" charset="0"/>
              </a:rPr>
              <a:t>About </a:t>
            </a:r>
            <a:r>
              <a:rPr lang="fr-FR" sz="900" b="1" dirty="0" err="1">
                <a:latin typeface="Calibri" panose="020F0502020204030204" pitchFamily="34" charset="0"/>
                <a:cs typeface="Calibri" panose="020F0502020204030204" pitchFamily="34" charset="0"/>
              </a:rPr>
              <a:t>Cefic</a:t>
            </a:r>
            <a:endParaRPr lang="fr-FR" sz="900" dirty="0"/>
          </a:p>
          <a:p>
            <a:r>
              <a:rPr lang="fr-FR" sz="900" dirty="0" err="1">
                <a:latin typeface="+mn-lt"/>
              </a:rPr>
              <a:t>Cefic</a:t>
            </a:r>
            <a:r>
              <a:rPr lang="fr-FR" sz="900" dirty="0">
                <a:latin typeface="+mn-lt"/>
              </a:rPr>
              <a:t>, the </a:t>
            </a:r>
            <a:r>
              <a:rPr lang="fr-FR" sz="900" dirty="0" err="1">
                <a:latin typeface="+mn-lt"/>
              </a:rPr>
              <a:t>European</a:t>
            </a:r>
            <a:r>
              <a:rPr lang="fr-FR" sz="900" dirty="0">
                <a:latin typeface="+mn-lt"/>
              </a:rPr>
              <a:t> Chemical </a:t>
            </a:r>
            <a:r>
              <a:rPr lang="fr-FR" sz="900" dirty="0" err="1">
                <a:latin typeface="+mn-lt"/>
              </a:rPr>
              <a:t>Industry</a:t>
            </a:r>
            <a:r>
              <a:rPr lang="fr-FR" sz="900" dirty="0">
                <a:latin typeface="+mn-lt"/>
              </a:rPr>
              <a:t> Council, </a:t>
            </a:r>
            <a:r>
              <a:rPr lang="fr-FR" sz="900" dirty="0" err="1">
                <a:latin typeface="+mn-lt"/>
              </a:rPr>
              <a:t>founded</a:t>
            </a:r>
            <a:r>
              <a:rPr lang="fr-FR" sz="900" dirty="0">
                <a:latin typeface="+mn-lt"/>
              </a:rPr>
              <a:t> in 1972, </a:t>
            </a:r>
            <a:r>
              <a:rPr lang="fr-FR" sz="900" dirty="0" err="1">
                <a:latin typeface="+mn-lt"/>
              </a:rPr>
              <a:t>is</a:t>
            </a:r>
            <a:r>
              <a:rPr lang="fr-FR" sz="900" dirty="0">
                <a:latin typeface="+mn-lt"/>
              </a:rPr>
              <a:t> the </a:t>
            </a:r>
            <a:r>
              <a:rPr lang="fr-FR" sz="900" dirty="0" err="1">
                <a:latin typeface="+mn-lt"/>
              </a:rPr>
              <a:t>voice</a:t>
            </a:r>
            <a:r>
              <a:rPr lang="fr-FR" sz="900" dirty="0">
                <a:latin typeface="+mn-lt"/>
              </a:rPr>
              <a:t> of large, medium and </a:t>
            </a:r>
            <a:r>
              <a:rPr lang="fr-FR" sz="900" dirty="0" err="1">
                <a:latin typeface="+mn-lt"/>
              </a:rPr>
              <a:t>small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chemical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companies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across</a:t>
            </a:r>
            <a:r>
              <a:rPr lang="fr-FR" sz="900" dirty="0">
                <a:latin typeface="+mn-lt"/>
              </a:rPr>
              <a:t> Europe, </a:t>
            </a:r>
            <a:r>
              <a:rPr lang="fr-FR" sz="900" dirty="0" err="1">
                <a:latin typeface="+mn-lt"/>
              </a:rPr>
              <a:t>which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provide</a:t>
            </a:r>
            <a:r>
              <a:rPr lang="fr-FR" sz="900" dirty="0">
                <a:latin typeface="+mn-lt"/>
              </a:rPr>
              <a:t> 1.1 million jobs and </a:t>
            </a:r>
            <a:r>
              <a:rPr lang="fr-FR" sz="900" dirty="0" err="1">
                <a:latin typeface="+mn-lt"/>
              </a:rPr>
              <a:t>account</a:t>
            </a:r>
            <a:r>
              <a:rPr lang="fr-FR" sz="900" dirty="0">
                <a:latin typeface="+mn-lt"/>
              </a:rPr>
              <a:t> for 15% of world </a:t>
            </a:r>
            <a:r>
              <a:rPr lang="fr-FR" sz="900" dirty="0" err="1">
                <a:latin typeface="+mn-lt"/>
              </a:rPr>
              <a:t>chemicals</a:t>
            </a:r>
            <a:r>
              <a:rPr lang="fr-FR" sz="900" dirty="0">
                <a:latin typeface="+mn-lt"/>
              </a:rPr>
              <a:t> production.  </a:t>
            </a:r>
            <a:r>
              <a:rPr lang="fr-FR" sz="900" dirty="0" err="1">
                <a:latin typeface="+mn-lt"/>
              </a:rPr>
              <a:t>Cefic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members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form</a:t>
            </a:r>
            <a:r>
              <a:rPr lang="fr-FR" sz="900" dirty="0">
                <a:latin typeface="+mn-lt"/>
              </a:rPr>
              <a:t> one of the </a:t>
            </a:r>
            <a:r>
              <a:rPr lang="fr-FR" sz="900" dirty="0" err="1">
                <a:latin typeface="+mn-lt"/>
              </a:rPr>
              <a:t>most</a:t>
            </a:r>
            <a:r>
              <a:rPr lang="fr-FR" sz="900" dirty="0">
                <a:latin typeface="+mn-lt"/>
              </a:rPr>
              <a:t> active networks of the business </a:t>
            </a:r>
            <a:r>
              <a:rPr lang="fr-FR" sz="900" dirty="0" err="1">
                <a:latin typeface="+mn-lt"/>
              </a:rPr>
              <a:t>community</a:t>
            </a:r>
            <a:r>
              <a:rPr lang="fr-FR" sz="900" dirty="0">
                <a:latin typeface="+mn-lt"/>
              </a:rPr>
              <a:t>, </a:t>
            </a:r>
            <a:r>
              <a:rPr lang="fr-FR" sz="900" dirty="0" err="1">
                <a:latin typeface="+mn-lt"/>
              </a:rPr>
              <a:t>complemented</a:t>
            </a:r>
            <a:r>
              <a:rPr lang="fr-FR" sz="900" dirty="0">
                <a:latin typeface="+mn-lt"/>
              </a:rPr>
              <a:t> by </a:t>
            </a:r>
            <a:r>
              <a:rPr lang="fr-FR" sz="900" dirty="0" err="1">
                <a:latin typeface="+mn-lt"/>
              </a:rPr>
              <a:t>partnerships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with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industry</a:t>
            </a:r>
            <a:r>
              <a:rPr lang="fr-FR" sz="900" dirty="0">
                <a:latin typeface="+mn-lt"/>
              </a:rPr>
              <a:t> associations </a:t>
            </a:r>
            <a:r>
              <a:rPr lang="fr-FR" sz="900" dirty="0" err="1">
                <a:latin typeface="+mn-lt"/>
              </a:rPr>
              <a:t>representing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various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sectors</a:t>
            </a:r>
            <a:r>
              <a:rPr lang="fr-FR" sz="900" dirty="0">
                <a:latin typeface="+mn-lt"/>
              </a:rPr>
              <a:t> in the value </a:t>
            </a:r>
            <a:r>
              <a:rPr lang="fr-FR" sz="900" dirty="0" err="1">
                <a:latin typeface="+mn-lt"/>
              </a:rPr>
              <a:t>chain</a:t>
            </a:r>
            <a:r>
              <a:rPr lang="fr-FR" sz="900" dirty="0">
                <a:latin typeface="+mn-lt"/>
              </a:rPr>
              <a:t>.  A full </a:t>
            </a:r>
            <a:r>
              <a:rPr lang="fr-FR" sz="900" dirty="0" err="1">
                <a:latin typeface="+mn-lt"/>
              </a:rPr>
              <a:t>list</a:t>
            </a:r>
            <a:r>
              <a:rPr lang="fr-FR" sz="900" dirty="0">
                <a:latin typeface="+mn-lt"/>
              </a:rPr>
              <a:t> of </a:t>
            </a:r>
            <a:r>
              <a:rPr lang="fr-FR" sz="900" dirty="0" err="1">
                <a:latin typeface="+mn-lt"/>
              </a:rPr>
              <a:t>our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members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is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available</a:t>
            </a:r>
            <a:r>
              <a:rPr lang="fr-FR" sz="900" dirty="0">
                <a:latin typeface="+mn-lt"/>
              </a:rPr>
              <a:t> on the </a:t>
            </a:r>
            <a:r>
              <a:rPr lang="fr-FR" sz="900" dirty="0" err="1">
                <a:latin typeface="+mn-lt"/>
              </a:rPr>
              <a:t>Cefic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website</a:t>
            </a:r>
            <a:r>
              <a:rPr lang="fr-FR" sz="900" dirty="0">
                <a:latin typeface="+mn-lt"/>
              </a:rPr>
              <a:t>.</a:t>
            </a:r>
            <a:br>
              <a:rPr lang="fr-FR" sz="900" dirty="0">
                <a:latin typeface="+mn-lt"/>
              </a:rPr>
            </a:br>
            <a:r>
              <a:rPr lang="fr-FR" sz="900" dirty="0" err="1">
                <a:latin typeface="+mn-lt"/>
              </a:rPr>
              <a:t>Cefic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is</a:t>
            </a:r>
            <a:r>
              <a:rPr lang="fr-FR" sz="900" dirty="0">
                <a:latin typeface="+mn-lt"/>
              </a:rPr>
              <a:t> an active </a:t>
            </a:r>
            <a:r>
              <a:rPr lang="fr-FR" sz="900" dirty="0" err="1">
                <a:latin typeface="+mn-lt"/>
              </a:rPr>
              <a:t>member</a:t>
            </a:r>
            <a:r>
              <a:rPr lang="fr-FR" sz="900" dirty="0">
                <a:latin typeface="+mn-lt"/>
              </a:rPr>
              <a:t> of the International Council of Chemical Associations (ICCA), </a:t>
            </a:r>
            <a:r>
              <a:rPr lang="fr-FR" sz="900" dirty="0" err="1">
                <a:latin typeface="+mn-lt"/>
              </a:rPr>
              <a:t>which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represents</a:t>
            </a:r>
            <a:br>
              <a:rPr lang="fr-FR" sz="900" dirty="0">
                <a:latin typeface="+mn-lt"/>
              </a:rPr>
            </a:br>
            <a:r>
              <a:rPr lang="fr-FR" sz="900" dirty="0" err="1">
                <a:latin typeface="+mn-lt"/>
              </a:rPr>
              <a:t>chemical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manufacturers</a:t>
            </a:r>
            <a:r>
              <a:rPr lang="fr-FR" sz="900" dirty="0">
                <a:latin typeface="+mn-lt"/>
              </a:rPr>
              <a:t> and </a:t>
            </a:r>
            <a:r>
              <a:rPr lang="fr-FR" sz="900" dirty="0" err="1">
                <a:latin typeface="+mn-lt"/>
              </a:rPr>
              <a:t>producers</a:t>
            </a:r>
            <a:r>
              <a:rPr lang="fr-FR" sz="900" dirty="0">
                <a:latin typeface="+mn-lt"/>
              </a:rPr>
              <a:t> all over the world and </a:t>
            </a:r>
            <a:r>
              <a:rPr lang="fr-FR" sz="900" dirty="0" err="1">
                <a:latin typeface="+mn-lt"/>
              </a:rPr>
              <a:t>seeks</a:t>
            </a:r>
            <a:r>
              <a:rPr lang="fr-FR" sz="900" dirty="0">
                <a:latin typeface="+mn-lt"/>
              </a:rPr>
              <a:t> to </a:t>
            </a:r>
            <a:r>
              <a:rPr lang="fr-FR" sz="900" dirty="0" err="1">
                <a:latin typeface="+mn-lt"/>
              </a:rPr>
              <a:t>strengthen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existing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cooperation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with</a:t>
            </a:r>
            <a:r>
              <a:rPr lang="fr-FR" sz="900" dirty="0">
                <a:latin typeface="+mn-lt"/>
              </a:rPr>
              <a:t> global organisations </a:t>
            </a:r>
            <a:r>
              <a:rPr lang="fr-FR" sz="900" dirty="0" err="1">
                <a:latin typeface="+mn-lt"/>
              </a:rPr>
              <a:t>such</a:t>
            </a:r>
            <a:r>
              <a:rPr lang="fr-FR" sz="900" dirty="0">
                <a:latin typeface="+mn-lt"/>
              </a:rPr>
              <a:t> as UNEP and the OECD to </a:t>
            </a:r>
            <a:r>
              <a:rPr lang="fr-FR" sz="900" dirty="0" err="1">
                <a:latin typeface="+mn-lt"/>
              </a:rPr>
              <a:t>improve</a:t>
            </a:r>
            <a:r>
              <a:rPr lang="fr-FR" sz="900" dirty="0">
                <a:latin typeface="+mn-lt"/>
              </a:rPr>
              <a:t> </a:t>
            </a:r>
            <a:r>
              <a:rPr lang="fr-FR" sz="900" dirty="0" err="1">
                <a:latin typeface="+mn-lt"/>
              </a:rPr>
              <a:t>chemicals</a:t>
            </a:r>
            <a:r>
              <a:rPr lang="fr-FR" sz="900" dirty="0">
                <a:latin typeface="+mn-lt"/>
              </a:rPr>
              <a:t> management </a:t>
            </a:r>
            <a:r>
              <a:rPr lang="fr-FR" sz="900" dirty="0" err="1">
                <a:latin typeface="+mn-lt"/>
              </a:rPr>
              <a:t>worldwide</a:t>
            </a:r>
            <a:endParaRPr lang="fr-FR" sz="900" dirty="0">
              <a:latin typeface="+mn-lt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B0CF1DC-173B-374C-8FE4-7FBB5B5AB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Chemical Industry Council, AISBL – Rue Belliard, 40 - 1040 Brussels – Belgium</a:t>
            </a:r>
          </a:p>
          <a:p>
            <a:r>
              <a:rPr lang="en-US"/>
              <a:t>Transparency Register n°64879142323-90</a:t>
            </a:r>
            <a:endParaRPr lang="en-US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1DBBA87-7374-C346-AD1B-EA1759C387A5}"/>
              </a:ext>
            </a:extLst>
          </p:cNvPr>
          <p:cNvSpPr txBox="1">
            <a:spLocks/>
          </p:cNvSpPr>
          <p:nvPr/>
        </p:nvSpPr>
        <p:spPr>
          <a:xfrm>
            <a:off x="1338435" y="1265236"/>
            <a:ext cx="4670479" cy="1145586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500" dirty="0" err="1">
                <a:latin typeface="+mn-lt"/>
              </a:rPr>
              <a:t>Thank</a:t>
            </a:r>
            <a:r>
              <a:rPr lang="fr-FR" sz="6500" dirty="0">
                <a:latin typeface="+mn-lt"/>
              </a:rPr>
              <a:t> </a:t>
            </a:r>
            <a:r>
              <a:rPr lang="fr-FR" sz="6500" dirty="0" err="1">
                <a:latin typeface="+mn-lt"/>
              </a:rPr>
              <a:t>you</a:t>
            </a:r>
            <a:r>
              <a:rPr lang="fr-FR" sz="6500" dirty="0">
                <a:latin typeface="+mn-lt"/>
              </a:rPr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69E037-B471-9741-97C8-7DC3777467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7046" y="6297230"/>
            <a:ext cx="249101" cy="287424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E33AD88-5207-414B-926F-72642020A907}"/>
              </a:ext>
            </a:extLst>
          </p:cNvPr>
          <p:cNvCxnSpPr/>
          <p:nvPr/>
        </p:nvCxnSpPr>
        <p:spPr>
          <a:xfrm>
            <a:off x="5616000" y="6232430"/>
            <a:ext cx="0" cy="4242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B7CA5A9-76C4-4B99-BA45-5223C298C0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707032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38F9692-0EDF-4D4D-B20C-B9742F4DF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Summary</a:t>
            </a:r>
            <a:endParaRPr lang="en-US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6CC88306-B82D-4784-BB28-5F4D65C18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Ways of working</a:t>
            </a:r>
          </a:p>
          <a:p>
            <a:r>
              <a:rPr lang="en-GB" dirty="0"/>
              <a:t>Bow ties developed</a:t>
            </a:r>
          </a:p>
          <a:p>
            <a:r>
              <a:rPr lang="en-GB" dirty="0"/>
              <a:t>Information gathering</a:t>
            </a:r>
          </a:p>
          <a:p>
            <a:r>
              <a:rPr lang="en-GB" dirty="0"/>
              <a:t>Way forward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BFF2D2-4019-4F45-8934-3A81B6D53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592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38F9692-0EDF-4D4D-B20C-B9742F4DF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Ways of working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BFF2D2-4019-4F45-8934-3A81B6D53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986150-A469-428D-9450-828F3A0991C8}"/>
              </a:ext>
            </a:extLst>
          </p:cNvPr>
          <p:cNvSpPr txBox="1"/>
          <p:nvPr/>
        </p:nvSpPr>
        <p:spPr bwMode="auto">
          <a:xfrm>
            <a:off x="164973" y="2558413"/>
            <a:ext cx="335240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buClr>
                <a:srgbClr val="DD1D21"/>
              </a:buClr>
            </a:pPr>
            <a:r>
              <a:rPr lang="en-GB" dirty="0">
                <a:solidFill>
                  <a:srgbClr val="40404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Know how vehicle manufacturers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A14977-0EB4-40F3-97A4-D0E2106B313B}"/>
              </a:ext>
            </a:extLst>
          </p:cNvPr>
          <p:cNvSpPr txBox="1"/>
          <p:nvPr/>
        </p:nvSpPr>
        <p:spPr bwMode="auto">
          <a:xfrm>
            <a:off x="380365" y="1844598"/>
            <a:ext cx="313700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buClr>
                <a:srgbClr val="DD1D21"/>
              </a:buClr>
            </a:pPr>
            <a:r>
              <a:rPr lang="en-GB" dirty="0">
                <a:solidFill>
                  <a:srgbClr val="40404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Technical standards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C56F7A-1793-4BCC-9EB1-89C269FCB0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031" y="1881097"/>
            <a:ext cx="2735597" cy="15891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F03915C2-8E9E-4DBA-BC1D-44119651F208}"/>
              </a:ext>
            </a:extLst>
          </p:cNvPr>
          <p:cNvSpPr/>
          <p:nvPr/>
        </p:nvSpPr>
        <p:spPr>
          <a:xfrm>
            <a:off x="3517375" y="1770041"/>
            <a:ext cx="1184853" cy="518446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err="1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C0556A5B-1121-4693-8DA6-8CBD232D3035}"/>
              </a:ext>
            </a:extLst>
          </p:cNvPr>
          <p:cNvSpPr/>
          <p:nvPr/>
        </p:nvSpPr>
        <p:spPr>
          <a:xfrm>
            <a:off x="3517374" y="2510820"/>
            <a:ext cx="1184853" cy="518446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err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EE3C2A-3376-4A24-8498-01331B8406A3}"/>
              </a:ext>
            </a:extLst>
          </p:cNvPr>
          <p:cNvSpPr txBox="1"/>
          <p:nvPr/>
        </p:nvSpPr>
        <p:spPr bwMode="auto">
          <a:xfrm>
            <a:off x="328946" y="3301070"/>
            <a:ext cx="313700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buClr>
                <a:srgbClr val="DD1D21"/>
              </a:buClr>
            </a:pPr>
            <a:r>
              <a:rPr lang="en-GB" dirty="0">
                <a:solidFill>
                  <a:srgbClr val="40404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Know how vehicle users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3ACA679B-5F8D-4DC6-9F24-892560AB7C11}"/>
              </a:ext>
            </a:extLst>
          </p:cNvPr>
          <p:cNvSpPr/>
          <p:nvPr/>
        </p:nvSpPr>
        <p:spPr>
          <a:xfrm>
            <a:off x="3517374" y="3226513"/>
            <a:ext cx="1184853" cy="518446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err="1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EF9CB9-124B-4F81-ADE6-F0DFC63ABD69}"/>
              </a:ext>
            </a:extLst>
          </p:cNvPr>
          <p:cNvSpPr/>
          <p:nvPr/>
        </p:nvSpPr>
        <p:spPr>
          <a:xfrm>
            <a:off x="8397222" y="2416434"/>
            <a:ext cx="1184853" cy="518446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err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E79F20-4519-4FFD-8951-93CFBA71B184}"/>
              </a:ext>
            </a:extLst>
          </p:cNvPr>
          <p:cNvSpPr txBox="1"/>
          <p:nvPr/>
        </p:nvSpPr>
        <p:spPr bwMode="auto">
          <a:xfrm>
            <a:off x="9582075" y="2334715"/>
            <a:ext cx="183565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buClr>
                <a:srgbClr val="DD1D21"/>
              </a:buClr>
            </a:pPr>
            <a:r>
              <a:rPr lang="en-GB" dirty="0">
                <a:solidFill>
                  <a:srgbClr val="40404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Need of extra barriers?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AD98D2-0645-47D1-A1E7-9403B75A1FE6}"/>
              </a:ext>
            </a:extLst>
          </p:cNvPr>
          <p:cNvSpPr txBox="1"/>
          <p:nvPr/>
        </p:nvSpPr>
        <p:spPr bwMode="auto">
          <a:xfrm>
            <a:off x="5510980" y="4679985"/>
            <a:ext cx="4192422" cy="1200329"/>
          </a:xfrm>
          <a:prstGeom prst="rect">
            <a:avLst/>
          </a:prstGeom>
        </p:spPr>
        <p:txBody>
          <a:bodyPr vert="horz" wrap="square" lIns="0" tIns="45720" rIns="91440" bIns="45720" rtlCol="0">
            <a:noAutofit/>
          </a:bodyPr>
          <a:lstStyle>
            <a:defPPr>
              <a:defRPr lang="en-US"/>
            </a:defPPr>
            <a:lvl1pPr marL="228600" indent="-228600">
              <a:lnSpc>
                <a:spcPct val="100000"/>
              </a:lnSpc>
              <a:spcBef>
                <a:spcPts val="1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/>
            </a:lvl1pPr>
            <a:lvl2pPr marL="469800" lvl="1" indent="-228600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olice système Courant"/>
              <a:buChar char="–"/>
              <a:defRPr sz="2000"/>
            </a:lvl2pPr>
            <a:lvl3pPr marL="711000" indent="-228600">
              <a:lnSpc>
                <a:spcPct val="100000"/>
              </a:lnSpc>
              <a:spcBef>
                <a:spcPts val="500"/>
              </a:spcBef>
              <a:buFont typeface="Wingdings" pitchFamily="2" charset="2"/>
              <a:buChar char="§"/>
            </a:lvl3pPr>
            <a:lvl4pPr marL="9522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4pPr>
            <a:lvl5pPr marL="11934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Threat-to-consequence lines</a:t>
            </a:r>
          </a:p>
          <a:p>
            <a:r>
              <a:rPr lang="en-GB" dirty="0"/>
              <a:t>Existing barriers</a:t>
            </a:r>
          </a:p>
          <a:p>
            <a:r>
              <a:rPr lang="en-GB" dirty="0"/>
              <a:t>Remaining risk (qualitative)</a:t>
            </a:r>
          </a:p>
        </p:txBody>
      </p:sp>
      <p:sp>
        <p:nvSpPr>
          <p:cNvPr id="19" name="Arrow: Up-Down 18">
            <a:extLst>
              <a:ext uri="{FF2B5EF4-FFF2-40B4-BE49-F238E27FC236}">
                <a16:creationId xmlns:a16="http://schemas.microsoft.com/office/drawing/2014/main" id="{20DD1130-46A4-4F69-91CD-26A1AB066A32}"/>
              </a:ext>
            </a:extLst>
          </p:cNvPr>
          <p:cNvSpPr/>
          <p:nvPr/>
        </p:nvSpPr>
        <p:spPr>
          <a:xfrm>
            <a:off x="6481089" y="3875553"/>
            <a:ext cx="411480" cy="696213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err="1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790A56E-7B58-45BD-A1D7-6FC40CDFC9ED}"/>
              </a:ext>
            </a:extLst>
          </p:cNvPr>
          <p:cNvSpPr txBox="1"/>
          <p:nvPr/>
        </p:nvSpPr>
        <p:spPr>
          <a:xfrm>
            <a:off x="509867" y="5089013"/>
            <a:ext cx="4192360" cy="1200329"/>
          </a:xfrm>
          <a:prstGeom prst="rect">
            <a:avLst/>
          </a:prstGeom>
        </p:spPr>
        <p:txBody>
          <a:bodyPr vert="horz" wrap="square" lIns="0" tIns="45720" rIns="91440" bIns="45720" rtlCol="0">
            <a:noAutofit/>
          </a:bodyPr>
          <a:lstStyle>
            <a:lvl1pPr marL="228600" indent="-228600">
              <a:lnSpc>
                <a:spcPct val="100000"/>
              </a:lnSpc>
              <a:spcBef>
                <a:spcPts val="1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400"/>
            </a:lvl1pPr>
            <a:lvl2pPr marL="469800" lvl="1" indent="-228600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olice système Courant"/>
              <a:buChar char="–"/>
              <a:defRPr sz="2000"/>
            </a:lvl2pPr>
            <a:lvl3pPr marL="711000" indent="-228600">
              <a:lnSpc>
                <a:spcPct val="100000"/>
              </a:lnSpc>
              <a:spcBef>
                <a:spcPts val="500"/>
              </a:spcBef>
              <a:buFont typeface="Wingdings" pitchFamily="2" charset="2"/>
              <a:buChar char="§"/>
            </a:lvl3pPr>
            <a:lvl4pPr marL="9522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4pPr>
            <a:lvl5pPr marL="11934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sz="2000" dirty="0"/>
              <a:t>9 Biweekly 3 hours telecon</a:t>
            </a:r>
          </a:p>
          <a:p>
            <a:r>
              <a:rPr lang="en-GB" sz="2000" dirty="0"/>
              <a:t>1 F2F meeting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FBCEF9-0111-492D-B470-53471B127B1B}"/>
              </a:ext>
            </a:extLst>
          </p:cNvPr>
          <p:cNvSpPr/>
          <p:nvPr/>
        </p:nvSpPr>
        <p:spPr>
          <a:xfrm rot="19711357">
            <a:off x="8756925" y="4142830"/>
            <a:ext cx="31935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Discussion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DBE8B6-9D88-4F3E-AEFE-2A7A3ED2B7B3}"/>
              </a:ext>
            </a:extLst>
          </p:cNvPr>
          <p:cNvSpPr txBox="1"/>
          <p:nvPr/>
        </p:nvSpPr>
        <p:spPr bwMode="auto">
          <a:xfrm>
            <a:off x="328946" y="3953447"/>
            <a:ext cx="313700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buClr>
                <a:srgbClr val="DD1D21"/>
              </a:buClr>
            </a:pPr>
            <a:r>
              <a:rPr lang="en-GB" dirty="0">
                <a:solidFill>
                  <a:srgbClr val="40404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Know country delegates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45266CAE-0AF7-4DAB-8105-52B53115E4EA}"/>
              </a:ext>
            </a:extLst>
          </p:cNvPr>
          <p:cNvSpPr/>
          <p:nvPr/>
        </p:nvSpPr>
        <p:spPr>
          <a:xfrm>
            <a:off x="3517374" y="3878890"/>
            <a:ext cx="1184853" cy="518446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 err="1"/>
          </a:p>
        </p:txBody>
      </p:sp>
    </p:spTree>
    <p:extLst>
      <p:ext uri="{BB962C8B-B14F-4D97-AF65-F5344CB8AC3E}">
        <p14:creationId xmlns:p14="http://schemas.microsoft.com/office/powerpoint/2010/main" val="164003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20" grpId="0"/>
      <p:bldP spid="2" grpId="0"/>
      <p:bldP spid="21" grpId="0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38F9692-0EDF-4D4D-B20C-B9742F4DF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Bow ties developed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BFF2D2-4019-4F45-8934-3A81B6D53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t>4</a:t>
            </a:fld>
            <a:endParaRPr lang="en-US"/>
          </a:p>
        </p:txBody>
      </p:sp>
      <p:sp>
        <p:nvSpPr>
          <p:cNvPr id="13" name="Espace réservé du contenu 4">
            <a:extLst>
              <a:ext uri="{FF2B5EF4-FFF2-40B4-BE49-F238E27FC236}">
                <a16:creationId xmlns:a16="http://schemas.microsoft.com/office/drawing/2014/main" id="{EE903CA2-35C1-4D9D-A945-01D26410490A}"/>
              </a:ext>
            </a:extLst>
          </p:cNvPr>
          <p:cNvSpPr txBox="1">
            <a:spLocks/>
          </p:cNvSpPr>
          <p:nvPr/>
        </p:nvSpPr>
        <p:spPr>
          <a:xfrm>
            <a:off x="371285" y="1374918"/>
            <a:ext cx="2276665" cy="4305109"/>
          </a:xfrm>
          <a:prstGeom prst="rect">
            <a:avLst/>
          </a:prstGeom>
        </p:spPr>
        <p:txBody>
          <a:bodyPr vert="horz" wrap="square" lIns="0" tIns="45720" rIns="91440" bIns="45720" rtlCol="0">
            <a:noAutofit/>
          </a:bodyPr>
          <a:lstStyle>
            <a:defPPr>
              <a:defRPr lang="en-US"/>
            </a:defPPr>
            <a:lvl1pPr marL="228600" indent="-228600">
              <a:lnSpc>
                <a:spcPct val="100000"/>
              </a:lnSpc>
              <a:spcBef>
                <a:spcPts val="1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/>
            </a:lvl1pPr>
            <a:lvl2pPr marL="469800" lvl="1" indent="-228600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olice système Courant"/>
              <a:buChar char="–"/>
              <a:defRPr sz="2000"/>
            </a:lvl2pPr>
            <a:lvl3pPr marL="711000" indent="-228600">
              <a:lnSpc>
                <a:spcPct val="100000"/>
              </a:lnSpc>
              <a:spcBef>
                <a:spcPts val="500"/>
              </a:spcBef>
              <a:buFont typeface="Wingdings" pitchFamily="2" charset="2"/>
              <a:buChar char="§"/>
            </a:lvl3pPr>
            <a:lvl4pPr marL="9522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4pPr>
            <a:lvl5pPr marL="11934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fr-BE" b="1" dirty="0"/>
              <a:t>Locations</a:t>
            </a:r>
          </a:p>
          <a:p>
            <a:r>
              <a:rPr lang="en-GB" dirty="0"/>
              <a:t>Loading sites</a:t>
            </a:r>
          </a:p>
          <a:p>
            <a:r>
              <a:rPr lang="en-GB" dirty="0"/>
              <a:t>Unloading sites</a:t>
            </a:r>
          </a:p>
          <a:p>
            <a:r>
              <a:rPr lang="en-GB" dirty="0"/>
              <a:t>Public roads</a:t>
            </a:r>
          </a:p>
          <a:p>
            <a:r>
              <a:rPr lang="en-GB" dirty="0"/>
              <a:t>Retail petrol stations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14" name="Espace réservé du contenu 4">
            <a:extLst>
              <a:ext uri="{FF2B5EF4-FFF2-40B4-BE49-F238E27FC236}">
                <a16:creationId xmlns:a16="http://schemas.microsoft.com/office/drawing/2014/main" id="{91E6B594-25A7-476B-8B3D-9AFD281E694D}"/>
              </a:ext>
            </a:extLst>
          </p:cNvPr>
          <p:cNvSpPr txBox="1">
            <a:spLocks/>
          </p:cNvSpPr>
          <p:nvPr/>
        </p:nvSpPr>
        <p:spPr bwMode="auto">
          <a:xfrm>
            <a:off x="6986016" y="1374918"/>
            <a:ext cx="5001768" cy="3920541"/>
          </a:xfrm>
          <a:prstGeom prst="rect">
            <a:avLst/>
          </a:prstGeom>
        </p:spPr>
        <p:txBody>
          <a:bodyPr vert="horz" wrap="square" lIns="0" tIns="45720" rIns="91440" bIns="45720" rtlCol="0">
            <a:noAutofit/>
          </a:bodyPr>
          <a:lstStyle>
            <a:defPPr>
              <a:defRPr lang="en-US"/>
            </a:defPPr>
            <a:lvl1pPr marL="228600" indent="-228600">
              <a:lnSpc>
                <a:spcPct val="100000"/>
              </a:lnSpc>
              <a:spcBef>
                <a:spcPts val="1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/>
            </a:lvl1pPr>
            <a:lvl2pPr marL="469800" lvl="1" indent="-228600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olice système Courant"/>
              <a:buChar char="–"/>
              <a:defRPr sz="2000"/>
            </a:lvl2pPr>
            <a:lvl3pPr marL="711000" indent="-228600">
              <a:lnSpc>
                <a:spcPct val="100000"/>
              </a:lnSpc>
              <a:spcBef>
                <a:spcPts val="500"/>
              </a:spcBef>
              <a:buFont typeface="Wingdings" pitchFamily="2" charset="2"/>
              <a:buChar char="§"/>
            </a:lvl3pPr>
            <a:lvl4pPr marL="9522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4pPr>
            <a:lvl5pPr marL="11934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fr-BE" b="1" dirty="0" err="1"/>
              <a:t>Hazards</a:t>
            </a:r>
            <a:r>
              <a:rPr lang="fr-BE" b="1" dirty="0"/>
              <a:t>/top </a:t>
            </a:r>
            <a:r>
              <a:rPr lang="fr-BE" b="1" dirty="0" err="1"/>
              <a:t>events</a:t>
            </a:r>
            <a:endParaRPr lang="fr-BE" b="1" dirty="0"/>
          </a:p>
          <a:p>
            <a:r>
              <a:rPr lang="en-GB" dirty="0"/>
              <a:t>High voltage electricity/Release of electricity</a:t>
            </a:r>
          </a:p>
          <a:p>
            <a:r>
              <a:rPr lang="en-GB" dirty="0"/>
              <a:t>Battery chemical energy/Thermal runaway</a:t>
            </a:r>
          </a:p>
          <a:p>
            <a:r>
              <a:rPr lang="en-GB" dirty="0"/>
              <a:t>Temperature/High temperature</a:t>
            </a:r>
          </a:p>
          <a:p>
            <a:r>
              <a:rPr lang="en-GB" dirty="0"/>
              <a:t>High pressure H2/LOPC</a:t>
            </a:r>
          </a:p>
          <a:p>
            <a:r>
              <a:rPr lang="en-GB" dirty="0"/>
              <a:t>Chemical product/Spill</a:t>
            </a:r>
          </a:p>
          <a:p>
            <a:r>
              <a:rPr lang="en-GB" dirty="0"/>
              <a:t>Liquid H2/LOPC</a:t>
            </a:r>
          </a:p>
          <a:p>
            <a:pPr lvl="1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814238-7A12-4EE3-8D14-824AA71E4C6C}"/>
              </a:ext>
            </a:extLst>
          </p:cNvPr>
          <p:cNvSpPr txBox="1"/>
          <p:nvPr/>
        </p:nvSpPr>
        <p:spPr bwMode="auto">
          <a:xfrm>
            <a:off x="3099816" y="1328655"/>
            <a:ext cx="3749040" cy="4216539"/>
          </a:xfrm>
          <a:prstGeom prst="rect">
            <a:avLst/>
          </a:prstGeom>
        </p:spPr>
        <p:txBody>
          <a:bodyPr vert="horz" wrap="square" lIns="0" tIns="45720" rIns="91440" bIns="45720" rtlCol="0">
            <a:noAutofit/>
          </a:bodyPr>
          <a:lstStyle>
            <a:defPPr>
              <a:defRPr lang="en-US"/>
            </a:defPPr>
            <a:lvl1pPr marL="228600" indent="-228600">
              <a:lnSpc>
                <a:spcPct val="100000"/>
              </a:lnSpc>
              <a:spcBef>
                <a:spcPts val="10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2000"/>
            </a:lvl1pPr>
            <a:lvl2pPr marL="469800" lvl="1" indent="-228600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olice système Courant"/>
              <a:buChar char="–"/>
              <a:defRPr sz="2000"/>
            </a:lvl2pPr>
            <a:lvl3pPr marL="711000" indent="-228600">
              <a:lnSpc>
                <a:spcPct val="100000"/>
              </a:lnSpc>
              <a:spcBef>
                <a:spcPts val="500"/>
              </a:spcBef>
              <a:buFont typeface="Wingdings" pitchFamily="2" charset="2"/>
              <a:buChar char="§"/>
            </a:lvl3pPr>
            <a:lvl4pPr marL="9522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4pPr>
            <a:lvl5pPr marL="1193400" indent="-2286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GB" b="1" dirty="0"/>
              <a:t>Main components</a:t>
            </a:r>
          </a:p>
          <a:p>
            <a:r>
              <a:rPr lang="en-GB" dirty="0"/>
              <a:t>Battery pack</a:t>
            </a:r>
          </a:p>
          <a:p>
            <a:r>
              <a:rPr lang="en-GB" dirty="0"/>
              <a:t>Electrical motor</a:t>
            </a:r>
          </a:p>
          <a:p>
            <a:r>
              <a:rPr lang="en-GB" dirty="0"/>
              <a:t>Inverter</a:t>
            </a:r>
          </a:p>
          <a:p>
            <a:r>
              <a:rPr lang="en-GB" dirty="0"/>
              <a:t>Cabin heat exchanger</a:t>
            </a:r>
          </a:p>
          <a:p>
            <a:r>
              <a:rPr lang="en-GB" dirty="0"/>
              <a:t>Recharging equipment</a:t>
            </a:r>
          </a:p>
          <a:p>
            <a:r>
              <a:rPr lang="en-GB" dirty="0"/>
              <a:t>High voltage wirings</a:t>
            </a:r>
          </a:p>
          <a:p>
            <a:r>
              <a:rPr lang="en-GB" dirty="0"/>
              <a:t>Endurance braking device</a:t>
            </a:r>
          </a:p>
          <a:p>
            <a:r>
              <a:rPr lang="en-GB" dirty="0"/>
              <a:t>H2 propulsion system (tank, pipes etc)</a:t>
            </a:r>
          </a:p>
          <a:p>
            <a:r>
              <a:rPr lang="en-GB" dirty="0"/>
              <a:t>ADR tank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497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38F9692-0EDF-4D4D-B20C-B9742F4DF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Bow ties developed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BFF2D2-4019-4F45-8934-3A81B6D53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t>5</a:t>
            </a:fld>
            <a:endParaRPr lang="en-US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35A8BC2B-8722-439D-8856-E7050CBB0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705" y="1098479"/>
            <a:ext cx="10937833" cy="483559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Most important items</a:t>
            </a:r>
          </a:p>
          <a:p>
            <a:r>
              <a:rPr lang="en-US" dirty="0"/>
              <a:t>Control of ignition sources in an ATEX environment</a:t>
            </a:r>
          </a:p>
          <a:p>
            <a:pPr lvl="1"/>
            <a:r>
              <a:rPr lang="en-US" dirty="0"/>
              <a:t>Recharging in a chemical plant/refinery</a:t>
            </a:r>
          </a:p>
          <a:p>
            <a:pPr lvl="1"/>
            <a:r>
              <a:rPr lang="en-US" dirty="0"/>
              <a:t>De-energizing of the high voltage system</a:t>
            </a:r>
          </a:p>
          <a:p>
            <a:pPr lvl="1"/>
            <a:r>
              <a:rPr lang="en-US" dirty="0"/>
              <a:t>Charging during (un)loading</a:t>
            </a:r>
          </a:p>
          <a:p>
            <a:r>
              <a:rPr lang="en-US" dirty="0"/>
              <a:t>Risks related to </a:t>
            </a:r>
            <a:r>
              <a:rPr lang="en-US"/>
              <a:t>battery runaway</a:t>
            </a:r>
            <a:endParaRPr lang="en-US" dirty="0"/>
          </a:p>
          <a:p>
            <a:pPr lvl="1"/>
            <a:r>
              <a:rPr lang="en-US" dirty="0"/>
              <a:t>Battery lateral crash protections		</a:t>
            </a:r>
          </a:p>
          <a:p>
            <a:pPr lvl="1"/>
            <a:r>
              <a:rPr lang="en-US" dirty="0"/>
              <a:t>Leak of load onto battery</a:t>
            </a:r>
          </a:p>
          <a:p>
            <a:pPr lvl="1"/>
            <a:r>
              <a:rPr lang="en-US" dirty="0"/>
              <a:t>Fire suppression systems</a:t>
            </a:r>
          </a:p>
          <a:p>
            <a:pPr lvl="1"/>
            <a:r>
              <a:rPr lang="en-US" dirty="0"/>
              <a:t>External fire scenario</a:t>
            </a:r>
          </a:p>
          <a:p>
            <a:pPr lvl="1"/>
            <a:r>
              <a:rPr lang="en-US" dirty="0"/>
              <a:t>Emergency response</a:t>
            </a:r>
          </a:p>
          <a:p>
            <a:pPr marL="241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876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38F9692-0EDF-4D4D-B20C-B9742F4DF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Information gathering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BFF2D2-4019-4F45-8934-3A81B6D53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0446B-4C1B-488A-AF43-F715FC8527F7}" type="slidenum">
              <a:rPr lang="en-US" smtClean="0"/>
              <a:t>6</a:t>
            </a:fld>
            <a:endParaRPr lang="en-US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035214ED-6CFE-CE4F-921A-23E30A4275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35A8BC2B-8722-439D-8856-E7050CBB0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8" y="1700213"/>
            <a:ext cx="10937833" cy="406999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Presentation from experts on:</a:t>
            </a:r>
          </a:p>
          <a:p>
            <a:r>
              <a:rPr lang="en-US" dirty="0"/>
              <a:t>Hydrogen safety and trucks (Volvo)</a:t>
            </a:r>
          </a:p>
          <a:p>
            <a:r>
              <a:rPr lang="en-GB" dirty="0"/>
              <a:t>Battery and Battery Management System </a:t>
            </a:r>
            <a:r>
              <a:rPr lang="en-US" dirty="0"/>
              <a:t>(Daimler)</a:t>
            </a:r>
          </a:p>
          <a:p>
            <a:r>
              <a:rPr lang="en-US" dirty="0"/>
              <a:t>Emergency response (CTIF)</a:t>
            </a:r>
          </a:p>
          <a:p>
            <a:r>
              <a:rPr lang="en-US" dirty="0"/>
              <a:t>Review of R100 (</a:t>
            </a:r>
            <a:r>
              <a:rPr lang="en-US" dirty="0" err="1"/>
              <a:t>RiSe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81918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B3ACCC-B164-4030-8C0A-9AE1E72239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2BAE6A-B452-4007-8177-56DD051636F9}" type="slidenum">
              <a:rPr lang="en-GB" noProof="1" smtClean="0"/>
              <a:pPr/>
              <a:t>7</a:t>
            </a:fld>
            <a:endParaRPr lang="en-GB" noProof="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06748-574C-4E23-A84F-5F0F733119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 noProof="1"/>
              <a:t>May 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3A86F8-ADC4-4E88-AF31-962BE1260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1465275"/>
            <a:ext cx="10894142" cy="4733643"/>
          </a:xfrm>
          <a:prstGeom prst="rect">
            <a:avLst/>
          </a:prstGeom>
        </p:spPr>
      </p:pic>
      <p:sp>
        <p:nvSpPr>
          <p:cNvPr id="11" name="Titre 3">
            <a:extLst>
              <a:ext uri="{FF2B5EF4-FFF2-40B4-BE49-F238E27FC236}">
                <a16:creationId xmlns:a16="http://schemas.microsoft.com/office/drawing/2014/main" id="{94995412-30D2-4981-B168-DE7BBBB53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539750"/>
            <a:ext cx="10944225" cy="681182"/>
          </a:xfrm>
        </p:spPr>
        <p:txBody>
          <a:bodyPr>
            <a:normAutofit/>
          </a:bodyPr>
          <a:lstStyle/>
          <a:p>
            <a:r>
              <a:rPr lang="en-GB" sz="3000" b="1" dirty="0">
                <a:latin typeface="+mj-lt"/>
              </a:rPr>
              <a:t>Information gathering (visit to Scania demo centre)</a:t>
            </a:r>
          </a:p>
        </p:txBody>
      </p:sp>
    </p:spTree>
    <p:extLst>
      <p:ext uri="{BB962C8B-B14F-4D97-AF65-F5344CB8AC3E}">
        <p14:creationId xmlns:p14="http://schemas.microsoft.com/office/powerpoint/2010/main" val="247589828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B3ACCC-B164-4030-8C0A-9AE1E72239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2BAE6A-B452-4007-8177-56DD051636F9}" type="slidenum">
              <a:rPr lang="en-GB" noProof="1" smtClean="0"/>
              <a:pPr/>
              <a:t>8</a:t>
            </a:fld>
            <a:endParaRPr lang="en-GB" noProof="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06748-574C-4E23-A84F-5F0F733119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 noProof="1"/>
              <a:t>May 2022</a:t>
            </a:r>
          </a:p>
        </p:txBody>
      </p:sp>
      <p:sp>
        <p:nvSpPr>
          <p:cNvPr id="8" name="Titre 3">
            <a:extLst>
              <a:ext uri="{FF2B5EF4-FFF2-40B4-BE49-F238E27FC236}">
                <a16:creationId xmlns:a16="http://schemas.microsoft.com/office/drawing/2014/main" id="{6F2577CA-2A94-496F-AA55-086798467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539750"/>
            <a:ext cx="10944225" cy="681182"/>
          </a:xfrm>
        </p:spPr>
        <p:txBody>
          <a:bodyPr>
            <a:normAutofit fontScale="90000"/>
          </a:bodyPr>
          <a:lstStyle/>
          <a:p>
            <a:r>
              <a:rPr lang="en-GB" sz="3000" b="1" dirty="0">
                <a:latin typeface="+mj-lt"/>
              </a:rPr>
              <a:t>Information gathering (visit to Scania demo centre)</a:t>
            </a:r>
            <a:br>
              <a:rPr lang="en-GB" sz="3000" b="1" dirty="0">
                <a:latin typeface="+mj-lt"/>
              </a:rPr>
            </a:br>
            <a:br>
              <a:rPr lang="en-GB" sz="3000" b="1" dirty="0">
                <a:latin typeface="+mj-lt"/>
              </a:rPr>
            </a:br>
            <a:br>
              <a:rPr lang="en-GB" sz="3000" b="1" dirty="0">
                <a:latin typeface="+mj-lt"/>
              </a:rPr>
            </a:br>
            <a:br>
              <a:rPr lang="en-GB" sz="3000" b="1" dirty="0">
                <a:latin typeface="+mj-lt"/>
              </a:rPr>
            </a:br>
            <a:br>
              <a:rPr lang="en-GB" sz="3000" b="1" dirty="0">
                <a:latin typeface="+mj-lt"/>
              </a:rPr>
            </a:br>
            <a:br>
              <a:rPr lang="en-GB" sz="3000" b="1" dirty="0">
                <a:latin typeface="+mj-lt"/>
              </a:rPr>
            </a:br>
            <a:r>
              <a:rPr lang="en-GB" sz="3000" dirty="0">
                <a:solidFill>
                  <a:srgbClr val="FF0000"/>
                </a:solidFill>
                <a:latin typeface="+mj-lt"/>
              </a:rPr>
              <a:t>Video available on demand, too big to be added to the UN </a:t>
            </a:r>
            <a:r>
              <a:rPr lang="en-GB" sz="3000" dirty="0" err="1">
                <a:solidFill>
                  <a:srgbClr val="FF0000"/>
                </a:solidFill>
                <a:latin typeface="+mj-lt"/>
              </a:rPr>
              <a:t>WikiSpace</a:t>
            </a:r>
            <a:r>
              <a:rPr lang="en-GB" sz="3000" dirty="0">
                <a:solidFill>
                  <a:srgbClr val="FF0000"/>
                </a:solidFill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829657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38F9692-0EDF-4D4D-B20C-B9742F4DF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474" y="579450"/>
            <a:ext cx="10926763" cy="75247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>
                <a:latin typeface="+mj-lt"/>
              </a:rPr>
              <a:t>Way</a:t>
            </a:r>
            <a:r>
              <a:rPr lang="en-GB" dirty="0">
                <a:solidFill>
                  <a:srgbClr val="404040"/>
                </a:solidFill>
                <a:latin typeface="+mj-lt"/>
              </a:rPr>
              <a:t> </a:t>
            </a:r>
            <a:r>
              <a:rPr lang="en-GB" dirty="0">
                <a:latin typeface="+mj-lt"/>
              </a:rPr>
              <a:t>forward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35A8BC2B-8722-439D-8856-E7050CBB06E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prstGeom prst="rect">
            <a:avLst/>
          </a:prstGeom>
        </p:spPr>
        <p:txBody>
          <a:bodyPr vert="horz" wrap="square" lIns="0" tIns="45720" rIns="91440" bIns="45720" rtlCol="0">
            <a:noAutofit/>
          </a:bodyPr>
          <a:lstStyle/>
          <a:p>
            <a:pPr marL="584100" lvl="1" indent="-342900" defTabSz="9144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Refine bow ties</a:t>
            </a:r>
          </a:p>
          <a:p>
            <a:pPr marL="584100" lvl="1" indent="-342900" defTabSz="9144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Identify safety gaps</a:t>
            </a:r>
          </a:p>
          <a:p>
            <a:pPr marL="584100" lvl="1" indent="-342900" defTabSz="9144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Identify new needed barriers and how to translate them in ADR</a:t>
            </a:r>
          </a:p>
          <a:p>
            <a:pPr marL="584100" lvl="1" indent="-342900" defTabSz="9144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Submit a working document to WP15 of November or later with proposed amendments for ADR 2025</a:t>
            </a:r>
          </a:p>
          <a:p>
            <a:pPr marL="584100" lvl="1" indent="-342900" defTabSz="9144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Working documents which are approved for ADR 2025 might be in scope for multilateral agreements to anticipate the use of BEV/HFCV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E6FD10-0B3B-444D-9AD0-390A41A833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2BAE6A-B452-4007-8177-56DD051636F9}" type="slidenum">
              <a:rPr lang="en-GB" noProof="1" smtClean="0"/>
              <a:pPr/>
              <a:t>9</a:t>
            </a:fld>
            <a:endParaRPr lang="en-GB" noProof="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06C4BF-1EB6-496C-AFB2-764A19A036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GB" noProof="1"/>
              <a:t>Date Month 2016</a:t>
            </a:r>
          </a:p>
        </p:txBody>
      </p:sp>
    </p:spTree>
    <p:extLst>
      <p:ext uri="{BB962C8B-B14F-4D97-AF65-F5344CB8AC3E}">
        <p14:creationId xmlns:p14="http://schemas.microsoft.com/office/powerpoint/2010/main" val="219084807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hème Office">
  <a:themeElements>
    <a:clrScheme name="Personnalisé 6">
      <a:dk1>
        <a:srgbClr val="595959"/>
      </a:dk1>
      <a:lt1>
        <a:srgbClr val="FFFFFF"/>
      </a:lt1>
      <a:dk2>
        <a:srgbClr val="69747A"/>
      </a:dk2>
      <a:lt2>
        <a:srgbClr val="FFFFFF"/>
      </a:lt2>
      <a:accent1>
        <a:srgbClr val="5BBAA5"/>
      </a:accent1>
      <a:accent2>
        <a:srgbClr val="005CAB"/>
      </a:accent2>
      <a:accent3>
        <a:srgbClr val="F47B20"/>
      </a:accent3>
      <a:accent4>
        <a:srgbClr val="59A18C"/>
      </a:accent4>
      <a:accent5>
        <a:srgbClr val="0076C0"/>
      </a:accent5>
      <a:accent6>
        <a:srgbClr val="79B778"/>
      </a:accent6>
      <a:hlink>
        <a:srgbClr val="92C039"/>
      </a:hlink>
      <a:folHlink>
        <a:srgbClr val="92C039"/>
      </a:folHlink>
    </a:clrScheme>
    <a:fontScheme name="Personnalisé 10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- Horizontal - Informal" ma:contentTypeID="0x010100CBA00C31641D44D0B7778E08C566D85F0400D3185376EE89E5449B3492B31A9622F7" ma:contentTypeVersion="12" ma:contentTypeDescription="CEFIC - Document - Horizontal - Informal" ma:contentTypeScope="" ma:versionID="27ad054e4e1b70fb641f1caee3dcafc3">
  <xsd:schema xmlns:xsd="http://www.w3.org/2001/XMLSchema" xmlns:xs="http://www.w3.org/2001/XMLSchema" xmlns:p="http://schemas.microsoft.com/office/2006/metadata/properties" xmlns:ns2="846e6462-113b-49a4-99f6-59cc160d7bb7" xmlns:ns3="063f955d-52cd-40b2-80f5-70171ea2be06" targetNamespace="http://schemas.microsoft.com/office/2006/metadata/properties" ma:root="true" ma:fieldsID="065768cf0d1e59d8cafb948f88a802cf" ns2:_="" ns3:_="">
    <xsd:import namespace="846e6462-113b-49a4-99f6-59cc160d7bb7"/>
    <xsd:import namespace="063f955d-52cd-40b2-80f5-70171ea2be06"/>
    <xsd:element name="properties">
      <xsd:complexType>
        <xsd:sequence>
          <xsd:element name="documentManagement">
            <xsd:complexType>
              <xsd:all>
                <xsd:element ref="ns2:nc78952408e3422791080c99644f6b1a" minOccurs="0"/>
                <xsd:element ref="ns3:TaxCatchAll" minOccurs="0"/>
                <xsd:element ref="ns3:TaxCatchAllLabel" minOccurs="0"/>
                <xsd:element ref="ns2:g34eac979de14de8aa93f07beff18163" minOccurs="0"/>
                <xsd:element ref="ns2:l40e3e70b2414278b33a9b8a4a1d41b5" minOccurs="0"/>
                <xsd:element ref="ns2:CEFIC_RetentionPeriod" minOccurs="0"/>
                <xsd:element ref="ns2:d620adf30c2e49fea7c4e5d7ef14be4b" minOccurs="0"/>
                <xsd:element ref="ns2:faa0ca5059c74fafb0ae00068ab61070" minOccurs="0"/>
                <xsd:element ref="ns2:i19412b8b33f46ba8e0628cf6e2569d8" minOccurs="0"/>
                <xsd:element ref="ns2:da00f7a73d0b440eae833cd29f7d4b8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6e6462-113b-49a4-99f6-59cc160d7bb7" elementFormDefault="qualified">
    <xsd:import namespace="http://schemas.microsoft.com/office/2006/documentManagement/types"/>
    <xsd:import namespace="http://schemas.microsoft.com/office/infopath/2007/PartnerControls"/>
    <xsd:element name="nc78952408e3422791080c99644f6b1a" ma:index="8" nillable="true" ma:taxonomy="true" ma:internalName="nc78952408e3422791080c99644f6b1a" ma:taxonomyFieldName="Document_x0020_Type" ma:displayName="Document Type" ma:readOnly="false" ma:default="1;#Business documents|3c05f1a1-b89b-4b6b-8c97-e471b8cf36ed" ma:fieldId="{7c789524-08e3-4227-9108-0c99644f6b1a}" ma:sspId="51ab7c41-b059-4fba-bc0c-4efa77139169" ma:termSetId="1c528dd5-19c6-414a-bde2-618ef6c4caa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34eac979de14de8aa93f07beff18163" ma:index="12" nillable="true" ma:taxonomy="true" ma:internalName="g34eac979de14de8aa93f07beff18163" ma:taxonomyFieldName="CEFIC_Sensitivity" ma:displayName="Sensitivity" ma:default="" ma:fieldId="{034eac97-9de1-4de8-aa93-f07beff18163}" ma:sspId="51ab7c41-b059-4fba-bc0c-4efa77139169" ma:termSetId="dfff65d1-4836-482c-9cd5-4b273d4b2a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0e3e70b2414278b33a9b8a4a1d41b5" ma:index="14" nillable="true" ma:taxonomy="true" ma:internalName="l40e3e70b2414278b33a9b8a4a1d41b5" ma:taxonomyFieldName="CEFIC_TargetAudience" ma:displayName="Target Audience" ma:default="" ma:fieldId="{540e3e70-b241-4278-b33a-9b8a4a1d41b5}" ma:taxonomyMulti="true" ma:sspId="51ab7c41-b059-4fba-bc0c-4efa77139169" ma:termSetId="aaba625d-62de-48ee-b1d3-4eed1061479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FIC_RetentionPeriod" ma:index="16" nillable="true" ma:displayName="Retention Period" ma:format="DateOnly" ma:internalName="CEFIC_RetentionPeriod">
      <xsd:simpleType>
        <xsd:restriction base="dms:DateTime"/>
      </xsd:simpleType>
    </xsd:element>
    <xsd:element name="d620adf30c2e49fea7c4e5d7ef14be4b" ma:index="17" nillable="true" ma:taxonomy="true" ma:internalName="d620adf30c2e49fea7c4e5d7ef14be4b" ma:taxonomyFieldName="CEFIC_HI_Context" ma:displayName="Context" ma:default="" ma:fieldId="{d620adf3-0c2e-49fe-a7c4-e5d7ef14be4b}" ma:taxonomyMulti="true" ma:sspId="51ab7c41-b059-4fba-bc0c-4efa77139169" ma:termSetId="7a2a8e99-e652-4791-a617-b0edbf51c67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aa0ca5059c74fafb0ae00068ab61070" ma:index="19" nillable="true" ma:taxonomy="true" ma:internalName="faa0ca5059c74fafb0ae00068ab61070" ma:taxonomyFieldName="CEFIC_HI_Keywords" ma:displayName="Keywords" ma:default="" ma:fieldId="{faa0ca50-59c7-4faf-b0ae-00068ab61070}" ma:taxonomyMulti="true" ma:sspId="51ab7c41-b059-4fba-bc0c-4efa77139169" ma:termSetId="490266e5-59c1-4715-a849-d2ec02b4d7d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19412b8b33f46ba8e0628cf6e2569d8" ma:index="21" ma:taxonomy="true" ma:internalName="i19412b8b33f46ba8e0628cf6e2569d8" ma:taxonomyFieldName="CEFIC_HI_DocumentStatus" ma:displayName="Document Status" ma:default="-1;#Draft|4CC06717-9187-48DF-B12D-441FBF367C32" ma:fieldId="{219412b8-b33f-46ba-8e06-28cf6e2569d8}" ma:sspId="51ab7c41-b059-4fba-bc0c-4efa77139169" ma:termSetId="4fe838dd-6a48-4bc8-9797-9032f928475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a00f7a73d0b440eae833cd29f7d4b8d" ma:index="23" ma:taxonomy="true" ma:internalName="da00f7a73d0b440eae833cd29f7d4b8d" ma:taxonomyFieldName="CEFIC_HI_ApprovalProcess" ma:displayName="Approval Process" ma:default="-1;#No|3A7B5450-1449-4EB1-BCB1-40D40FC938D5" ma:fieldId="{da00f7a7-3d0b-440e-ae83-3cd29f7d4b8d}" ma:sspId="51ab7c41-b059-4fba-bc0c-4efa77139169" ma:termSetId="d67494a9-9b7c-4a57-8564-0701c5a0e390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3f955d-52cd-40b2-80f5-70171ea2be06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8a3206c6-0268-45ff-bcba-845d58a30351}" ma:internalName="TaxCatchAll" ma:showField="CatchAllData" ma:web="846e6462-113b-49a4-99f6-59cc160d7bb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8a3206c6-0268-45ff-bcba-845d58a30351}" ma:internalName="TaxCatchAllLabel" ma:readOnly="true" ma:showField="CatchAllDataLabel" ma:web="846e6462-113b-49a4-99f6-59cc160d7bb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63f955d-52cd-40b2-80f5-70171ea2be06">
      <Value>1</Value>
    </TaxCatchAll>
    <g34eac979de14de8aa93f07beff18163 xmlns="846e6462-113b-49a4-99f6-59cc160d7bb7">
      <Terms xmlns="http://schemas.microsoft.com/office/infopath/2007/PartnerControls"/>
    </g34eac979de14de8aa93f07beff18163>
    <i19412b8b33f46ba8e0628cf6e2569d8 xmlns="846e6462-113b-49a4-99f6-59cc160d7bb7">
      <Terms xmlns="http://schemas.microsoft.com/office/infopath/2007/PartnerControls">
        <TermInfo xmlns="http://schemas.microsoft.com/office/infopath/2007/PartnerControls">
          <TermName xmlns="http://schemas.microsoft.com/office/infopath/2007/PartnerControls">Draft</TermName>
          <TermId xmlns="http://schemas.microsoft.com/office/infopath/2007/PartnerControls">4CC06717-9187-48DF-B12D-441FBF367C32</TermId>
        </TermInfo>
      </Terms>
    </i19412b8b33f46ba8e0628cf6e2569d8>
    <d620adf30c2e49fea7c4e5d7ef14be4b xmlns="846e6462-113b-49a4-99f6-59cc160d7bb7">
      <Terms xmlns="http://schemas.microsoft.com/office/infopath/2007/PartnerControls"/>
    </d620adf30c2e49fea7c4e5d7ef14be4b>
    <CEFIC_RetentionPeriod xmlns="846e6462-113b-49a4-99f6-59cc160d7bb7" xsi:nil="true"/>
    <da00f7a73d0b440eae833cd29f7d4b8d xmlns="846e6462-113b-49a4-99f6-59cc160d7bb7">
      <Terms xmlns="http://schemas.microsoft.com/office/infopath/2007/PartnerControls">
        <TermInfo xmlns="http://schemas.microsoft.com/office/infopath/2007/PartnerControls">
          <TermName xmlns="http://schemas.microsoft.com/office/infopath/2007/PartnerControls">No</TermName>
          <TermId xmlns="http://schemas.microsoft.com/office/infopath/2007/PartnerControls">3A7B5450-1449-4EB1-BCB1-40D40FC938D5</TermId>
        </TermInfo>
      </Terms>
    </da00f7a73d0b440eae833cd29f7d4b8d>
    <l40e3e70b2414278b33a9b8a4a1d41b5 xmlns="846e6462-113b-49a4-99f6-59cc160d7bb7">
      <Terms xmlns="http://schemas.microsoft.com/office/infopath/2007/PartnerControls"/>
    </l40e3e70b2414278b33a9b8a4a1d41b5>
    <nc78952408e3422791080c99644f6b1a xmlns="846e6462-113b-49a4-99f6-59cc160d7bb7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Business documents</TermName>
          <TermId xmlns="http://schemas.microsoft.com/office/infopath/2007/PartnerControls">3c05f1a1-b89b-4b6b-8c97-e471b8cf36ed</TermId>
        </TermInfo>
      </Terms>
    </nc78952408e3422791080c99644f6b1a>
    <faa0ca5059c74fafb0ae00068ab61070 xmlns="846e6462-113b-49a4-99f6-59cc160d7bb7">
      <Terms xmlns="http://schemas.microsoft.com/office/infopath/2007/PartnerControls"/>
    </faa0ca5059c74fafb0ae00068ab61070>
  </documentManagement>
</p:properties>
</file>

<file path=customXml/itemProps1.xml><?xml version="1.0" encoding="utf-8"?>
<ds:datastoreItem xmlns:ds="http://schemas.openxmlformats.org/officeDocument/2006/customXml" ds:itemID="{6213F32C-34DB-4C2D-BB3E-68EA04F793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6e6462-113b-49a4-99f6-59cc160d7bb7"/>
    <ds:schemaRef ds:uri="063f955d-52cd-40b2-80f5-70171ea2be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8BBFF-52BD-42BC-ADB5-3E62343C76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E2947C-511B-4F7A-B25C-3B46B1D3407A}">
  <ds:schemaRefs>
    <ds:schemaRef ds:uri="063f955d-52cd-40b2-80f5-70171ea2be06"/>
    <ds:schemaRef ds:uri="846e6462-113b-49a4-99f6-59cc160d7bb7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15404</TotalTime>
  <Words>537</Words>
  <Application>Microsoft Office PowerPoint</Application>
  <PresentationFormat>Widescreen</PresentationFormat>
  <Paragraphs>91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Police système Courant</vt:lpstr>
      <vt:lpstr>ShellBold</vt:lpstr>
      <vt:lpstr>ShellMedium</vt:lpstr>
      <vt:lpstr>Wingdings</vt:lpstr>
      <vt:lpstr>Thème Office</vt:lpstr>
      <vt:lpstr>Battery, fuel cells and hybrid vehicles update</vt:lpstr>
      <vt:lpstr>Summary</vt:lpstr>
      <vt:lpstr>Ways of working</vt:lpstr>
      <vt:lpstr>Bow ties developed</vt:lpstr>
      <vt:lpstr>Bow ties developed</vt:lpstr>
      <vt:lpstr>Information gathering</vt:lpstr>
      <vt:lpstr>Information gathering (visit to Scania demo centre)</vt:lpstr>
      <vt:lpstr>Information gathering (visit to Scania demo centre)      Video available on demand, too big to be added to the UN WikiSpace.</vt:lpstr>
      <vt:lpstr>Way forward</vt:lpstr>
      <vt:lpstr>Contact:  Dario Pinna Cefic Programme dario.pinna@shell.com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Gersende DE KERCHOVE</dc:creator>
  <cp:lastModifiedBy>Pelletier Karine</cp:lastModifiedBy>
  <cp:revision>159</cp:revision>
  <dcterms:created xsi:type="dcterms:W3CDTF">2020-12-02T13:51:15Z</dcterms:created>
  <dcterms:modified xsi:type="dcterms:W3CDTF">2022-06-15T16:36:49Z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EFIC_HI_DocumentStatus">
    <vt:lpwstr>5;#Draft|4CC06717-9187-48DF-B12D-441FBF367C32</vt:lpwstr>
  </property>
  <property fmtid="{D5CDD505-2E9C-101B-9397-08002B2CF9AE}" pid="3" name="ContentTypeId">
    <vt:lpwstr>0x0101006F0A470EEB1140E7AA14F4CE8A50B54C0001CB1477F4DD432AA86DD56CC3887AF40016BBECF2EEB45146AD8A282C98B9D50D</vt:lpwstr>
  </property>
  <property fmtid="{D5CDD505-2E9C-101B-9397-08002B2CF9AE}" pid="4" name="CEFIC_Sensitivity">
    <vt:lpwstr/>
  </property>
  <property fmtid="{D5CDD505-2E9C-101B-9397-08002B2CF9AE}" pid="5" name="CEFIC_TargetAudience">
    <vt:lpwstr/>
  </property>
  <property fmtid="{D5CDD505-2E9C-101B-9397-08002B2CF9AE}" pid="6" name="CEFIC_HI_Keywords">
    <vt:lpwstr/>
  </property>
  <property fmtid="{D5CDD505-2E9C-101B-9397-08002B2CF9AE}" pid="7" name="CEFIC_HI_Context">
    <vt:lpwstr/>
  </property>
  <property fmtid="{D5CDD505-2E9C-101B-9397-08002B2CF9AE}" pid="8" name="Document Type">
    <vt:lpwstr>1;#Business documents|3c05f1a1-b89b-4b6b-8c97-e471b8cf36ed</vt:lpwstr>
  </property>
  <property fmtid="{D5CDD505-2E9C-101B-9397-08002B2CF9AE}" pid="9" name="CEFIC_HI_ApprovalProcess">
    <vt:lpwstr>6;#No|3A7B5450-1449-4EB1-BCB1-40D40FC938D5</vt:lpwstr>
  </property>
  <property fmtid="{D5CDD505-2E9C-101B-9397-08002B2CF9AE}" pid="10" name="SAEFSecurityClassification">
    <vt:lpwstr>1;#Confidential|e4bc29b2-6e76-48cc-b090-8b544c0802ae</vt:lpwstr>
  </property>
  <property fmtid="{D5CDD505-2E9C-101B-9397-08002B2CF9AE}" pid="11" name="MSIP_Label_19540963-e559-4020-8a90-fe8a502c2801_Enabled">
    <vt:lpwstr>true</vt:lpwstr>
  </property>
  <property fmtid="{D5CDD505-2E9C-101B-9397-08002B2CF9AE}" pid="12" name="MSIP_Label_19540963-e559-4020-8a90-fe8a502c2801_SetDate">
    <vt:lpwstr>2022-06-15T16:27:10Z</vt:lpwstr>
  </property>
  <property fmtid="{D5CDD505-2E9C-101B-9397-08002B2CF9AE}" pid="13" name="MSIP_Label_19540963-e559-4020-8a90-fe8a502c2801_Method">
    <vt:lpwstr>Standard</vt:lpwstr>
  </property>
  <property fmtid="{D5CDD505-2E9C-101B-9397-08002B2CF9AE}" pid="14" name="MSIP_Label_19540963-e559-4020-8a90-fe8a502c2801_Name">
    <vt:lpwstr>19540963-e559-4020-8a90-fe8a502c2801</vt:lpwstr>
  </property>
  <property fmtid="{D5CDD505-2E9C-101B-9397-08002B2CF9AE}" pid="15" name="MSIP_Label_19540963-e559-4020-8a90-fe8a502c2801_SiteId">
    <vt:lpwstr>f25493ae-1c98-41d7-8a33-0be75f5fe603</vt:lpwstr>
  </property>
  <property fmtid="{D5CDD505-2E9C-101B-9397-08002B2CF9AE}" pid="16" name="MSIP_Label_19540963-e559-4020-8a90-fe8a502c2801_ActionId">
    <vt:lpwstr>6d49dcdb-3674-42ec-8d3e-bee67c583acb</vt:lpwstr>
  </property>
  <property fmtid="{D5CDD505-2E9C-101B-9397-08002B2CF9AE}" pid="17" name="MSIP_Label_19540963-e559-4020-8a90-fe8a502c2801_ContentBits">
    <vt:lpwstr>0</vt:lpwstr>
  </property>
</Properties>
</file>