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425" r:id="rId3"/>
    <p:sldId id="426" r:id="rId4"/>
    <p:sldId id="427" r:id="rId5"/>
    <p:sldId id="428" r:id="rId6"/>
    <p:sldId id="429" r:id="rId7"/>
    <p:sldId id="430" r:id="rId8"/>
    <p:sldId id="431" r:id="rId9"/>
    <p:sldId id="432" r:id="rId10"/>
    <p:sldId id="258" r:id="rId11"/>
    <p:sldId id="259" r:id="rId12"/>
    <p:sldId id="260" r:id="rId13"/>
    <p:sldId id="263" r:id="rId14"/>
    <p:sldId id="400" r:id="rId15"/>
    <p:sldId id="407" r:id="rId16"/>
    <p:sldId id="419" r:id="rId17"/>
    <p:sldId id="424" r:id="rId18"/>
    <p:sldId id="420" r:id="rId19"/>
    <p:sldId id="422" r:id="rId2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47" autoAdjust="0"/>
  </p:normalViewPr>
  <p:slideViewPr>
    <p:cSldViewPr>
      <p:cViewPr>
        <p:scale>
          <a:sx n="70" d="100"/>
          <a:sy n="70" d="100"/>
        </p:scale>
        <p:origin x="-648" y="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3048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pjung\Desktop\Every%20Thing%20on%20the%20RIGHT%20SCREEN\2017-2025%20LDV%20GHG%20Rule\IPM\RPM\Price%20Impac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pjung\Desktop\Everything%20On%20Right%20TWO\UNECE%20Briefing\Fuel%20Mix%20for%20Electric%20Power%20Plants%20providing%20electricity%20to%20charging%20vehicle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pjung\Desktop\Everything%20On%20Right%20TWO\UNECE%20Briefing\Fuel%20Mix%20for%20Electric%20Power%20Plants%20providing%20electricity%20to%20charging%20vehicle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b="1" dirty="0"/>
                      <a:t>0.6%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2124431398468179E-3"/>
                  <c:y val="-0.29147563531119425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/>
                      <a:t>99.4%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Sheet1!$K$57:$K$58</c:f>
              <c:strCache>
                <c:ptCount val="2"/>
                <c:pt idx="0">
                  <c:v>PHEV + EV</c:v>
                </c:pt>
                <c:pt idx="1">
                  <c:v>U.S. Total</c:v>
                </c:pt>
              </c:strCache>
            </c:strRef>
          </c:cat>
          <c:val>
            <c:numRef>
              <c:f>Sheet1!$L$57:$L$58</c:f>
              <c:numCache>
                <c:formatCode>0.0%</c:formatCode>
                <c:ptCount val="2"/>
                <c:pt idx="0">
                  <c:v>6.1366067637953943E-3</c:v>
                </c:pt>
                <c:pt idx="1">
                  <c:v>0.99386339323620299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00">
          <a:noFill/>
        </a:ln>
      </c:spPr>
    </c:plotArea>
    <c:legend>
      <c:legendPos val="t"/>
      <c:overlay val="0"/>
      <c:spPr>
        <a:solidFill>
          <a:sysClr val="window" lastClr="FFFFFF"/>
        </a:solidFill>
        <a:ln w="19050">
          <a:solidFill>
            <a:srgbClr val="4F81BD"/>
          </a:solidFill>
        </a:ln>
      </c:spPr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15320231846019253"/>
                  <c:y val="2.4381539045422531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/>
                      <a:t>43%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7.0363517060367461E-2"/>
                  <c:y val="-0.21221303010287315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.1185540244969379"/>
                  <c:y val="0.12321158134052487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Sheet1!$F$26:$F$29</c:f>
              <c:strCache>
                <c:ptCount val="4"/>
                <c:pt idx="0">
                  <c:v>Coal</c:v>
                </c:pt>
                <c:pt idx="1">
                  <c:v>Natural Gas</c:v>
                </c:pt>
                <c:pt idx="2">
                  <c:v>Wind</c:v>
                </c:pt>
                <c:pt idx="3">
                  <c:v>Other</c:v>
                </c:pt>
              </c:strCache>
            </c:strRef>
          </c:cat>
          <c:val>
            <c:numRef>
              <c:f>Sheet1!$G$26:$G$29</c:f>
              <c:numCache>
                <c:formatCode>0%</c:formatCode>
                <c:ptCount val="4"/>
                <c:pt idx="0">
                  <c:v>0.42000000000000004</c:v>
                </c:pt>
                <c:pt idx="1">
                  <c:v>0.25</c:v>
                </c:pt>
                <c:pt idx="2">
                  <c:v>4.0000000000000008E-2</c:v>
                </c:pt>
                <c:pt idx="3">
                  <c:v>0.28000000000000008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147930883639545"/>
          <c:y val="0.33238658964262657"/>
          <c:w val="0.18242913385826776"/>
          <c:h val="0.33522682071474719"/>
        </c:manualLayout>
      </c:layout>
      <c:overlay val="0"/>
      <c:spPr>
        <a:ln w="19050">
          <a:solidFill>
            <a:srgbClr val="4F81BD"/>
          </a:solidFill>
        </a:ln>
      </c:sp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b="1" dirty="0"/>
                      <a:t>14%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5.8814409738706677E-2"/>
                  <c:y val="-0.28909813356663749"/>
                </c:manualLayout>
              </c:layout>
              <c:spPr/>
              <c:txPr>
                <a:bodyPr/>
                <a:lstStyle/>
                <a:p>
                  <a:pPr>
                    <a:defRPr b="1"/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tx>
                <c:rich>
                  <a:bodyPr/>
                  <a:lstStyle/>
                  <a:p>
                    <a:r>
                      <a:rPr lang="en-US" b="1" dirty="0"/>
                      <a:t>4%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tx>
                <c:rich>
                  <a:bodyPr/>
                  <a:lstStyle/>
                  <a:p>
                    <a:r>
                      <a:rPr lang="en-US" b="1" dirty="0"/>
                      <a:t>4%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Sheet1!$F$19:$F$22</c:f>
              <c:strCache>
                <c:ptCount val="4"/>
                <c:pt idx="0">
                  <c:v>Coal</c:v>
                </c:pt>
                <c:pt idx="1">
                  <c:v>Natural Gas</c:v>
                </c:pt>
                <c:pt idx="2">
                  <c:v>Wind</c:v>
                </c:pt>
                <c:pt idx="3">
                  <c:v>Other</c:v>
                </c:pt>
              </c:strCache>
            </c:strRef>
          </c:cat>
          <c:val>
            <c:numRef>
              <c:f>Sheet1!$G$19:$G$22</c:f>
              <c:numCache>
                <c:formatCode>0%</c:formatCode>
                <c:ptCount val="4"/>
                <c:pt idx="0">
                  <c:v>0.14000000000000001</c:v>
                </c:pt>
                <c:pt idx="1">
                  <c:v>0.78</c:v>
                </c:pt>
                <c:pt idx="2">
                  <c:v>4.0000000000000022E-2</c:v>
                </c:pt>
                <c:pt idx="3">
                  <c:v>4.0000000000000022E-2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149787173016029"/>
          <c:y val="0.3070446923301256"/>
          <c:w val="0.17965135608048996"/>
          <c:h val="0.33486876640419994"/>
        </c:manualLayout>
      </c:layout>
      <c:overlay val="0"/>
      <c:spPr>
        <a:ln w="19050">
          <a:solidFill>
            <a:schemeClr val="accent1"/>
          </a:solidFill>
        </a:ln>
      </c:sp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Sheet1!$E$5</c:f>
              <c:strCache>
                <c:ptCount val="1"/>
                <c:pt idx="0">
                  <c:v>Coal</c:v>
                </c:pt>
              </c:strCache>
            </c:strRef>
          </c:tx>
          <c:invertIfNegative val="0"/>
          <c:cat>
            <c:numRef>
              <c:f>Sheet1!$F$4:$I$4</c:f>
              <c:numCache>
                <c:formatCode>General</c:formatCode>
                <c:ptCount val="4"/>
                <c:pt idx="0">
                  <c:v>2020</c:v>
                </c:pt>
                <c:pt idx="1">
                  <c:v>2030</c:v>
                </c:pt>
                <c:pt idx="2">
                  <c:v>2040</c:v>
                </c:pt>
                <c:pt idx="3">
                  <c:v>2050</c:v>
                </c:pt>
              </c:numCache>
            </c:numRef>
          </c:cat>
          <c:val>
            <c:numRef>
              <c:f>Sheet1!$F$5:$I$5</c:f>
              <c:numCache>
                <c:formatCode>General</c:formatCode>
                <c:ptCount val="4"/>
                <c:pt idx="0">
                  <c:v>0</c:v>
                </c:pt>
                <c:pt idx="1">
                  <c:v>4</c:v>
                </c:pt>
                <c:pt idx="2">
                  <c:v>4</c:v>
                </c:pt>
                <c:pt idx="3">
                  <c:v>23</c:v>
                </c:pt>
              </c:numCache>
            </c:numRef>
          </c:val>
        </c:ser>
        <c:ser>
          <c:idx val="1"/>
          <c:order val="1"/>
          <c:tx>
            <c:strRef>
              <c:f>Sheet1!$E$6</c:f>
              <c:strCache>
                <c:ptCount val="1"/>
                <c:pt idx="0">
                  <c:v>Natural Gas</c:v>
                </c:pt>
              </c:strCache>
            </c:strRef>
          </c:tx>
          <c:invertIfNegative val="0"/>
          <c:cat>
            <c:numRef>
              <c:f>Sheet1!$F$4:$I$4</c:f>
              <c:numCache>
                <c:formatCode>General</c:formatCode>
                <c:ptCount val="4"/>
                <c:pt idx="0">
                  <c:v>2020</c:v>
                </c:pt>
                <c:pt idx="1">
                  <c:v>2030</c:v>
                </c:pt>
                <c:pt idx="2">
                  <c:v>2040</c:v>
                </c:pt>
                <c:pt idx="3">
                  <c:v>2050</c:v>
                </c:pt>
              </c:numCache>
            </c:numRef>
          </c:cat>
          <c:val>
            <c:numRef>
              <c:f>Sheet1!$F$6:$I$6</c:f>
              <c:numCache>
                <c:formatCode>General</c:formatCode>
                <c:ptCount val="4"/>
                <c:pt idx="0">
                  <c:v>2</c:v>
                </c:pt>
                <c:pt idx="1">
                  <c:v>23</c:v>
                </c:pt>
                <c:pt idx="2">
                  <c:v>37</c:v>
                </c:pt>
                <c:pt idx="3">
                  <c:v>27</c:v>
                </c:pt>
              </c:numCache>
            </c:numRef>
          </c:val>
        </c:ser>
        <c:ser>
          <c:idx val="2"/>
          <c:order val="2"/>
          <c:tx>
            <c:strRef>
              <c:f>Sheet1!$E$7</c:f>
              <c:strCache>
                <c:ptCount val="1"/>
                <c:pt idx="0">
                  <c:v>Wind</c:v>
                </c:pt>
              </c:strCache>
            </c:strRef>
          </c:tx>
          <c:invertIfNegative val="0"/>
          <c:cat>
            <c:numRef>
              <c:f>Sheet1!$F$4:$I$4</c:f>
              <c:numCache>
                <c:formatCode>General</c:formatCode>
                <c:ptCount val="4"/>
                <c:pt idx="0">
                  <c:v>2020</c:v>
                </c:pt>
                <c:pt idx="1">
                  <c:v>2030</c:v>
                </c:pt>
                <c:pt idx="2">
                  <c:v>2040</c:v>
                </c:pt>
                <c:pt idx="3">
                  <c:v>2050</c:v>
                </c:pt>
              </c:numCache>
            </c:numRef>
          </c:cat>
          <c:val>
            <c:numRef>
              <c:f>Sheet1!$F$7:$I$7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8</c:v>
                </c:pt>
              </c:numCache>
            </c:numRef>
          </c:val>
        </c:ser>
        <c:ser>
          <c:idx val="3"/>
          <c:order val="3"/>
          <c:tx>
            <c:strRef>
              <c:f>Sheet1!$E$8</c:f>
              <c:strCache>
                <c:ptCount val="1"/>
                <c:pt idx="0">
                  <c:v>Other</c:v>
                </c:pt>
              </c:strCache>
            </c:strRef>
          </c:tx>
          <c:invertIfNegative val="0"/>
          <c:cat>
            <c:numRef>
              <c:f>Sheet1!$F$4:$I$4</c:f>
              <c:numCache>
                <c:formatCode>General</c:formatCode>
                <c:ptCount val="4"/>
                <c:pt idx="0">
                  <c:v>2020</c:v>
                </c:pt>
                <c:pt idx="1">
                  <c:v>2030</c:v>
                </c:pt>
                <c:pt idx="2">
                  <c:v>2040</c:v>
                </c:pt>
                <c:pt idx="3">
                  <c:v>2050</c:v>
                </c:pt>
              </c:numCache>
            </c:numRef>
          </c:cat>
          <c:val>
            <c:numRef>
              <c:f>Sheet1!$F$8:$I$8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0.25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33330816"/>
        <c:axId val="133332352"/>
      </c:barChart>
      <c:catAx>
        <c:axId val="1333308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3332352"/>
        <c:crosses val="autoZero"/>
        <c:auto val="1"/>
        <c:lblAlgn val="ctr"/>
        <c:lblOffset val="100"/>
        <c:noMultiLvlLbl val="0"/>
      </c:catAx>
      <c:valAx>
        <c:axId val="1333323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3330816"/>
        <c:crosses val="autoZero"/>
        <c:crossBetween val="between"/>
      </c:valAx>
    </c:plotArea>
    <c:legend>
      <c:legendPos val="r"/>
      <c:overlay val="0"/>
      <c:spPr>
        <a:ln w="19050">
          <a:solidFill>
            <a:srgbClr val="4F81BD"/>
          </a:solidFill>
        </a:ln>
      </c:spPr>
    </c:legend>
    <c:plotVisOnly val="1"/>
    <c:dispBlanksAs val="gap"/>
    <c:showDLblsOverMax val="0"/>
  </c:chart>
  <c:txPr>
    <a:bodyPr/>
    <a:lstStyle/>
    <a:p>
      <a:pPr>
        <a:defRPr sz="1200" b="1" i="0" baseline="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54BDF3B-1937-4EA8-B8CC-3CD96A908A68}" type="datetimeFigureOut">
              <a:rPr lang="en-US" smtClean="0"/>
              <a:pPr/>
              <a:t>2/17/2014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A15D96C-8048-4009-8E6D-179E9EF43BC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512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15D96C-8048-4009-8E6D-179E9EF43BC5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31769E-9CDC-42E5-B41E-3153503B21A4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8400" y="685800"/>
            <a:ext cx="4673600" cy="3505200"/>
          </a:xfrm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248" y="4419018"/>
            <a:ext cx="5179907" cy="419145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CBDC85-83BC-41C8-975D-3D86C072E24C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CBDC85-83BC-41C8-975D-3D86C072E24C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15D96C-8048-4009-8E6D-179E9EF43BC5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CBDC85-83BC-41C8-975D-3D86C072E24C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15D96C-8048-4009-8E6D-179E9EF43BC5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F0222-F0C0-4DE8-988A-59322179E2B4}" type="datetimeFigureOut">
              <a:rPr lang="en-US" smtClean="0"/>
              <a:pPr/>
              <a:t>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FED3-303A-4F78-B5D7-0F8DCD6C532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F0222-F0C0-4DE8-988A-59322179E2B4}" type="datetimeFigureOut">
              <a:rPr lang="en-US" smtClean="0"/>
              <a:pPr/>
              <a:t>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FED3-303A-4F78-B5D7-0F8DCD6C532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F0222-F0C0-4DE8-988A-59322179E2B4}" type="datetimeFigureOut">
              <a:rPr lang="en-US" smtClean="0"/>
              <a:pPr/>
              <a:t>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FED3-303A-4F78-B5D7-0F8DCD6C532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0E187CC-5DD5-42B8-8D8B-5262FC84677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Staff Deliberative -- Do Not Cite or Quote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93E76-0A48-4853-8145-C011FF469D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F0222-F0C0-4DE8-988A-59322179E2B4}" type="datetimeFigureOut">
              <a:rPr lang="en-US" smtClean="0"/>
              <a:pPr/>
              <a:t>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FED3-303A-4F78-B5D7-0F8DCD6C532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F0222-F0C0-4DE8-988A-59322179E2B4}" type="datetimeFigureOut">
              <a:rPr lang="en-US" smtClean="0"/>
              <a:pPr/>
              <a:t>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FED3-303A-4F78-B5D7-0F8DCD6C532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F0222-F0C0-4DE8-988A-59322179E2B4}" type="datetimeFigureOut">
              <a:rPr lang="en-US" smtClean="0"/>
              <a:pPr/>
              <a:t>2/17/2014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FED3-303A-4F78-B5D7-0F8DCD6C532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F0222-F0C0-4DE8-988A-59322179E2B4}" type="datetimeFigureOut">
              <a:rPr lang="en-US" smtClean="0"/>
              <a:pPr/>
              <a:t>2/17/2014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FED3-303A-4F78-B5D7-0F8DCD6C532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F0222-F0C0-4DE8-988A-59322179E2B4}" type="datetimeFigureOut">
              <a:rPr lang="en-US" smtClean="0"/>
              <a:pPr/>
              <a:t>2/17/2014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FED3-303A-4F78-B5D7-0F8DCD6C532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F0222-F0C0-4DE8-988A-59322179E2B4}" type="datetimeFigureOut">
              <a:rPr lang="en-US" smtClean="0"/>
              <a:pPr/>
              <a:t>2/17/2014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FED3-303A-4F78-B5D7-0F8DCD6C532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F0222-F0C0-4DE8-988A-59322179E2B4}" type="datetimeFigureOut">
              <a:rPr lang="en-US" smtClean="0"/>
              <a:pPr/>
              <a:t>2/17/2014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FED3-303A-4F78-B5D7-0F8DCD6C532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F0222-F0C0-4DE8-988A-59322179E2B4}" type="datetimeFigureOut">
              <a:rPr lang="en-US" smtClean="0"/>
              <a:pPr/>
              <a:t>2/17/2014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FED3-303A-4F78-B5D7-0F8DCD6C532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F0222-F0C0-4DE8-988A-59322179E2B4}" type="datetimeFigureOut">
              <a:rPr lang="en-US" smtClean="0"/>
              <a:pPr/>
              <a:t>2/17/2014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30FED3-303A-4F78-B5D7-0F8DCD6C532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/>
              <a:t>Calculation of </a:t>
            </a:r>
            <a:r>
              <a:rPr lang="en-CA" dirty="0" smtClean="0"/>
              <a:t>Upstream </a:t>
            </a:r>
            <a:r>
              <a:rPr lang="en-CA" dirty="0"/>
              <a:t>CO</a:t>
            </a:r>
            <a:r>
              <a:rPr lang="en-CA" baseline="-25000" dirty="0"/>
              <a:t>2</a:t>
            </a:r>
            <a:r>
              <a:rPr lang="en-CA" dirty="0"/>
              <a:t> for Electrified Vehicles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EVE-9 Meeting UNECE GRPE</a:t>
            </a:r>
          </a:p>
          <a:p>
            <a:r>
              <a:rPr lang="en-US" dirty="0" smtClean="0"/>
              <a:t>18-Feb 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1182877"/>
            <a:ext cx="6019800" cy="465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327561"/>
            <a:ext cx="3124200" cy="5301839"/>
          </a:xfrm>
          <a:noFill/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2800" dirty="0" smtClean="0"/>
              <a:t>EPA uses IPM to estimate power plant emissions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endParaRPr lang="en-US" sz="2800" dirty="0" smtClean="0"/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2800" dirty="0" smtClean="0"/>
              <a:t>Long-term electricity model for U.S. grid</a:t>
            </a:r>
          </a:p>
          <a:p>
            <a:pPr>
              <a:lnSpc>
                <a:spcPct val="80000"/>
              </a:lnSpc>
              <a:spcBef>
                <a:spcPct val="0"/>
              </a:spcBef>
              <a:buNone/>
            </a:pPr>
            <a:endParaRPr lang="en-US" sz="2800" dirty="0" smtClean="0"/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2800" dirty="0" smtClean="0"/>
              <a:t>Provides least-cost solutions subject to</a:t>
            </a:r>
          </a:p>
          <a:p>
            <a:pPr lvl="1">
              <a:lnSpc>
                <a:spcPct val="80000"/>
              </a:lnSpc>
              <a:spcBef>
                <a:spcPct val="0"/>
              </a:spcBef>
            </a:pPr>
            <a:r>
              <a:rPr lang="en-US" sz="2400" dirty="0" smtClean="0"/>
              <a:t>Environmental </a:t>
            </a:r>
          </a:p>
          <a:p>
            <a:pPr lvl="1">
              <a:lnSpc>
                <a:spcPct val="80000"/>
              </a:lnSpc>
              <a:spcBef>
                <a:spcPct val="0"/>
              </a:spcBef>
            </a:pPr>
            <a:r>
              <a:rPr lang="en-US" sz="2400" dirty="0" smtClean="0"/>
              <a:t>Transmission </a:t>
            </a:r>
          </a:p>
          <a:p>
            <a:pPr lvl="1">
              <a:lnSpc>
                <a:spcPct val="80000"/>
              </a:lnSpc>
              <a:spcBef>
                <a:spcPct val="0"/>
              </a:spcBef>
            </a:pPr>
            <a:r>
              <a:rPr lang="en-US" sz="2400" dirty="0" smtClean="0"/>
              <a:t>Reliability</a:t>
            </a:r>
          </a:p>
          <a:p>
            <a:pPr lvl="1">
              <a:lnSpc>
                <a:spcPct val="80000"/>
              </a:lnSpc>
              <a:spcBef>
                <a:spcPct val="0"/>
              </a:spcBef>
            </a:pPr>
            <a:r>
              <a:rPr lang="en-US" sz="2400" dirty="0" smtClean="0"/>
              <a:t>Demand</a:t>
            </a:r>
          </a:p>
          <a:p>
            <a:pPr lvl="1">
              <a:lnSpc>
                <a:spcPct val="80000"/>
              </a:lnSpc>
              <a:spcBef>
                <a:spcPct val="0"/>
              </a:spcBef>
            </a:pPr>
            <a:endParaRPr lang="en-US" sz="160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sz="1600" dirty="0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4114800" y="1383484"/>
            <a:ext cx="419100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dirty="0"/>
              <a:t>Model Regions </a:t>
            </a:r>
            <a:r>
              <a:rPr lang="en-US" sz="2400" b="1" dirty="0" smtClean="0"/>
              <a:t>of </a:t>
            </a:r>
            <a:r>
              <a:rPr lang="en-US" sz="2400" b="1" dirty="0"/>
              <a:t>IPM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06858"/>
            <a:ext cx="8229600" cy="1143000"/>
          </a:xfrm>
        </p:spPr>
        <p:txBody>
          <a:bodyPr/>
          <a:lstStyle/>
          <a:p>
            <a:r>
              <a:rPr lang="en-US" sz="4000" dirty="0" smtClean="0"/>
              <a:t>Modeling Power Plant Emissions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858"/>
            <a:ext cx="8229600" cy="1143000"/>
          </a:xfrm>
        </p:spPr>
        <p:txBody>
          <a:bodyPr/>
          <a:lstStyle/>
          <a:p>
            <a:r>
              <a:rPr lang="en-US" sz="4000" dirty="0" smtClean="0"/>
              <a:t>What is IPM?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0615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Detailed economic dispatch model </a:t>
            </a:r>
          </a:p>
          <a:p>
            <a:pPr lvl="1"/>
            <a:r>
              <a:rPr lang="en-US" sz="2000" dirty="0" smtClean="0"/>
              <a:t>Simulates least-cost operation of electric power system</a:t>
            </a:r>
          </a:p>
          <a:p>
            <a:pPr eaLnBrk="1" hangingPunct="1"/>
            <a:r>
              <a:rPr lang="en-US" sz="2400" dirty="0" smtClean="0"/>
              <a:t>IPM asks: Is there enough power to meet demand?</a:t>
            </a:r>
          </a:p>
          <a:p>
            <a:pPr lvl="1" eaLnBrk="1" hangingPunct="1"/>
            <a:r>
              <a:rPr lang="en-US" sz="2000" dirty="0" smtClean="0"/>
              <a:t>Can I buy it from elsewhere? </a:t>
            </a:r>
          </a:p>
          <a:p>
            <a:pPr lvl="2" eaLnBrk="1" hangingPunct="1"/>
            <a:r>
              <a:rPr lang="en-US" sz="1800" dirty="0" smtClean="0"/>
              <a:t>At what cost?</a:t>
            </a:r>
          </a:p>
          <a:p>
            <a:pPr lvl="1" eaLnBrk="1" hangingPunct="1"/>
            <a:r>
              <a:rPr lang="en-US" sz="2000" dirty="0" smtClean="0"/>
              <a:t>Can I retrofit existing plants?</a:t>
            </a:r>
          </a:p>
          <a:p>
            <a:pPr lvl="2" eaLnBrk="1" hangingPunct="1"/>
            <a:r>
              <a:rPr lang="en-US" sz="1800" dirty="0" smtClean="0"/>
              <a:t>At what cost?</a:t>
            </a:r>
          </a:p>
          <a:p>
            <a:pPr lvl="1" eaLnBrk="1" hangingPunct="1"/>
            <a:r>
              <a:rPr lang="en-US" sz="2000" dirty="0" smtClean="0"/>
              <a:t>Can I build it?</a:t>
            </a:r>
          </a:p>
          <a:p>
            <a:pPr lvl="2" eaLnBrk="1" hangingPunct="1"/>
            <a:r>
              <a:rPr lang="en-US" sz="1800" dirty="0" smtClean="0"/>
              <a:t>At what cost?</a:t>
            </a:r>
          </a:p>
          <a:p>
            <a:pPr eaLnBrk="1" hangingPunct="1"/>
            <a:r>
              <a:rPr lang="en-US" sz="2400" dirty="0" smtClean="0"/>
              <a:t>IPM repeats these questions for thousands of power plants in the U.S. for every hour of the year to 2050</a:t>
            </a:r>
          </a:p>
          <a:p>
            <a:pPr>
              <a:buNone/>
            </a:pP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3200400" y="2117502"/>
            <a:ext cx="5347058" cy="2150556"/>
            <a:chOff x="3200400" y="2117502"/>
            <a:chExt cx="5347058" cy="2150556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3200400" y="4251960"/>
              <a:ext cx="5347058" cy="1609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H="1" flipV="1">
              <a:off x="8501298" y="2117502"/>
              <a:ext cx="33102" cy="2149698"/>
            </a:xfrm>
            <a:prstGeom prst="straightConnector1">
              <a:avLst/>
            </a:prstGeom>
            <a:ln>
              <a:solidFill>
                <a:srgbClr val="FF0000"/>
              </a:solidFill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H="1" flipV="1">
              <a:off x="7391400" y="2117502"/>
              <a:ext cx="1095273" cy="1825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Basis of Least-Cost Selection</a:t>
            </a:r>
            <a:endParaRPr lang="en-US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251" y="1422400"/>
            <a:ext cx="4527549" cy="4521200"/>
          </a:xfrm>
        </p:spPr>
        <p:txBody>
          <a:bodyPr>
            <a:noAutofit/>
          </a:bodyPr>
          <a:lstStyle/>
          <a:p>
            <a:r>
              <a:rPr lang="en-US" sz="2400" u="sng" dirty="0" smtClean="0"/>
              <a:t>Dispatch Stack</a:t>
            </a:r>
            <a:r>
              <a:rPr lang="en-US" sz="2400" dirty="0" smtClean="0"/>
              <a:t> - Hierarchy which calls generators by increasing operating costs</a:t>
            </a:r>
          </a:p>
          <a:p>
            <a:pPr lvl="1"/>
            <a:r>
              <a:rPr lang="en-US" sz="2000" dirty="0" smtClean="0"/>
              <a:t>Renewables</a:t>
            </a:r>
          </a:p>
          <a:p>
            <a:pPr lvl="1"/>
            <a:r>
              <a:rPr lang="en-US" sz="2000" dirty="0" smtClean="0"/>
              <a:t>Nuclear Base Load</a:t>
            </a:r>
          </a:p>
          <a:p>
            <a:pPr lvl="1"/>
            <a:r>
              <a:rPr lang="en-US" sz="2000" dirty="0" smtClean="0"/>
              <a:t>Base Load</a:t>
            </a:r>
          </a:p>
          <a:p>
            <a:pPr lvl="1"/>
            <a:r>
              <a:rPr lang="en-US" sz="2000" dirty="0" smtClean="0"/>
              <a:t>Intermediate Load</a:t>
            </a:r>
          </a:p>
          <a:p>
            <a:pPr lvl="1"/>
            <a:r>
              <a:rPr lang="en-US" sz="2000" dirty="0" smtClean="0"/>
              <a:t>Peaking Plants</a:t>
            </a:r>
          </a:p>
          <a:p>
            <a:r>
              <a:rPr lang="en-US" sz="2400" b="1" dirty="0" smtClean="0"/>
              <a:t>Generation mix sensitive to time of day</a:t>
            </a:r>
          </a:p>
          <a:p>
            <a:pPr lvl="1"/>
            <a:r>
              <a:rPr lang="en-US" sz="2000" b="1" dirty="0" smtClean="0"/>
              <a:t>Emissions impacts vary greatly between on-peak &amp; off-peak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/>
          </a:p>
        </p:txBody>
      </p:sp>
      <p:grpSp>
        <p:nvGrpSpPr>
          <p:cNvPr id="4" name="Group 71"/>
          <p:cNvGrpSpPr/>
          <p:nvPr/>
        </p:nvGrpSpPr>
        <p:grpSpPr>
          <a:xfrm>
            <a:off x="4800600" y="762000"/>
            <a:ext cx="4293067" cy="4609701"/>
            <a:chOff x="5161061" y="1473716"/>
            <a:chExt cx="3982939" cy="4181733"/>
          </a:xfrm>
        </p:grpSpPr>
        <p:grpSp>
          <p:nvGrpSpPr>
            <p:cNvPr id="6" name="Group 7"/>
            <p:cNvGrpSpPr/>
            <p:nvPr/>
          </p:nvGrpSpPr>
          <p:grpSpPr>
            <a:xfrm>
              <a:off x="5449861" y="1971412"/>
              <a:ext cx="3687789" cy="3376875"/>
              <a:chOff x="3341661" y="1971412"/>
              <a:chExt cx="3687789" cy="3376875"/>
            </a:xfrm>
          </p:grpSpPr>
          <p:sp>
            <p:nvSpPr>
              <p:cNvPr id="76" name="Flowchart: Process 75"/>
              <p:cNvSpPr/>
              <p:nvPr/>
            </p:nvSpPr>
            <p:spPr>
              <a:xfrm>
                <a:off x="3347209" y="1971412"/>
                <a:ext cx="3674378" cy="3363986"/>
              </a:xfrm>
              <a:prstGeom prst="flowChartProcess">
                <a:avLst/>
              </a:prstGeom>
              <a:ln>
                <a:solidFill>
                  <a:schemeClr val="accent1">
                    <a:shade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Flowchart: Process 76"/>
              <p:cNvSpPr/>
              <p:nvPr/>
            </p:nvSpPr>
            <p:spPr>
              <a:xfrm>
                <a:off x="3346423" y="5038725"/>
                <a:ext cx="3671888" cy="295275"/>
              </a:xfrm>
              <a:prstGeom prst="flowChartProcess">
                <a:avLst/>
              </a:prstGeom>
              <a:gradFill>
                <a:gsLst>
                  <a:gs pos="0">
                    <a:srgbClr val="5E9EFF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5400000" scaled="0"/>
              </a:gradFill>
              <a:ln w="25400">
                <a:solidFill>
                  <a:srgbClr val="89A4A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8" name="Flowchart: Process 77"/>
              <p:cNvSpPr/>
              <p:nvPr/>
            </p:nvSpPr>
            <p:spPr>
              <a:xfrm>
                <a:off x="3348804" y="4391025"/>
                <a:ext cx="3676650" cy="638175"/>
              </a:xfrm>
              <a:prstGeom prst="flowChartProcess">
                <a:avLst/>
              </a:prstGeom>
              <a:gradFill flip="none" rotWithShape="1"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Freeform 78"/>
              <p:cNvSpPr/>
              <p:nvPr/>
            </p:nvSpPr>
            <p:spPr>
              <a:xfrm>
                <a:off x="3352800" y="3543300"/>
                <a:ext cx="3676650" cy="852487"/>
              </a:xfrm>
              <a:custGeom>
                <a:avLst/>
                <a:gdLst>
                  <a:gd name="connsiteX0" fmla="*/ 4763 w 3676650"/>
                  <a:gd name="connsiteY0" fmla="*/ 852487 h 852487"/>
                  <a:gd name="connsiteX1" fmla="*/ 0 w 3676650"/>
                  <a:gd name="connsiteY1" fmla="*/ 23812 h 852487"/>
                  <a:gd name="connsiteX2" fmla="*/ 1376363 w 3676650"/>
                  <a:gd name="connsiteY2" fmla="*/ 23812 h 852487"/>
                  <a:gd name="connsiteX3" fmla="*/ 1428750 w 3676650"/>
                  <a:gd name="connsiteY3" fmla="*/ 142875 h 852487"/>
                  <a:gd name="connsiteX4" fmla="*/ 1485900 w 3676650"/>
                  <a:gd name="connsiteY4" fmla="*/ 247650 h 852487"/>
                  <a:gd name="connsiteX5" fmla="*/ 1500188 w 3676650"/>
                  <a:gd name="connsiteY5" fmla="*/ 309562 h 852487"/>
                  <a:gd name="connsiteX6" fmla="*/ 1609725 w 3676650"/>
                  <a:gd name="connsiteY6" fmla="*/ 419100 h 852487"/>
                  <a:gd name="connsiteX7" fmla="*/ 1704975 w 3676650"/>
                  <a:gd name="connsiteY7" fmla="*/ 466725 h 852487"/>
                  <a:gd name="connsiteX8" fmla="*/ 1819275 w 3676650"/>
                  <a:gd name="connsiteY8" fmla="*/ 461962 h 852487"/>
                  <a:gd name="connsiteX9" fmla="*/ 1933575 w 3676650"/>
                  <a:gd name="connsiteY9" fmla="*/ 409575 h 852487"/>
                  <a:gd name="connsiteX10" fmla="*/ 2019300 w 3676650"/>
                  <a:gd name="connsiteY10" fmla="*/ 338137 h 852487"/>
                  <a:gd name="connsiteX11" fmla="*/ 2124075 w 3676650"/>
                  <a:gd name="connsiteY11" fmla="*/ 166687 h 852487"/>
                  <a:gd name="connsiteX12" fmla="*/ 2209800 w 3676650"/>
                  <a:gd name="connsiteY12" fmla="*/ 14287 h 852487"/>
                  <a:gd name="connsiteX13" fmla="*/ 3119438 w 3676650"/>
                  <a:gd name="connsiteY13" fmla="*/ 0 h 852487"/>
                  <a:gd name="connsiteX14" fmla="*/ 3162300 w 3676650"/>
                  <a:gd name="connsiteY14" fmla="*/ 85725 h 852487"/>
                  <a:gd name="connsiteX15" fmla="*/ 3243263 w 3676650"/>
                  <a:gd name="connsiteY15" fmla="*/ 214312 h 852487"/>
                  <a:gd name="connsiteX16" fmla="*/ 3300413 w 3676650"/>
                  <a:gd name="connsiteY16" fmla="*/ 261937 h 852487"/>
                  <a:gd name="connsiteX17" fmla="*/ 3352800 w 3676650"/>
                  <a:gd name="connsiteY17" fmla="*/ 319087 h 852487"/>
                  <a:gd name="connsiteX18" fmla="*/ 3405188 w 3676650"/>
                  <a:gd name="connsiteY18" fmla="*/ 323850 h 852487"/>
                  <a:gd name="connsiteX19" fmla="*/ 3486150 w 3676650"/>
                  <a:gd name="connsiteY19" fmla="*/ 290512 h 852487"/>
                  <a:gd name="connsiteX20" fmla="*/ 3576638 w 3676650"/>
                  <a:gd name="connsiteY20" fmla="*/ 219075 h 852487"/>
                  <a:gd name="connsiteX21" fmla="*/ 3667125 w 3676650"/>
                  <a:gd name="connsiteY21" fmla="*/ 95250 h 852487"/>
                  <a:gd name="connsiteX22" fmla="*/ 3676650 w 3676650"/>
                  <a:gd name="connsiteY22" fmla="*/ 838200 h 852487"/>
                  <a:gd name="connsiteX23" fmla="*/ 4763 w 3676650"/>
                  <a:gd name="connsiteY23" fmla="*/ 852487 h 852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676650" h="852487">
                    <a:moveTo>
                      <a:pt x="4763" y="852487"/>
                    </a:moveTo>
                    <a:cubicBezTo>
                      <a:pt x="3175" y="576262"/>
                      <a:pt x="1588" y="300037"/>
                      <a:pt x="0" y="23812"/>
                    </a:cubicBezTo>
                    <a:lnTo>
                      <a:pt x="1376363" y="23812"/>
                    </a:lnTo>
                    <a:lnTo>
                      <a:pt x="1428750" y="142875"/>
                    </a:lnTo>
                    <a:lnTo>
                      <a:pt x="1485900" y="247650"/>
                    </a:lnTo>
                    <a:lnTo>
                      <a:pt x="1500188" y="309562"/>
                    </a:lnTo>
                    <a:lnTo>
                      <a:pt x="1609725" y="419100"/>
                    </a:lnTo>
                    <a:lnTo>
                      <a:pt x="1704975" y="466725"/>
                    </a:lnTo>
                    <a:lnTo>
                      <a:pt x="1819275" y="461962"/>
                    </a:lnTo>
                    <a:lnTo>
                      <a:pt x="1933575" y="409575"/>
                    </a:lnTo>
                    <a:lnTo>
                      <a:pt x="2019300" y="338137"/>
                    </a:lnTo>
                    <a:lnTo>
                      <a:pt x="2124075" y="166687"/>
                    </a:lnTo>
                    <a:lnTo>
                      <a:pt x="2209800" y="14287"/>
                    </a:lnTo>
                    <a:lnTo>
                      <a:pt x="3119438" y="0"/>
                    </a:lnTo>
                    <a:lnTo>
                      <a:pt x="3162300" y="85725"/>
                    </a:lnTo>
                    <a:lnTo>
                      <a:pt x="3243263" y="214312"/>
                    </a:lnTo>
                    <a:lnTo>
                      <a:pt x="3300413" y="261937"/>
                    </a:lnTo>
                    <a:lnTo>
                      <a:pt x="3352800" y="319087"/>
                    </a:lnTo>
                    <a:lnTo>
                      <a:pt x="3405188" y="323850"/>
                    </a:lnTo>
                    <a:lnTo>
                      <a:pt x="3486150" y="290512"/>
                    </a:lnTo>
                    <a:lnTo>
                      <a:pt x="3576638" y="219075"/>
                    </a:lnTo>
                    <a:lnTo>
                      <a:pt x="3667125" y="95250"/>
                    </a:lnTo>
                    <a:lnTo>
                      <a:pt x="3676650" y="838200"/>
                    </a:lnTo>
                    <a:lnTo>
                      <a:pt x="4763" y="852487"/>
                    </a:lnTo>
                    <a:close/>
                  </a:path>
                </a:pathLst>
              </a:custGeom>
              <a:gradFill flip="none" rotWithShape="1">
                <a:gsLst>
                  <a:gs pos="61000">
                    <a:srgbClr val="FFFF00"/>
                  </a:gs>
                  <a:gs pos="61000">
                    <a:srgbClr val="FFFF00"/>
                  </a:gs>
                  <a:gs pos="61000">
                    <a:srgbClr val="FFFF00"/>
                  </a:gs>
                  <a:gs pos="0">
                    <a:schemeClr val="accent5"/>
                  </a:gs>
                  <a:gs pos="75000">
                    <a:srgbClr val="FFFF00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0" name="Freeform 79"/>
              <p:cNvSpPr/>
              <p:nvPr/>
            </p:nvSpPr>
            <p:spPr>
              <a:xfrm>
                <a:off x="3350419" y="2907506"/>
                <a:ext cx="1381125" cy="652463"/>
              </a:xfrm>
              <a:custGeom>
                <a:avLst/>
                <a:gdLst>
                  <a:gd name="connsiteX0" fmla="*/ 0 w 1381125"/>
                  <a:gd name="connsiteY0" fmla="*/ 652463 h 652463"/>
                  <a:gd name="connsiteX1" fmla="*/ 273844 w 1381125"/>
                  <a:gd name="connsiteY1" fmla="*/ 152400 h 652463"/>
                  <a:gd name="connsiteX2" fmla="*/ 373856 w 1381125"/>
                  <a:gd name="connsiteY2" fmla="*/ 0 h 652463"/>
                  <a:gd name="connsiteX3" fmla="*/ 1112044 w 1381125"/>
                  <a:gd name="connsiteY3" fmla="*/ 0 h 652463"/>
                  <a:gd name="connsiteX4" fmla="*/ 1188244 w 1381125"/>
                  <a:gd name="connsiteY4" fmla="*/ 140494 h 652463"/>
                  <a:gd name="connsiteX5" fmla="*/ 1293019 w 1381125"/>
                  <a:gd name="connsiteY5" fmla="*/ 395288 h 652463"/>
                  <a:gd name="connsiteX6" fmla="*/ 1381125 w 1381125"/>
                  <a:gd name="connsiteY6" fmla="*/ 652463 h 652463"/>
                  <a:gd name="connsiteX7" fmla="*/ 0 w 1381125"/>
                  <a:gd name="connsiteY7" fmla="*/ 652463 h 652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81125" h="652463">
                    <a:moveTo>
                      <a:pt x="0" y="652463"/>
                    </a:moveTo>
                    <a:lnTo>
                      <a:pt x="273844" y="152400"/>
                    </a:lnTo>
                    <a:lnTo>
                      <a:pt x="373856" y="0"/>
                    </a:lnTo>
                    <a:lnTo>
                      <a:pt x="1112044" y="0"/>
                    </a:lnTo>
                    <a:lnTo>
                      <a:pt x="1188244" y="140494"/>
                    </a:lnTo>
                    <a:lnTo>
                      <a:pt x="1293019" y="395288"/>
                    </a:lnTo>
                    <a:lnTo>
                      <a:pt x="1381125" y="652463"/>
                    </a:lnTo>
                    <a:lnTo>
                      <a:pt x="0" y="65246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1" name="Freeform 80"/>
              <p:cNvSpPr/>
              <p:nvPr/>
            </p:nvSpPr>
            <p:spPr>
              <a:xfrm>
                <a:off x="5557838" y="2917031"/>
                <a:ext cx="907256" cy="635794"/>
              </a:xfrm>
              <a:custGeom>
                <a:avLst/>
                <a:gdLst>
                  <a:gd name="connsiteX0" fmla="*/ 0 w 907256"/>
                  <a:gd name="connsiteY0" fmla="*/ 635794 h 635794"/>
                  <a:gd name="connsiteX1" fmla="*/ 85725 w 907256"/>
                  <a:gd name="connsiteY1" fmla="*/ 457200 h 635794"/>
                  <a:gd name="connsiteX2" fmla="*/ 169068 w 907256"/>
                  <a:gd name="connsiteY2" fmla="*/ 261938 h 635794"/>
                  <a:gd name="connsiteX3" fmla="*/ 233362 w 907256"/>
                  <a:gd name="connsiteY3" fmla="*/ 128588 h 635794"/>
                  <a:gd name="connsiteX4" fmla="*/ 311943 w 907256"/>
                  <a:gd name="connsiteY4" fmla="*/ 0 h 635794"/>
                  <a:gd name="connsiteX5" fmla="*/ 531018 w 907256"/>
                  <a:gd name="connsiteY5" fmla="*/ 0 h 635794"/>
                  <a:gd name="connsiteX6" fmla="*/ 683418 w 907256"/>
                  <a:gd name="connsiteY6" fmla="*/ 233363 h 635794"/>
                  <a:gd name="connsiteX7" fmla="*/ 907256 w 907256"/>
                  <a:gd name="connsiteY7" fmla="*/ 619125 h 635794"/>
                  <a:gd name="connsiteX8" fmla="*/ 0 w 907256"/>
                  <a:gd name="connsiteY8" fmla="*/ 635794 h 635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7256" h="635794">
                    <a:moveTo>
                      <a:pt x="0" y="635794"/>
                    </a:moveTo>
                    <a:lnTo>
                      <a:pt x="85725" y="457200"/>
                    </a:lnTo>
                    <a:lnTo>
                      <a:pt x="169068" y="261938"/>
                    </a:lnTo>
                    <a:lnTo>
                      <a:pt x="233362" y="128588"/>
                    </a:lnTo>
                    <a:lnTo>
                      <a:pt x="311943" y="0"/>
                    </a:lnTo>
                    <a:lnTo>
                      <a:pt x="531018" y="0"/>
                    </a:lnTo>
                    <a:lnTo>
                      <a:pt x="683418" y="233363"/>
                    </a:lnTo>
                    <a:lnTo>
                      <a:pt x="907256" y="619125"/>
                    </a:lnTo>
                    <a:lnTo>
                      <a:pt x="0" y="635794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2" name="Freeform 81"/>
              <p:cNvSpPr/>
              <p:nvPr/>
            </p:nvSpPr>
            <p:spPr>
              <a:xfrm>
                <a:off x="3717131" y="2509838"/>
                <a:ext cx="750094" cy="397668"/>
              </a:xfrm>
              <a:custGeom>
                <a:avLst/>
                <a:gdLst>
                  <a:gd name="connsiteX0" fmla="*/ 0 w 750094"/>
                  <a:gd name="connsiteY0" fmla="*/ 397668 h 397668"/>
                  <a:gd name="connsiteX1" fmla="*/ 128588 w 750094"/>
                  <a:gd name="connsiteY1" fmla="*/ 202406 h 397668"/>
                  <a:gd name="connsiteX2" fmla="*/ 238125 w 750094"/>
                  <a:gd name="connsiteY2" fmla="*/ 80962 h 397668"/>
                  <a:gd name="connsiteX3" fmla="*/ 314325 w 750094"/>
                  <a:gd name="connsiteY3" fmla="*/ 19050 h 397668"/>
                  <a:gd name="connsiteX4" fmla="*/ 385763 w 750094"/>
                  <a:gd name="connsiteY4" fmla="*/ 0 h 397668"/>
                  <a:gd name="connsiteX5" fmla="*/ 469107 w 750094"/>
                  <a:gd name="connsiteY5" fmla="*/ 26193 h 397668"/>
                  <a:gd name="connsiteX6" fmla="*/ 554832 w 750094"/>
                  <a:gd name="connsiteY6" fmla="*/ 102393 h 397668"/>
                  <a:gd name="connsiteX7" fmla="*/ 642938 w 750094"/>
                  <a:gd name="connsiteY7" fmla="*/ 197643 h 397668"/>
                  <a:gd name="connsiteX8" fmla="*/ 750094 w 750094"/>
                  <a:gd name="connsiteY8" fmla="*/ 397668 h 397668"/>
                  <a:gd name="connsiteX9" fmla="*/ 0 w 750094"/>
                  <a:gd name="connsiteY9" fmla="*/ 397668 h 397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50094" h="397668">
                    <a:moveTo>
                      <a:pt x="0" y="397668"/>
                    </a:moveTo>
                    <a:lnTo>
                      <a:pt x="128588" y="202406"/>
                    </a:lnTo>
                    <a:lnTo>
                      <a:pt x="238125" y="80962"/>
                    </a:lnTo>
                    <a:lnTo>
                      <a:pt x="314325" y="19050"/>
                    </a:lnTo>
                    <a:lnTo>
                      <a:pt x="385763" y="0"/>
                    </a:lnTo>
                    <a:lnTo>
                      <a:pt x="469107" y="26193"/>
                    </a:lnTo>
                    <a:lnTo>
                      <a:pt x="554832" y="102393"/>
                    </a:lnTo>
                    <a:lnTo>
                      <a:pt x="642938" y="197643"/>
                    </a:lnTo>
                    <a:lnTo>
                      <a:pt x="750094" y="397668"/>
                    </a:lnTo>
                    <a:lnTo>
                      <a:pt x="0" y="397668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3" name="Freeform 82"/>
              <p:cNvSpPr/>
              <p:nvPr/>
            </p:nvSpPr>
            <p:spPr>
              <a:xfrm>
                <a:off x="5857874" y="2814638"/>
                <a:ext cx="230981" cy="102393"/>
              </a:xfrm>
              <a:custGeom>
                <a:avLst/>
                <a:gdLst>
                  <a:gd name="connsiteX0" fmla="*/ 0 w 214312"/>
                  <a:gd name="connsiteY0" fmla="*/ 92868 h 100012"/>
                  <a:gd name="connsiteX1" fmla="*/ 42862 w 214312"/>
                  <a:gd name="connsiteY1" fmla="*/ 26193 h 100012"/>
                  <a:gd name="connsiteX2" fmla="*/ 85725 w 214312"/>
                  <a:gd name="connsiteY2" fmla="*/ 0 h 100012"/>
                  <a:gd name="connsiteX3" fmla="*/ 159544 w 214312"/>
                  <a:gd name="connsiteY3" fmla="*/ 30956 h 100012"/>
                  <a:gd name="connsiteX4" fmla="*/ 214312 w 214312"/>
                  <a:gd name="connsiteY4" fmla="*/ 100012 h 100012"/>
                  <a:gd name="connsiteX5" fmla="*/ 0 w 214312"/>
                  <a:gd name="connsiteY5" fmla="*/ 92868 h 100012"/>
                  <a:gd name="connsiteX0" fmla="*/ 0 w 230981"/>
                  <a:gd name="connsiteY0" fmla="*/ 102393 h 102393"/>
                  <a:gd name="connsiteX1" fmla="*/ 59531 w 230981"/>
                  <a:gd name="connsiteY1" fmla="*/ 26193 h 102393"/>
                  <a:gd name="connsiteX2" fmla="*/ 102394 w 230981"/>
                  <a:gd name="connsiteY2" fmla="*/ 0 h 102393"/>
                  <a:gd name="connsiteX3" fmla="*/ 176213 w 230981"/>
                  <a:gd name="connsiteY3" fmla="*/ 30956 h 102393"/>
                  <a:gd name="connsiteX4" fmla="*/ 230981 w 230981"/>
                  <a:gd name="connsiteY4" fmla="*/ 100012 h 102393"/>
                  <a:gd name="connsiteX5" fmla="*/ 0 w 230981"/>
                  <a:gd name="connsiteY5" fmla="*/ 102393 h 102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0981" h="102393">
                    <a:moveTo>
                      <a:pt x="0" y="102393"/>
                    </a:moveTo>
                    <a:lnTo>
                      <a:pt x="59531" y="26193"/>
                    </a:lnTo>
                    <a:lnTo>
                      <a:pt x="102394" y="0"/>
                    </a:lnTo>
                    <a:lnTo>
                      <a:pt x="176213" y="30956"/>
                    </a:lnTo>
                    <a:lnTo>
                      <a:pt x="230981" y="100012"/>
                    </a:lnTo>
                    <a:lnTo>
                      <a:pt x="0" y="102393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4" name="Freeform 83"/>
              <p:cNvSpPr/>
              <p:nvPr/>
            </p:nvSpPr>
            <p:spPr>
              <a:xfrm>
                <a:off x="3341661" y="2478882"/>
                <a:ext cx="3681412" cy="1562100"/>
              </a:xfrm>
              <a:custGeom>
                <a:avLst/>
                <a:gdLst>
                  <a:gd name="connsiteX0" fmla="*/ 0 w 3681412"/>
                  <a:gd name="connsiteY0" fmla="*/ 1088231 h 1562100"/>
                  <a:gd name="connsiteX1" fmla="*/ 514350 w 3681412"/>
                  <a:gd name="connsiteY1" fmla="*/ 221456 h 1562100"/>
                  <a:gd name="connsiteX2" fmla="*/ 833437 w 3681412"/>
                  <a:gd name="connsiteY2" fmla="*/ 50006 h 1562100"/>
                  <a:gd name="connsiteX3" fmla="*/ 1176337 w 3681412"/>
                  <a:gd name="connsiteY3" fmla="*/ 521493 h 1562100"/>
                  <a:gd name="connsiteX4" fmla="*/ 1547812 w 3681412"/>
                  <a:gd name="connsiteY4" fmla="*/ 1402556 h 1562100"/>
                  <a:gd name="connsiteX5" fmla="*/ 1933575 w 3681412"/>
                  <a:gd name="connsiteY5" fmla="*/ 1478756 h 1562100"/>
                  <a:gd name="connsiteX6" fmla="*/ 2233612 w 3681412"/>
                  <a:gd name="connsiteY6" fmla="*/ 1031081 h 1562100"/>
                  <a:gd name="connsiteX7" fmla="*/ 2471737 w 3681412"/>
                  <a:gd name="connsiteY7" fmla="*/ 531018 h 1562100"/>
                  <a:gd name="connsiteX8" fmla="*/ 2700337 w 3681412"/>
                  <a:gd name="connsiteY8" fmla="*/ 378618 h 1562100"/>
                  <a:gd name="connsiteX9" fmla="*/ 3228975 w 3681412"/>
                  <a:gd name="connsiteY9" fmla="*/ 1226343 h 1562100"/>
                  <a:gd name="connsiteX10" fmla="*/ 3448050 w 3681412"/>
                  <a:gd name="connsiteY10" fmla="*/ 1373981 h 1562100"/>
                  <a:gd name="connsiteX11" fmla="*/ 3681412 w 3681412"/>
                  <a:gd name="connsiteY11" fmla="*/ 1140618 h 1562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681412" h="1562100">
                    <a:moveTo>
                      <a:pt x="0" y="1088231"/>
                    </a:moveTo>
                    <a:cubicBezTo>
                      <a:pt x="187722" y="741362"/>
                      <a:pt x="375444" y="394493"/>
                      <a:pt x="514350" y="221456"/>
                    </a:cubicBezTo>
                    <a:cubicBezTo>
                      <a:pt x="653256" y="48419"/>
                      <a:pt x="723106" y="0"/>
                      <a:pt x="833437" y="50006"/>
                    </a:cubicBezTo>
                    <a:cubicBezTo>
                      <a:pt x="943768" y="100012"/>
                      <a:pt x="1057275" y="296068"/>
                      <a:pt x="1176337" y="521493"/>
                    </a:cubicBezTo>
                    <a:cubicBezTo>
                      <a:pt x="1295399" y="746918"/>
                      <a:pt x="1421606" y="1243012"/>
                      <a:pt x="1547812" y="1402556"/>
                    </a:cubicBezTo>
                    <a:cubicBezTo>
                      <a:pt x="1674018" y="1562100"/>
                      <a:pt x="1819275" y="1540668"/>
                      <a:pt x="1933575" y="1478756"/>
                    </a:cubicBezTo>
                    <a:cubicBezTo>
                      <a:pt x="2047875" y="1416844"/>
                      <a:pt x="2143918" y="1189037"/>
                      <a:pt x="2233612" y="1031081"/>
                    </a:cubicBezTo>
                    <a:cubicBezTo>
                      <a:pt x="2323306" y="873125"/>
                      <a:pt x="2393950" y="639762"/>
                      <a:pt x="2471737" y="531018"/>
                    </a:cubicBezTo>
                    <a:cubicBezTo>
                      <a:pt x="2549525" y="422274"/>
                      <a:pt x="2574131" y="262731"/>
                      <a:pt x="2700337" y="378618"/>
                    </a:cubicBezTo>
                    <a:cubicBezTo>
                      <a:pt x="2826543" y="494505"/>
                      <a:pt x="3104356" y="1060449"/>
                      <a:pt x="3228975" y="1226343"/>
                    </a:cubicBezTo>
                    <a:cubicBezTo>
                      <a:pt x="3353594" y="1392237"/>
                      <a:pt x="3372644" y="1388268"/>
                      <a:pt x="3448050" y="1373981"/>
                    </a:cubicBezTo>
                    <a:cubicBezTo>
                      <a:pt x="3523456" y="1359694"/>
                      <a:pt x="3653631" y="1181099"/>
                      <a:pt x="3681412" y="1140618"/>
                    </a:cubicBezTo>
                  </a:path>
                </a:pathLst>
              </a:custGeom>
              <a:ln w="158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85" name="Straight Connector 84"/>
              <p:cNvCxnSpPr/>
              <p:nvPr/>
            </p:nvCxnSpPr>
            <p:spPr>
              <a:xfrm flipV="1">
                <a:off x="3714750" y="2897981"/>
                <a:ext cx="745331" cy="7144"/>
              </a:xfrm>
              <a:prstGeom prst="line">
                <a:avLst/>
              </a:prstGeom>
              <a:ln w="9525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Arrow Connector 85"/>
              <p:cNvCxnSpPr>
                <a:stCxn id="80" idx="0"/>
                <a:endCxn id="80" idx="6"/>
              </p:cNvCxnSpPr>
              <p:nvPr/>
            </p:nvCxnSpPr>
            <p:spPr>
              <a:xfrm>
                <a:off x="3350419" y="3559969"/>
                <a:ext cx="1381125" cy="1588"/>
              </a:xfrm>
              <a:prstGeom prst="straightConnector1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>
                <a:off x="3357563" y="5034030"/>
                <a:ext cx="3664743" cy="2381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>
                <a:off x="3357563" y="4391025"/>
                <a:ext cx="3664743" cy="2381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 rot="16200000" flipH="1">
                <a:off x="2405062" y="4402930"/>
                <a:ext cx="1888333" cy="2381"/>
              </a:xfrm>
              <a:prstGeom prst="line">
                <a:avLst/>
              </a:prstGeom>
              <a:ln w="25400">
                <a:solidFill>
                  <a:srgbClr val="89A4A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 rot="16200000" flipH="1">
                <a:off x="6084286" y="4398361"/>
                <a:ext cx="1878808" cy="1996"/>
              </a:xfrm>
              <a:prstGeom prst="line">
                <a:avLst/>
              </a:prstGeom>
              <a:ln w="25400">
                <a:solidFill>
                  <a:srgbClr val="89A4A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>
                <a:stCxn id="81" idx="0"/>
                <a:endCxn id="79" idx="13"/>
              </p:cNvCxnSpPr>
              <p:nvPr/>
            </p:nvCxnSpPr>
            <p:spPr>
              <a:xfrm flipV="1">
                <a:off x="5557838" y="3543300"/>
                <a:ext cx="914400" cy="9525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 flipV="1">
                <a:off x="5862636" y="2914651"/>
                <a:ext cx="233362" cy="2380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 flipV="1">
                <a:off x="3359150" y="5330825"/>
                <a:ext cx="3663950" cy="1587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4" name="TextBox 93"/>
              <p:cNvSpPr txBox="1"/>
              <p:nvPr/>
            </p:nvSpPr>
            <p:spPr>
              <a:xfrm>
                <a:off x="3727450" y="1993900"/>
                <a:ext cx="16002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Load Profile</a:t>
                </a:r>
                <a:endParaRPr lang="en-US" sz="1200" dirty="0"/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4654550" y="5041900"/>
                <a:ext cx="16002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Renewables</a:t>
                </a:r>
                <a:endParaRPr lang="en-US" sz="1200" dirty="0"/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4737100" y="4591050"/>
                <a:ext cx="16002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Nuclear</a:t>
                </a:r>
                <a:endParaRPr lang="en-US" sz="1200" dirty="0"/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4635500" y="4019550"/>
                <a:ext cx="16002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Base Load</a:t>
                </a:r>
                <a:endParaRPr lang="en-US" sz="1200" dirty="0"/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4375150" y="2997200"/>
                <a:ext cx="16002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Intermediate </a:t>
                </a:r>
              </a:p>
              <a:p>
                <a:pPr algn="ctr"/>
                <a:r>
                  <a:rPr lang="en-US" sz="1200" dirty="0" smtClean="0"/>
                  <a:t>Load</a:t>
                </a:r>
                <a:endParaRPr lang="en-US" sz="1200" dirty="0"/>
              </a:p>
            </p:txBody>
          </p:sp>
          <p:cxnSp>
            <p:nvCxnSpPr>
              <p:cNvPr id="99" name="Straight Arrow Connector 98"/>
              <p:cNvCxnSpPr/>
              <p:nvPr/>
            </p:nvCxnSpPr>
            <p:spPr>
              <a:xfrm>
                <a:off x="5403056" y="3252788"/>
                <a:ext cx="242888" cy="64293"/>
              </a:xfrm>
              <a:prstGeom prst="straightConnector1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Arrow Connector 99"/>
              <p:cNvCxnSpPr/>
              <p:nvPr/>
            </p:nvCxnSpPr>
            <p:spPr>
              <a:xfrm rot="10800000" flipV="1">
                <a:off x="4676776" y="3243262"/>
                <a:ext cx="264319" cy="50005"/>
              </a:xfrm>
              <a:prstGeom prst="straightConnector1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Arrow Connector 100"/>
              <p:cNvCxnSpPr/>
              <p:nvPr/>
            </p:nvCxnSpPr>
            <p:spPr>
              <a:xfrm rot="5400000">
                <a:off x="4236865" y="2289467"/>
                <a:ext cx="264995" cy="175744"/>
              </a:xfrm>
              <a:prstGeom prst="straightConnector1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Arrow Connector 101"/>
              <p:cNvCxnSpPr/>
              <p:nvPr/>
            </p:nvCxnSpPr>
            <p:spPr>
              <a:xfrm>
                <a:off x="5527199" y="2717976"/>
                <a:ext cx="344964" cy="87137"/>
              </a:xfrm>
              <a:prstGeom prst="straightConnector1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4" name="TextBox 73"/>
            <p:cNvSpPr txBox="1"/>
            <p:nvPr/>
          </p:nvSpPr>
          <p:spPr>
            <a:xfrm rot="16200000">
              <a:off x="3810000" y="2824777"/>
              <a:ext cx="30099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Electricity Demand</a:t>
              </a:r>
              <a:endParaRPr lang="en-US" sz="1400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5410200" y="5378450"/>
              <a:ext cx="3733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6 AM       Noon           Midnight         Noon         6 AM</a:t>
              </a:r>
              <a:endParaRPr lang="en-US" sz="1200" dirty="0"/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6433016" y="1930283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Peak</a:t>
            </a:r>
          </a:p>
          <a:p>
            <a:pPr algn="ctr"/>
            <a:r>
              <a:rPr lang="en-US" sz="1200" dirty="0" smtClean="0"/>
              <a:t>Load</a:t>
            </a:r>
            <a:endParaRPr lang="en-US" sz="1200" dirty="0"/>
          </a:p>
        </p:txBody>
      </p:sp>
      <p:cxnSp>
        <p:nvCxnSpPr>
          <p:cNvPr id="45" name="Straight Arrow Connector 44"/>
          <p:cNvCxnSpPr/>
          <p:nvPr/>
        </p:nvCxnSpPr>
        <p:spPr>
          <a:xfrm rot="10800000" flipV="1">
            <a:off x="6510805" y="2136657"/>
            <a:ext cx="490537" cy="138113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45"/>
          <p:cNvGrpSpPr/>
          <p:nvPr/>
        </p:nvGrpSpPr>
        <p:grpSpPr>
          <a:xfrm rot="10800000">
            <a:off x="8496300" y="1581150"/>
            <a:ext cx="554984" cy="3243918"/>
            <a:chOff x="234892" y="2214694"/>
            <a:chExt cx="520117" cy="3372374"/>
          </a:xfrm>
        </p:grpSpPr>
        <p:sp>
          <p:nvSpPr>
            <p:cNvPr id="47" name="Down Arrow 46"/>
            <p:cNvSpPr/>
            <p:nvPr/>
          </p:nvSpPr>
          <p:spPr>
            <a:xfrm>
              <a:off x="234892" y="2214694"/>
              <a:ext cx="520117" cy="3372374"/>
            </a:xfrm>
            <a:prstGeom prst="downArrow">
              <a:avLst/>
            </a:prstGeom>
            <a:gradFill flip="none" rotWithShape="1">
              <a:gsLst>
                <a:gs pos="0">
                  <a:srgbClr val="FF0000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1620000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TextBox 47"/>
            <p:cNvSpPr txBox="1"/>
            <p:nvPr/>
          </p:nvSpPr>
          <p:spPr>
            <a:xfrm rot="5400000">
              <a:off x="-840469" y="3959608"/>
              <a:ext cx="2686045" cy="36933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b="1" dirty="0" smtClean="0"/>
                <a:t>Increasing Costs</a:t>
              </a:r>
              <a:endParaRPr lang="en-US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610600" cy="4483359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lnSpc>
                <a:spcPct val="90000"/>
              </a:lnSpc>
              <a:buFontTx/>
              <a:buAutoNum type="arabicPeriod"/>
            </a:pPr>
            <a:r>
              <a:rPr lang="en-US" sz="3000" dirty="0" smtClean="0"/>
              <a:t>Start with USDOE fleet size projections</a:t>
            </a:r>
          </a:p>
          <a:p>
            <a:pPr marL="514350" indent="-514350">
              <a:lnSpc>
                <a:spcPct val="90000"/>
              </a:lnSpc>
              <a:buFontTx/>
              <a:buAutoNum type="arabicPeriod"/>
            </a:pPr>
            <a:r>
              <a:rPr lang="en-US" sz="3000" dirty="0" smtClean="0"/>
              <a:t>Estimate nationwide EV fleet/energy requirements w/OMEGA </a:t>
            </a:r>
          </a:p>
          <a:p>
            <a:pPr marL="1376363" lvl="1" indent="-461963" eaLnBrk="1" hangingPunct="1">
              <a:lnSpc>
                <a:spcPct val="90000"/>
              </a:lnSpc>
              <a:buFontTx/>
              <a:buAutoNum type="alphaLcPeriod"/>
            </a:pPr>
            <a:r>
              <a:rPr lang="en-US" sz="2600" dirty="0" smtClean="0"/>
              <a:t>2012-2025: Interpolate from no fleet to 2025 levels</a:t>
            </a:r>
          </a:p>
          <a:p>
            <a:pPr marL="1376363" lvl="1" indent="-461963" eaLnBrk="1" hangingPunct="1">
              <a:lnSpc>
                <a:spcPct val="90000"/>
              </a:lnSpc>
              <a:buFontTx/>
              <a:buAutoNum type="alphaLcPeriod"/>
            </a:pPr>
            <a:r>
              <a:rPr lang="en-US" sz="2600" dirty="0" smtClean="0"/>
              <a:t>2025-2050: Technology penetration stabilizes; fleet grows though attrition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 smtClean="0"/>
              <a:t>Distribute EV fleet into 32 IPM regions</a:t>
            </a:r>
          </a:p>
          <a:p>
            <a:pPr marL="1376363" lvl="1" indent="-461963">
              <a:lnSpc>
                <a:spcPct val="90000"/>
              </a:lnSpc>
              <a:buFontTx/>
              <a:buAutoNum type="alphaLcPeriod"/>
            </a:pPr>
            <a:r>
              <a:rPr lang="en-US" sz="2600" dirty="0" smtClean="0"/>
              <a:t>Front-load ZEV &amp; §177states</a:t>
            </a:r>
          </a:p>
          <a:p>
            <a:pPr marL="1376363" lvl="1" indent="-461963">
              <a:lnSpc>
                <a:spcPct val="90000"/>
              </a:lnSpc>
              <a:buFontTx/>
              <a:buAutoNum type="alphaLcPeriod"/>
            </a:pPr>
            <a:r>
              <a:rPr lang="en-US" sz="2600" dirty="0" smtClean="0"/>
              <a:t>Top 40 US Bureau of Census Metropolitan Statistical Area (MSA)</a:t>
            </a:r>
          </a:p>
          <a:p>
            <a:pPr marL="1376363" lvl="1" indent="-461963">
              <a:lnSpc>
                <a:spcPct val="90000"/>
              </a:lnSpc>
              <a:buFontTx/>
              <a:buAutoNum type="alphaLcPeriod"/>
            </a:pPr>
            <a:r>
              <a:rPr lang="en-US" sz="2600" dirty="0" smtClean="0"/>
              <a:t>Historical precedent, manufacturer production plans, etc</a:t>
            </a:r>
          </a:p>
          <a:p>
            <a:pPr marL="514350" indent="-514350">
              <a:lnSpc>
                <a:spcPct val="90000"/>
              </a:lnSpc>
              <a:buFontTx/>
              <a:buAutoNum type="arabicPeriod"/>
            </a:pPr>
            <a:endParaRPr lang="en-US" sz="2400" dirty="0" smtClean="0"/>
          </a:p>
          <a:p>
            <a:pPr marL="1376363" lvl="1" indent="-461963" eaLnBrk="1" hangingPunct="1">
              <a:lnSpc>
                <a:spcPct val="90000"/>
              </a:lnSpc>
              <a:buFontTx/>
              <a:buAutoNum type="alphaLcPeriod"/>
            </a:pPr>
            <a:endParaRPr lang="en-US" sz="2000" dirty="0" smtClean="0"/>
          </a:p>
        </p:txBody>
      </p:sp>
      <p:sp>
        <p:nvSpPr>
          <p:cNvPr id="7171" name="Title 1"/>
          <p:cNvSpPr>
            <a:spLocks/>
          </p:cNvSpPr>
          <p:nvPr/>
        </p:nvSpPr>
        <p:spPr bwMode="auto">
          <a:xfrm>
            <a:off x="152400" y="228600"/>
            <a:ext cx="89916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tabLst>
                <a:tab pos="457200" algn="l"/>
              </a:tabLst>
            </a:pPr>
            <a:r>
              <a:rPr lang="en-US" sz="4000" dirty="0" smtClean="0"/>
              <a:t>To Evaluate Impacts of Electrified Vehicles</a:t>
            </a:r>
            <a:endParaRPr lang="en-US" sz="4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Staff Deliberative -- Do Not Cite or Quote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914690-84CE-4273-A895-FBE346F8401B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6" name="Picture 5" descr="sal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9303" y="0"/>
            <a:ext cx="8875059" cy="6858000"/>
          </a:xfrm>
          <a:prstGeom prst="rect">
            <a:avLst/>
          </a:prstGeom>
        </p:spPr>
      </p:pic>
      <p:sp>
        <p:nvSpPr>
          <p:cNvPr id="7" name="Slide Number Placeholder 4"/>
          <p:cNvSpPr txBox="1">
            <a:spLocks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066800" y="381000"/>
            <a:ext cx="6858000" cy="52322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 smtClean="0"/>
              <a:t>How Many Electrified Vehicles by 2020?</a:t>
            </a:r>
            <a:endParaRPr lang="en-US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082880" y="1268792"/>
            <a:ext cx="4303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6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614831" y="3559885"/>
            <a:ext cx="4303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1859140" y="1590902"/>
            <a:ext cx="4482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5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466168" y="2241177"/>
            <a:ext cx="4303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2432947" y="3556245"/>
            <a:ext cx="5468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10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8289867" y="2519247"/>
            <a:ext cx="4303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3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7905680" y="4792979"/>
            <a:ext cx="4303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4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4274820" y="4393985"/>
            <a:ext cx="5366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7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7067577" y="3839696"/>
            <a:ext cx="3803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8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6087613" y="2517111"/>
            <a:ext cx="4034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9</a:t>
            </a:r>
            <a:endParaRPr lang="en-US" sz="1600" dirty="0"/>
          </a:p>
        </p:txBody>
      </p:sp>
      <p:cxnSp>
        <p:nvCxnSpPr>
          <p:cNvPr id="20" name="Straight Arrow Connector 19"/>
          <p:cNvCxnSpPr/>
          <p:nvPr/>
        </p:nvCxnSpPr>
        <p:spPr>
          <a:xfrm rot="10800000" flipV="1">
            <a:off x="7482841" y="4999208"/>
            <a:ext cx="384705" cy="909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788565" y="2416029"/>
            <a:ext cx="595618" cy="1258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918105" y="3711429"/>
            <a:ext cx="595618" cy="1258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10800000" flipV="1">
            <a:off x="7924801" y="2705588"/>
            <a:ext cx="384705" cy="909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534400" cy="4483359"/>
          </a:xfrm>
        </p:spPr>
        <p:txBody>
          <a:bodyPr>
            <a:normAutofit/>
          </a:bodyPr>
          <a:lstStyle/>
          <a:p>
            <a:pPr marL="514350" indent="-514350">
              <a:lnSpc>
                <a:spcPct val="90000"/>
              </a:lnSpc>
              <a:buAutoNum type="arabicPeriod" startAt="4"/>
            </a:pPr>
            <a:r>
              <a:rPr lang="en-US" sz="2800" dirty="0" smtClean="0"/>
              <a:t>Estimate VMT using MOVES</a:t>
            </a:r>
          </a:p>
          <a:p>
            <a:pPr marL="514350" indent="-514350">
              <a:lnSpc>
                <a:spcPct val="90000"/>
              </a:lnSpc>
              <a:buAutoNum type="arabicPeriod" startAt="4"/>
            </a:pPr>
            <a:r>
              <a:rPr lang="en-US" sz="2800" dirty="0" smtClean="0"/>
              <a:t>Combine vehicle energy requirements w/VMT</a:t>
            </a:r>
          </a:p>
          <a:p>
            <a:pPr marL="514350" indent="-514350">
              <a:lnSpc>
                <a:spcPct val="90000"/>
              </a:lnSpc>
              <a:buAutoNum type="arabicPeriod" startAt="4"/>
            </a:pPr>
            <a:r>
              <a:rPr lang="en-US" sz="2800" dirty="0" smtClean="0"/>
              <a:t>Allocate energy charging requirements by time of day</a:t>
            </a:r>
          </a:p>
          <a:p>
            <a:pPr marL="914400" lvl="1" indent="-514350">
              <a:lnSpc>
                <a:spcPct val="90000"/>
              </a:lnSpc>
              <a:buNone/>
            </a:pPr>
            <a:r>
              <a:rPr lang="en-US" sz="2400" dirty="0" smtClean="0"/>
              <a:t>	a. 25% On-peak, 75% Off-peak</a:t>
            </a:r>
          </a:p>
          <a:p>
            <a:pPr marL="514350" indent="-514350">
              <a:lnSpc>
                <a:spcPct val="90000"/>
              </a:lnSpc>
              <a:buAutoNum type="arabicPeriod" startAt="4"/>
            </a:pPr>
            <a:r>
              <a:rPr lang="en-US" sz="2800" dirty="0" smtClean="0"/>
              <a:t>IPM estimates incremental emissions/price impact</a:t>
            </a:r>
          </a:p>
        </p:txBody>
      </p:sp>
      <p:sp>
        <p:nvSpPr>
          <p:cNvPr id="7171" name="Title 1"/>
          <p:cNvSpPr>
            <a:spLocks/>
          </p:cNvSpPr>
          <p:nvPr/>
        </p:nvSpPr>
        <p:spPr bwMode="auto">
          <a:xfrm>
            <a:off x="152400" y="228600"/>
            <a:ext cx="89916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tabLst>
                <a:tab pos="457200" algn="l"/>
              </a:tabLst>
            </a:pPr>
            <a:r>
              <a:rPr lang="en-US" sz="4000" dirty="0" smtClean="0"/>
              <a:t>IPM Electrification Scenarios</a:t>
            </a:r>
            <a:endParaRPr lang="en-US" sz="4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Insignificant Power Consumption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232217"/>
            <a:ext cx="5029201" cy="2339783"/>
          </a:xfrm>
        </p:spPr>
        <p:txBody>
          <a:bodyPr/>
          <a:lstStyle/>
          <a:p>
            <a:r>
              <a:rPr lang="en-US" sz="2400" dirty="0" smtClean="0"/>
              <a:t>U.S. Total (2025)</a:t>
            </a:r>
          </a:p>
          <a:p>
            <a:pPr lvl="1"/>
            <a:r>
              <a:rPr lang="en-US" sz="2000" dirty="0" smtClean="0"/>
              <a:t>4.6 million GW-hr </a:t>
            </a:r>
          </a:p>
          <a:p>
            <a:r>
              <a:rPr lang="en-US" sz="2400" dirty="0" smtClean="0"/>
              <a:t>PHEV/EV Total (2025)</a:t>
            </a:r>
          </a:p>
          <a:p>
            <a:pPr lvl="1"/>
            <a:r>
              <a:rPr lang="en-US" sz="2000" dirty="0" smtClean="0"/>
              <a:t>28.5 thousand GW-</a:t>
            </a:r>
            <a:r>
              <a:rPr lang="en-US" sz="2400" dirty="0" smtClean="0"/>
              <a:t>hr</a:t>
            </a:r>
          </a:p>
          <a:p>
            <a:endParaRPr lang="en-US" sz="2800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3200400" y="1600200"/>
          <a:ext cx="6081432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Projected Fuel Mix in 2030</a:t>
            </a:r>
            <a:endParaRPr lang="en-US" sz="4000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4419600" y="3962400"/>
          <a:ext cx="4572000" cy="27402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/>
        </p:nvGraphicFramePr>
        <p:xfrm>
          <a:off x="4439442" y="1545671"/>
          <a:ext cx="4560277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524000" y="2448580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PHEV/EV Charging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0" y="4953000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All Electric Power Sector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1447800" y="1752600"/>
          <a:ext cx="67818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733800" y="5791200"/>
            <a:ext cx="2362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Model Run Year</a:t>
            </a:r>
            <a:endParaRPr lang="en-US" sz="1600" dirty="0"/>
          </a:p>
        </p:txBody>
      </p:sp>
      <p:sp>
        <p:nvSpPr>
          <p:cNvPr id="7" name="Rectangle 6"/>
          <p:cNvSpPr/>
          <p:nvPr/>
        </p:nvSpPr>
        <p:spPr>
          <a:xfrm>
            <a:off x="937993" y="3581400"/>
            <a:ext cx="738407" cy="338554"/>
          </a:xfrm>
          <a:prstGeom prst="rect">
            <a:avLst/>
          </a:prstGeom>
        </p:spPr>
        <p:txBody>
          <a:bodyPr wrap="none">
            <a:spAutoFit/>
            <a:scene3d>
              <a:camera prst="orthographicFront">
                <a:rot lat="0" lon="0" rev="5400000"/>
              </a:camera>
              <a:lightRig rig="threePt" dir="t"/>
            </a:scene3d>
          </a:bodyPr>
          <a:lstStyle/>
          <a:p>
            <a:r>
              <a:rPr lang="en-US" sz="1600" dirty="0" smtClean="0"/>
              <a:t>GW-hr</a:t>
            </a:r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Projected Fuel Mix by Model Run Year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20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5448" y="0"/>
            <a:ext cx="8851392" cy="6839712"/>
          </a:xfrm>
          <a:prstGeom prst="rect">
            <a:avLst/>
          </a:prstGeom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447800" y="533400"/>
            <a:ext cx="6248400" cy="64633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/>
              <a:t>Where Will Electricity to Charge Vehicles in Southern California Power Come From in 2025?</a:t>
            </a:r>
            <a:endParaRPr lang="en-US" b="1" dirty="0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571500" y="4903694"/>
            <a:ext cx="1114426" cy="501744"/>
            <a:chOff x="366" y="3025"/>
            <a:chExt cx="816" cy="287"/>
          </a:xfrm>
        </p:grpSpPr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366" y="3026"/>
              <a:ext cx="763" cy="28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0" name="Text Box 9"/>
            <p:cNvSpPr txBox="1">
              <a:spLocks noChangeArrowheads="1"/>
            </p:cNvSpPr>
            <p:nvPr/>
          </p:nvSpPr>
          <p:spPr bwMode="auto">
            <a:xfrm>
              <a:off x="396" y="3025"/>
              <a:ext cx="786" cy="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 smtClean="0"/>
                <a:t>Power Imports</a:t>
              </a:r>
              <a:endParaRPr lang="en-US" sz="1200" b="1" dirty="0"/>
            </a:p>
          </p:txBody>
        </p:sp>
      </p:grpSp>
      <p:sp>
        <p:nvSpPr>
          <p:cNvPr id="42" name="Up-Down Arrow 41"/>
          <p:cNvSpPr/>
          <p:nvPr/>
        </p:nvSpPr>
        <p:spPr>
          <a:xfrm rot="1115513">
            <a:off x="1449392" y="2163764"/>
            <a:ext cx="152400" cy="276225"/>
          </a:xfrm>
          <a:prstGeom prst="upDownArrow">
            <a:avLst/>
          </a:prstGeom>
          <a:solidFill>
            <a:schemeClr val="tx1"/>
          </a:solidFill>
          <a:ln w="1270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Up-Down Arrow 42"/>
          <p:cNvSpPr/>
          <p:nvPr/>
        </p:nvSpPr>
        <p:spPr>
          <a:xfrm rot="1115513">
            <a:off x="1301739" y="2116134"/>
            <a:ext cx="152400" cy="276225"/>
          </a:xfrm>
          <a:prstGeom prst="upDownArrow">
            <a:avLst/>
          </a:prstGeom>
          <a:solidFill>
            <a:schemeClr val="tx1"/>
          </a:solidFill>
          <a:ln w="1270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Up-Down Arrow 43"/>
          <p:cNvSpPr/>
          <p:nvPr/>
        </p:nvSpPr>
        <p:spPr>
          <a:xfrm rot="1115513">
            <a:off x="1599430" y="2211392"/>
            <a:ext cx="152400" cy="276225"/>
          </a:xfrm>
          <a:prstGeom prst="upDownArrow">
            <a:avLst/>
          </a:prstGeom>
          <a:solidFill>
            <a:schemeClr val="tx1"/>
          </a:solidFill>
          <a:ln w="1270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Up-Down Arrow 46"/>
          <p:cNvSpPr/>
          <p:nvPr/>
        </p:nvSpPr>
        <p:spPr>
          <a:xfrm rot="16935529">
            <a:off x="2064531" y="3874295"/>
            <a:ext cx="152400" cy="276225"/>
          </a:xfrm>
          <a:prstGeom prst="upDownArrow">
            <a:avLst/>
          </a:prstGeom>
          <a:solidFill>
            <a:schemeClr val="tx1"/>
          </a:solidFill>
          <a:ln w="1270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Up-Down Arrow 47"/>
          <p:cNvSpPr/>
          <p:nvPr/>
        </p:nvSpPr>
        <p:spPr>
          <a:xfrm rot="16906956">
            <a:off x="2162175" y="3721100"/>
            <a:ext cx="152400" cy="276225"/>
          </a:xfrm>
          <a:prstGeom prst="upDownArrow">
            <a:avLst/>
          </a:prstGeom>
          <a:solidFill>
            <a:schemeClr val="tx1"/>
          </a:solidFill>
          <a:ln w="1270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Up-Down Arrow 48"/>
          <p:cNvSpPr/>
          <p:nvPr/>
        </p:nvSpPr>
        <p:spPr>
          <a:xfrm rot="13372373">
            <a:off x="1846274" y="3078975"/>
            <a:ext cx="152400" cy="276225"/>
          </a:xfrm>
          <a:prstGeom prst="upDownArrow">
            <a:avLst/>
          </a:prstGeom>
          <a:solidFill>
            <a:schemeClr val="tx1"/>
          </a:solidFill>
          <a:ln w="1270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Up-Down Arrow 49"/>
          <p:cNvSpPr/>
          <p:nvPr/>
        </p:nvSpPr>
        <p:spPr>
          <a:xfrm rot="12399607">
            <a:off x="2068524" y="3539350"/>
            <a:ext cx="152400" cy="276225"/>
          </a:xfrm>
          <a:prstGeom prst="upDownArrow">
            <a:avLst/>
          </a:prstGeom>
          <a:solidFill>
            <a:schemeClr val="tx1"/>
          </a:solidFill>
          <a:ln w="1270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Up-Down Arrow 50"/>
          <p:cNvSpPr/>
          <p:nvPr/>
        </p:nvSpPr>
        <p:spPr>
          <a:xfrm rot="13372373">
            <a:off x="1954224" y="3212325"/>
            <a:ext cx="152400" cy="276225"/>
          </a:xfrm>
          <a:prstGeom prst="upDownArrow">
            <a:avLst/>
          </a:prstGeom>
          <a:solidFill>
            <a:schemeClr val="tx1"/>
          </a:solidFill>
          <a:ln w="1270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Up-Down Arrow 51"/>
          <p:cNvSpPr/>
          <p:nvPr/>
        </p:nvSpPr>
        <p:spPr>
          <a:xfrm rot="8714492">
            <a:off x="1570049" y="3145646"/>
            <a:ext cx="152400" cy="276225"/>
          </a:xfrm>
          <a:prstGeom prst="upDownArrow">
            <a:avLst/>
          </a:prstGeom>
          <a:solidFill>
            <a:schemeClr val="tx1"/>
          </a:solidFill>
          <a:ln w="1270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24"/>
          <p:cNvGrpSpPr/>
          <p:nvPr/>
        </p:nvGrpSpPr>
        <p:grpSpPr>
          <a:xfrm>
            <a:off x="544518" y="4310347"/>
            <a:ext cx="1277467" cy="530054"/>
            <a:chOff x="1999130" y="5119688"/>
            <a:chExt cx="1277467" cy="530054"/>
          </a:xfrm>
        </p:grpSpPr>
        <p:sp>
          <p:nvSpPr>
            <p:cNvPr id="26" name="TextBox 25"/>
            <p:cNvSpPr txBox="1"/>
            <p:nvPr/>
          </p:nvSpPr>
          <p:spPr>
            <a:xfrm>
              <a:off x="2108663" y="5219695"/>
              <a:ext cx="1167934" cy="43004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63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50" b="1" dirty="0" smtClean="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Regional </a:t>
              </a:r>
            </a:p>
            <a:p>
              <a:r>
                <a:rPr lang="en-US" sz="1050" b="1" dirty="0" smtClean="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Interties</a:t>
              </a:r>
              <a:endParaRPr lang="en-US" sz="1050" b="1" dirty="0">
                <a:solidFill>
                  <a:schemeClr val="bg2">
                    <a:lumMod val="40000"/>
                    <a:lumOff val="60000"/>
                  </a:schemeClr>
                </a:solidFill>
              </a:endParaRPr>
            </a:p>
          </p:txBody>
        </p:sp>
        <p:grpSp>
          <p:nvGrpSpPr>
            <p:cNvPr id="4" name="Group 37"/>
            <p:cNvGrpSpPr/>
            <p:nvPr/>
          </p:nvGrpSpPr>
          <p:grpSpPr>
            <a:xfrm>
              <a:off x="1999130" y="5119688"/>
              <a:ext cx="1167934" cy="430047"/>
              <a:chOff x="1999130" y="5119688"/>
              <a:chExt cx="1167934" cy="430047"/>
            </a:xfrm>
          </p:grpSpPr>
          <p:sp>
            <p:nvSpPr>
              <p:cNvPr id="28" name="TextBox 27"/>
              <p:cNvSpPr txBox="1"/>
              <p:nvPr/>
            </p:nvSpPr>
            <p:spPr>
              <a:xfrm>
                <a:off x="1999130" y="5119688"/>
                <a:ext cx="1167934" cy="430047"/>
              </a:xfrm>
              <a:prstGeom prst="rect">
                <a:avLst/>
              </a:prstGeom>
              <a:solidFill>
                <a:schemeClr val="accent1">
                  <a:tint val="40000"/>
                </a:schemeClr>
              </a:solidFill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050" b="1" dirty="0" smtClean="0"/>
                  <a:t>Regional </a:t>
                </a:r>
              </a:p>
              <a:p>
                <a:r>
                  <a:rPr lang="en-US" sz="1050" b="1" dirty="0" smtClean="0"/>
                  <a:t>Interties</a:t>
                </a:r>
                <a:endParaRPr lang="en-US" sz="1050" b="1" dirty="0"/>
              </a:p>
            </p:txBody>
          </p:sp>
          <p:sp>
            <p:nvSpPr>
              <p:cNvPr id="29" name="Up-Down Arrow 28"/>
              <p:cNvSpPr/>
              <p:nvPr/>
            </p:nvSpPr>
            <p:spPr>
              <a:xfrm rot="16200000">
                <a:off x="2841923" y="5196308"/>
                <a:ext cx="152400" cy="276225"/>
              </a:xfrm>
              <a:prstGeom prst="upDownArrow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33" name="Rectangle 32"/>
          <p:cNvSpPr/>
          <p:nvPr/>
        </p:nvSpPr>
        <p:spPr>
          <a:xfrm>
            <a:off x="1026355" y="6053076"/>
            <a:ext cx="119062" cy="252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1023989" y="6076958"/>
            <a:ext cx="83344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&gt;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Lifecycle GHG Emissions Performance</a:t>
            </a:r>
            <a:r>
              <a:rPr lang="en-US" dirty="0" smtClean="0">
                <a:solidFill>
                  <a:schemeClr val="tx2"/>
                </a:solidFill>
              </a:rPr>
              <a:t/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sz="3600" dirty="0" smtClean="0">
                <a:solidFill>
                  <a:schemeClr val="tx2"/>
                </a:solidFill>
              </a:rPr>
              <a:t>(Real world, based on EPA eGRID2012)</a:t>
            </a:r>
            <a:endParaRPr lang="en-US" sz="3600" dirty="0">
              <a:solidFill>
                <a:schemeClr val="tx2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3458" y="1600200"/>
            <a:ext cx="8027142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716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</a:rPr>
              <a:t>U.S. Perspective on</a:t>
            </a:r>
            <a:br>
              <a:rPr lang="en-US" sz="4000" b="1" dirty="0" smtClean="0">
                <a:solidFill>
                  <a:schemeClr val="tx2"/>
                </a:solidFill>
              </a:rPr>
            </a:br>
            <a:r>
              <a:rPr lang="en-US" sz="4000" b="1" dirty="0" smtClean="0">
                <a:solidFill>
                  <a:schemeClr val="tx2"/>
                </a:solidFill>
              </a:rPr>
              <a:t>EV Emissions Accounting</a:t>
            </a:r>
            <a:endParaRPr lang="en-US" sz="40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724400"/>
          </a:xfrm>
        </p:spPr>
        <p:txBody>
          <a:bodyPr>
            <a:normAutofit/>
          </a:bodyPr>
          <a:lstStyle/>
          <a:p>
            <a:r>
              <a:rPr lang="en-US" sz="2800" dirty="0"/>
              <a:t>E</a:t>
            </a:r>
            <a:r>
              <a:rPr lang="en-US" sz="2800" dirty="0" smtClean="0"/>
              <a:t>missions inventory and regulatory benefits</a:t>
            </a:r>
          </a:p>
          <a:p>
            <a:pPr lvl="1"/>
            <a:r>
              <a:rPr lang="en-US" sz="2400" dirty="0" smtClean="0"/>
              <a:t>Must reflect state-of-the-art life-cycle GHG accounting</a:t>
            </a:r>
          </a:p>
          <a:p>
            <a:pPr lvl="2"/>
            <a:r>
              <a:rPr lang="en-US" sz="2000" dirty="0" smtClean="0"/>
              <a:t>For example, always count “upstream” GHG emissions associated with feedstocks, power plants, and grid transmission losses</a:t>
            </a:r>
          </a:p>
          <a:p>
            <a:r>
              <a:rPr lang="en-US" sz="2800" dirty="0" smtClean="0"/>
              <a:t>Regulatory treatment</a:t>
            </a:r>
          </a:p>
          <a:p>
            <a:pPr lvl="1"/>
            <a:r>
              <a:rPr lang="en-US" sz="2400" dirty="0" smtClean="0"/>
              <a:t>Regulatory issue</a:t>
            </a:r>
          </a:p>
          <a:p>
            <a:pPr lvl="2"/>
            <a:r>
              <a:rPr lang="en-US" sz="2000" dirty="0" smtClean="0"/>
              <a:t>Regulate upstream GHG via utilities, automakers, or both?</a:t>
            </a:r>
          </a:p>
          <a:p>
            <a:pPr lvl="1"/>
            <a:r>
              <a:rPr lang="en-US" sz="2400" dirty="0" smtClean="0"/>
              <a:t>Policy issue</a:t>
            </a:r>
          </a:p>
          <a:p>
            <a:pPr lvl="2"/>
            <a:r>
              <a:rPr lang="en-US" sz="2000" dirty="0" smtClean="0"/>
              <a:t>Do we want to incentivize potential game-changing technologies?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524000"/>
            <a:ext cx="8839200" cy="1904999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EV Treatment in U.S.</a:t>
            </a:r>
            <a:br>
              <a:rPr lang="en-US" b="1" dirty="0" smtClean="0">
                <a:solidFill>
                  <a:schemeClr val="tx2"/>
                </a:solidFill>
              </a:rPr>
            </a:br>
            <a:r>
              <a:rPr lang="en-US" b="1" dirty="0" smtClean="0">
                <a:solidFill>
                  <a:schemeClr val="tx2"/>
                </a:solidFill>
              </a:rPr>
              <a:t>National Program GHG Standards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B4455-565C-4A4F-AD4B-389EF3EABEA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915400" cy="121920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chemeClr val="tx2"/>
                </a:solidFill>
              </a:rPr>
              <a:t>U.S. National Program GHG/CAFE Standards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>
                <a:solidFill>
                  <a:schemeClr val="tx2"/>
                </a:solidFill>
              </a:rPr>
              <a:t>(www.epa.gov/otaq/climate/regulations.htm)</a:t>
            </a:r>
            <a:endParaRPr lang="en-US" sz="3200" dirty="0">
              <a:solidFill>
                <a:schemeClr val="tx2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28601" y="1981200"/>
          <a:ext cx="8686799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799"/>
                <a:gridCol w="1981200"/>
                <a:gridCol w="1981200"/>
                <a:gridCol w="2514600"/>
              </a:tblGrid>
              <a:tr h="147320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MY 2010</a:t>
                      </a:r>
                    </a:p>
                    <a:p>
                      <a:pPr algn="ctr"/>
                      <a:r>
                        <a:rPr lang="en-US" sz="2800" dirty="0" smtClean="0"/>
                        <a:t>Baseline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MY 2016</a:t>
                      </a:r>
                      <a:endParaRPr lang="en-US" sz="2800" u="sng" dirty="0" smtClean="0"/>
                    </a:p>
                    <a:p>
                      <a:pPr algn="ctr"/>
                      <a:r>
                        <a:rPr lang="en-US" sz="2800" dirty="0" smtClean="0"/>
                        <a:t>Standards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MY 2025</a:t>
                      </a:r>
                      <a:endParaRPr lang="en-US" sz="2800" u="sng" dirty="0" smtClean="0"/>
                    </a:p>
                    <a:p>
                      <a:pPr algn="ctr"/>
                      <a:r>
                        <a:rPr lang="en-US" sz="2800" dirty="0" smtClean="0"/>
                        <a:t>Standards</a:t>
                      </a:r>
                      <a:endParaRPr lang="en-US" sz="2800" dirty="0"/>
                    </a:p>
                  </a:txBody>
                  <a:tcPr/>
                </a:tc>
              </a:tr>
              <a:tr h="147320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GHG emissions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351 g/mi</a:t>
                      </a:r>
                    </a:p>
                    <a:p>
                      <a:pPr algn="ctr"/>
                      <a:r>
                        <a:rPr lang="en-US" sz="2400" dirty="0" smtClean="0"/>
                        <a:t>(218 g/km)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250 g/mi</a:t>
                      </a:r>
                    </a:p>
                    <a:p>
                      <a:pPr algn="ctr"/>
                      <a:r>
                        <a:rPr lang="en-US" sz="2400" dirty="0" smtClean="0"/>
                        <a:t>(155 g/km)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163 g/mi</a:t>
                      </a:r>
                    </a:p>
                    <a:p>
                      <a:pPr algn="ctr"/>
                      <a:r>
                        <a:rPr lang="en-US" sz="2400" dirty="0" smtClean="0"/>
                        <a:t>(101 g/km)</a:t>
                      </a:r>
                    </a:p>
                    <a:p>
                      <a:pPr algn="ctr"/>
                      <a:r>
                        <a:rPr lang="en-US" sz="2400" dirty="0" smtClean="0"/>
                        <a:t>[54.5 mpg</a:t>
                      </a:r>
                      <a:r>
                        <a:rPr lang="en-US" sz="2400" baseline="0" dirty="0" smtClean="0"/>
                        <a:t> if…]</a:t>
                      </a:r>
                      <a:endParaRPr lang="en-US" sz="2400" dirty="0" smtClean="0"/>
                    </a:p>
                  </a:txBody>
                  <a:tcPr/>
                </a:tc>
              </a:tr>
              <a:tr h="147320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Fuel</a:t>
                      </a:r>
                      <a:r>
                        <a:rPr lang="en-US" sz="2800" baseline="0" dirty="0" smtClean="0"/>
                        <a:t> economy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25.3 mpg</a:t>
                      </a:r>
                    </a:p>
                    <a:p>
                      <a:pPr algn="ctr"/>
                      <a:r>
                        <a:rPr lang="en-US" sz="2400" dirty="0" smtClean="0"/>
                        <a:t>(9.3 L/100 km)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34.1 mpg</a:t>
                      </a:r>
                    </a:p>
                    <a:p>
                      <a:pPr algn="ctr"/>
                      <a:r>
                        <a:rPr lang="en-US" sz="2400" dirty="0" smtClean="0"/>
                        <a:t>(6.9 L/100 km)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48.7-49.7 mpg</a:t>
                      </a:r>
                    </a:p>
                    <a:p>
                      <a:pPr algn="ctr"/>
                      <a:r>
                        <a:rPr lang="en-US" sz="2400" dirty="0" smtClean="0"/>
                        <a:t>(4.7-4.8 L/100</a:t>
                      </a:r>
                      <a:r>
                        <a:rPr lang="en-US" sz="2400" baseline="0" dirty="0" smtClean="0"/>
                        <a:t> km)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C2A8FF-D140-4936-89A4-60892AF0B3F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27038"/>
            <a:ext cx="8915400" cy="792162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chemeClr val="tx2"/>
                </a:solidFill>
              </a:rPr>
              <a:t>U.S. National Program</a:t>
            </a:r>
            <a:br>
              <a:rPr lang="en-US" sz="4000" b="1" dirty="0" smtClean="0">
                <a:solidFill>
                  <a:schemeClr val="tx2"/>
                </a:solidFill>
              </a:rPr>
            </a:br>
            <a:r>
              <a:rPr lang="en-US" sz="4000" b="1" dirty="0" smtClean="0">
                <a:solidFill>
                  <a:schemeClr val="tx2"/>
                </a:solidFill>
              </a:rPr>
              <a:t>GHG Compliance Incentives for EV/PHEVs</a:t>
            </a:r>
            <a:endParaRPr lang="en-US" sz="4000" b="1" dirty="0">
              <a:solidFill>
                <a:schemeClr val="tx2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9191714"/>
              </p:ext>
            </p:extLst>
          </p:nvPr>
        </p:nvGraphicFramePr>
        <p:xfrm>
          <a:off x="457200" y="1600199"/>
          <a:ext cx="8229600" cy="48768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4191000"/>
                <a:gridCol w="2362200"/>
              </a:tblGrid>
              <a:tr h="101200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Timeframe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GHG Emissions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Compliance</a:t>
                      </a:r>
                      <a:r>
                        <a:rPr lang="en-US" sz="2400" baseline="0" dirty="0" smtClean="0"/>
                        <a:t> Treatment for Grid Electricity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Compliance</a:t>
                      </a:r>
                    </a:p>
                    <a:p>
                      <a:r>
                        <a:rPr lang="en-US" sz="2400" dirty="0" smtClean="0"/>
                        <a:t>Multiplier</a:t>
                      </a:r>
                      <a:endParaRPr lang="en-US" sz="2400" dirty="0"/>
                    </a:p>
                  </a:txBody>
                  <a:tcPr/>
                </a:tc>
              </a:tr>
              <a:tr h="127255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2012-2016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Below</a:t>
                      </a:r>
                      <a:r>
                        <a:rPr lang="en-US" sz="2400" baseline="0" dirty="0" smtClean="0"/>
                        <a:t> sales limit:  0 grams/mile</a:t>
                      </a:r>
                    </a:p>
                    <a:p>
                      <a:r>
                        <a:rPr lang="en-US" sz="2400" baseline="0" dirty="0" smtClean="0"/>
                        <a:t>Above sales limit:  Net upstream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None</a:t>
                      </a:r>
                      <a:endParaRPr lang="en-US" sz="2400" dirty="0"/>
                    </a:p>
                  </a:txBody>
                  <a:tcPr/>
                </a:tc>
              </a:tr>
              <a:tr h="120373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2017-2021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 grams/mile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EV:  2.0 … 1.5</a:t>
                      </a:r>
                    </a:p>
                    <a:p>
                      <a:r>
                        <a:rPr lang="en-US" sz="2400" dirty="0" smtClean="0"/>
                        <a:t>PHEV:  1.6 …</a:t>
                      </a:r>
                      <a:r>
                        <a:rPr lang="en-US" sz="2400" baseline="0" dirty="0" smtClean="0"/>
                        <a:t> 1.3</a:t>
                      </a:r>
                      <a:endParaRPr lang="en-US" sz="2400" dirty="0"/>
                    </a:p>
                  </a:txBody>
                  <a:tcPr/>
                </a:tc>
              </a:tr>
              <a:tr h="138850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2022-2025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Below</a:t>
                      </a:r>
                      <a:r>
                        <a:rPr lang="en-US" sz="2400" baseline="0" dirty="0" smtClean="0"/>
                        <a:t> sales limit:  0 grams/mile</a:t>
                      </a:r>
                    </a:p>
                    <a:p>
                      <a:r>
                        <a:rPr lang="en-US" sz="2400" baseline="0" dirty="0" smtClean="0"/>
                        <a:t>Above sales limit:  Net upstream </a:t>
                      </a:r>
                      <a:endParaRPr lang="en-US" sz="2400" dirty="0" smtClean="0"/>
                    </a:p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None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7A027-67E8-4127-8EEA-0E1E601740C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4478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</a:rPr>
              <a:t>U.S. National Program</a:t>
            </a:r>
            <a:br>
              <a:rPr lang="en-US" sz="4000" b="1" dirty="0" smtClean="0">
                <a:solidFill>
                  <a:schemeClr val="tx2"/>
                </a:solidFill>
              </a:rPr>
            </a:br>
            <a:r>
              <a:rPr lang="en-US" sz="4000" b="1" dirty="0" smtClean="0">
                <a:solidFill>
                  <a:schemeClr val="tx2"/>
                </a:solidFill>
              </a:rPr>
              <a:t>Net Upstream GHG Approach for EVs</a:t>
            </a:r>
            <a:endParaRPr lang="en-US" sz="40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458200" cy="4876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Measure vehicle electricity consumption over EPA city and highway test cycles in watt-hours/mile</a:t>
            </a:r>
          </a:p>
          <a:p>
            <a:r>
              <a:rPr lang="en-US" sz="2800" dirty="0" smtClean="0"/>
              <a:t>Divide value by 0.935 to reflect transmission losses to reflect electricity needed at the electric </a:t>
            </a:r>
            <a:r>
              <a:rPr lang="en-US" sz="2800" dirty="0" err="1" smtClean="0"/>
              <a:t>powerplant</a:t>
            </a:r>
            <a:endParaRPr lang="en-US" sz="2800" dirty="0" smtClean="0"/>
          </a:p>
          <a:p>
            <a:r>
              <a:rPr lang="en-US" sz="2800" dirty="0" smtClean="0"/>
              <a:t>Multiply value by 0.534 grams/watt-hour to reflect EPA projection of overall electricity upstream GHG emissions (both </a:t>
            </a:r>
            <a:r>
              <a:rPr lang="en-US" sz="2800" dirty="0" err="1" smtClean="0"/>
              <a:t>powerplant</a:t>
            </a:r>
            <a:r>
              <a:rPr lang="en-US" sz="2800" dirty="0" smtClean="0"/>
              <a:t> and feedstock) associated with extra electricity demand for EVs/PHEVs in 2030</a:t>
            </a:r>
          </a:p>
          <a:p>
            <a:r>
              <a:rPr lang="en-US" sz="2800" dirty="0" smtClean="0"/>
              <a:t>Subtract the upstream GHG emissions of a gasoline vehicle with the same footprint meeting its CO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target</a:t>
            </a:r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B4455-565C-4A4F-AD4B-389EF3EABEA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991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U.S. National Program</a:t>
            </a:r>
            <a:br>
              <a:rPr lang="en-US" b="1" dirty="0" smtClean="0">
                <a:solidFill>
                  <a:schemeClr val="tx2"/>
                </a:solidFill>
              </a:rPr>
            </a:br>
            <a:r>
              <a:rPr lang="en-US" b="1" dirty="0" smtClean="0">
                <a:solidFill>
                  <a:schemeClr val="tx2"/>
                </a:solidFill>
              </a:rPr>
              <a:t>Genesis of 0.534 g/w-hr Emissions </a:t>
            </a:r>
            <a:r>
              <a:rPr lang="en-US" b="1" dirty="0">
                <a:solidFill>
                  <a:schemeClr val="tx2"/>
                </a:solidFill>
              </a:rPr>
              <a:t>F</a:t>
            </a:r>
            <a:r>
              <a:rPr lang="en-US" b="1" dirty="0" smtClean="0">
                <a:solidFill>
                  <a:schemeClr val="tx2"/>
                </a:solidFill>
              </a:rPr>
              <a:t>actor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915400" cy="52578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Used EPA’s Integrated Planning Model (IPM) to project how US grid would accommodate “extra” EV/PHEV electricity demand in 2030 timeframe</a:t>
            </a:r>
          </a:p>
          <a:p>
            <a:r>
              <a:rPr lang="en-US" sz="2800" dirty="0" smtClean="0"/>
              <a:t>Some EV/PHEV-specific assumptions</a:t>
            </a:r>
          </a:p>
          <a:p>
            <a:pPr lvl="1"/>
            <a:r>
              <a:rPr lang="en-US" sz="2400" dirty="0" smtClean="0"/>
              <a:t>Distributed projected EV/PHEV sales similar to hybrids</a:t>
            </a:r>
          </a:p>
          <a:p>
            <a:pPr lvl="2"/>
            <a:r>
              <a:rPr lang="en-US" sz="2000" dirty="0" smtClean="0"/>
              <a:t>E.g., more EVs per capita in California than in Wyoming</a:t>
            </a:r>
          </a:p>
          <a:p>
            <a:pPr lvl="1"/>
            <a:r>
              <a:rPr lang="en-US" sz="2400" dirty="0" smtClean="0"/>
              <a:t>Assumed 25% on-peak charging and 75% off-peak charging</a:t>
            </a:r>
          </a:p>
          <a:p>
            <a:r>
              <a:rPr lang="en-US" sz="2800" dirty="0" smtClean="0"/>
              <a:t>IPM projected </a:t>
            </a:r>
            <a:r>
              <a:rPr lang="en-US" sz="2800" dirty="0" err="1" smtClean="0"/>
              <a:t>powerplant</a:t>
            </a:r>
            <a:r>
              <a:rPr lang="en-US" sz="2800" dirty="0" smtClean="0"/>
              <a:t> “mix” to meet “extra” demand</a:t>
            </a:r>
          </a:p>
          <a:p>
            <a:pPr lvl="1"/>
            <a:r>
              <a:rPr lang="en-US" sz="2400" dirty="0" smtClean="0"/>
              <a:t>80% natural gas, 14% coal, 6% wind and other feedstocks</a:t>
            </a:r>
          </a:p>
          <a:p>
            <a:r>
              <a:rPr lang="en-US" sz="2800" dirty="0"/>
              <a:t>E</a:t>
            </a:r>
            <a:r>
              <a:rPr lang="en-US" sz="2800" dirty="0" smtClean="0"/>
              <a:t>missions factors for this </a:t>
            </a:r>
            <a:r>
              <a:rPr lang="en-US" sz="2800" dirty="0" err="1" smtClean="0"/>
              <a:t>powerplant</a:t>
            </a:r>
            <a:r>
              <a:rPr lang="en-US" sz="2800" dirty="0" smtClean="0"/>
              <a:t> mix</a:t>
            </a:r>
          </a:p>
          <a:p>
            <a:pPr lvl="1"/>
            <a:r>
              <a:rPr lang="en-US" sz="2400" dirty="0" smtClean="0"/>
              <a:t>0.445 g/w-hr at </a:t>
            </a:r>
            <a:r>
              <a:rPr lang="en-US" sz="2400" dirty="0" err="1" smtClean="0"/>
              <a:t>powerplant</a:t>
            </a:r>
            <a:endParaRPr lang="en-US" sz="2400" dirty="0" smtClean="0"/>
          </a:p>
          <a:p>
            <a:pPr lvl="1"/>
            <a:r>
              <a:rPr lang="en-US" sz="2400" dirty="0" smtClean="0"/>
              <a:t>0.534 g/w-hr for </a:t>
            </a:r>
            <a:r>
              <a:rPr lang="en-US" sz="2400" dirty="0" err="1" smtClean="0"/>
              <a:t>powerplant</a:t>
            </a:r>
            <a:r>
              <a:rPr lang="en-US" sz="2400" dirty="0" smtClean="0"/>
              <a:t> plus feedstock-related GHG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7526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U.S. National Program</a:t>
            </a:r>
            <a:br>
              <a:rPr lang="en-US" b="1" dirty="0" smtClean="0">
                <a:solidFill>
                  <a:schemeClr val="tx2"/>
                </a:solidFill>
              </a:rPr>
            </a:br>
            <a:r>
              <a:rPr lang="en-US" b="1" dirty="0" smtClean="0">
                <a:solidFill>
                  <a:schemeClr val="tx2"/>
                </a:solidFill>
              </a:rPr>
              <a:t>Example MY 2025 Calculation</a:t>
            </a:r>
            <a:br>
              <a:rPr lang="en-US" b="1" dirty="0" smtClean="0">
                <a:solidFill>
                  <a:schemeClr val="tx2"/>
                </a:solidFill>
              </a:rPr>
            </a:br>
            <a:r>
              <a:rPr lang="en-US" sz="3600" b="1" dirty="0" smtClean="0">
                <a:solidFill>
                  <a:schemeClr val="tx2"/>
                </a:solidFill>
              </a:rPr>
              <a:t>(for vehicle similar to 2014 Nissan Leaf)</a:t>
            </a:r>
            <a:endParaRPr lang="en-US" sz="36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514600"/>
            <a:ext cx="8763000" cy="3962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EPA city/highway electricity consumption of 210 w-hr/mi</a:t>
            </a:r>
          </a:p>
          <a:p>
            <a:r>
              <a:rPr lang="en-US" sz="2800" dirty="0" smtClean="0"/>
              <a:t>Divide by 0.935, to reflect transmission losses, to get 225 w-hr/mi</a:t>
            </a:r>
          </a:p>
          <a:p>
            <a:r>
              <a:rPr lang="en-US" sz="2800" dirty="0" smtClean="0"/>
              <a:t>Multiply by the 2030 “extra” EV/PHEV electricity GHG emissions factor of 0.534 g/w-hr, to get 120 g/mi</a:t>
            </a:r>
          </a:p>
          <a:p>
            <a:r>
              <a:rPr lang="en-US" sz="2800" dirty="0" smtClean="0"/>
              <a:t>Subtract the upstream GHG emissions of a comparable-footprint gasoline vehicle of 41 g/mi, to get 79 g/mi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5190</TotalTime>
  <Words>819</Words>
  <Application>Microsoft Office PowerPoint</Application>
  <PresentationFormat>On-screen Show (4:3)</PresentationFormat>
  <Paragraphs>179</Paragraphs>
  <Slides>19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Calculation of Upstream CO2 for Electrified Vehicles</vt:lpstr>
      <vt:lpstr>Lifecycle GHG Emissions Performance (Real world, based on EPA eGRID2012)</vt:lpstr>
      <vt:lpstr>U.S. Perspective on EV Emissions Accounting</vt:lpstr>
      <vt:lpstr>EV Treatment in U.S. National Program GHG Standards</vt:lpstr>
      <vt:lpstr>U.S. National Program GHG/CAFE Standards (www.epa.gov/otaq/climate/regulations.htm)</vt:lpstr>
      <vt:lpstr>U.S. National Program GHG Compliance Incentives for EV/PHEVs</vt:lpstr>
      <vt:lpstr>U.S. National Program Net Upstream GHG Approach for EVs</vt:lpstr>
      <vt:lpstr>U.S. National Program Genesis of 0.534 g/w-hr Emissions Factor</vt:lpstr>
      <vt:lpstr>U.S. National Program Example MY 2025 Calculation (for vehicle similar to 2014 Nissan Leaf)</vt:lpstr>
      <vt:lpstr>Modeling Power Plant Emissions</vt:lpstr>
      <vt:lpstr>What is IPM?</vt:lpstr>
      <vt:lpstr>Basis of Least-Cost Selection</vt:lpstr>
      <vt:lpstr>PowerPoint Presentation</vt:lpstr>
      <vt:lpstr>PowerPoint Presentation</vt:lpstr>
      <vt:lpstr>PowerPoint Presentation</vt:lpstr>
      <vt:lpstr>Insignificant Power Consumption</vt:lpstr>
      <vt:lpstr>Projected Fuel Mix in 2030</vt:lpstr>
      <vt:lpstr>Projected Fuel Mix by Model Run Year</vt:lpstr>
      <vt:lpstr>PowerPoint Presentation</vt:lpstr>
    </vt:vector>
  </TitlesOfParts>
  <Company>US-EPA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Jung, Zoltan</dc:creator>
  <cp:lastModifiedBy>Japan</cp:lastModifiedBy>
  <cp:revision>126</cp:revision>
  <dcterms:created xsi:type="dcterms:W3CDTF">2014-02-05T16:47:23Z</dcterms:created>
  <dcterms:modified xsi:type="dcterms:W3CDTF">2014-02-17T13:18:31Z</dcterms:modified>
</cp:coreProperties>
</file>