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60" r:id="rId7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6" y="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2CF3A-6994-442A-BC12-6B076DDB1DAC}" type="datetimeFigureOut">
              <a:rPr lang="sv-SE" smtClean="0"/>
              <a:pPr/>
              <a:t>2014-04-02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Worldwide</a:t>
            </a:r>
            <a:r>
              <a:rPr lang="sv-SE" dirty="0" smtClean="0"/>
              <a:t> Harmonised Test </a:t>
            </a:r>
            <a:r>
              <a:rPr lang="sv-SE" dirty="0" err="1" smtClean="0"/>
              <a:t>Procedure</a:t>
            </a:r>
            <a:r>
              <a:rPr lang="sv-SE" dirty="0" smtClean="0"/>
              <a:t> for Light </a:t>
            </a:r>
            <a:r>
              <a:rPr lang="sv-SE" dirty="0" err="1" smtClean="0"/>
              <a:t>Duty</a:t>
            </a:r>
            <a:r>
              <a:rPr lang="sv-SE" dirty="0" smtClean="0"/>
              <a:t> </a:t>
            </a:r>
            <a:r>
              <a:rPr lang="sv-SE" dirty="0" err="1" smtClean="0"/>
              <a:t>Vehicles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WLTP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v-SE" dirty="0" smtClean="0">
                <a:solidFill>
                  <a:schemeClr val="tx1"/>
                </a:solidFill>
              </a:rPr>
              <a:t>EVE 9nd Session</a:t>
            </a:r>
          </a:p>
          <a:p>
            <a:r>
              <a:rPr lang="sv-SE" dirty="0" smtClean="0">
                <a:solidFill>
                  <a:schemeClr val="tx1"/>
                </a:solidFill>
              </a:rPr>
              <a:t> 17 of </a:t>
            </a:r>
            <a:r>
              <a:rPr lang="sv-SE" dirty="0" err="1" smtClean="0">
                <a:solidFill>
                  <a:schemeClr val="tx1"/>
                </a:solidFill>
              </a:rPr>
              <a:t>February</a:t>
            </a:r>
            <a:r>
              <a:rPr lang="sv-SE" dirty="0" smtClean="0">
                <a:solidFill>
                  <a:schemeClr val="tx1"/>
                </a:solidFill>
              </a:rPr>
              <a:t> 2014</a:t>
            </a:r>
          </a:p>
          <a:p>
            <a:r>
              <a:rPr lang="sv-SE" dirty="0" smtClean="0">
                <a:solidFill>
                  <a:schemeClr val="tx1"/>
                </a:solidFill>
              </a:rPr>
              <a:t>Per Öhlund</a:t>
            </a:r>
          </a:p>
          <a:p>
            <a:r>
              <a:rPr lang="sv-SE" dirty="0" err="1" smtClean="0">
                <a:solidFill>
                  <a:schemeClr val="tx1"/>
                </a:solidFill>
              </a:rPr>
              <a:t>Co-chair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Sub-group</a:t>
            </a:r>
            <a:r>
              <a:rPr lang="sv-SE" dirty="0" smtClean="0">
                <a:solidFill>
                  <a:schemeClr val="tx1"/>
                </a:solidFill>
              </a:rPr>
              <a:t> EV</a:t>
            </a:r>
            <a:endParaRPr lang="sv-SE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WLTP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/>
          </a:bodyPr>
          <a:lstStyle/>
          <a:p>
            <a:r>
              <a:rPr lang="sv-SE" dirty="0" err="1" smtClean="0"/>
              <a:t>Phase</a:t>
            </a:r>
            <a:r>
              <a:rPr lang="sv-SE" dirty="0" smtClean="0"/>
              <a:t> 1 GTR </a:t>
            </a:r>
            <a:r>
              <a:rPr lang="sv-SE" dirty="0" err="1" smtClean="0"/>
              <a:t>adopted</a:t>
            </a:r>
            <a:r>
              <a:rPr lang="sv-SE" dirty="0" smtClean="0"/>
              <a:t> by GRPE 14 November 2013</a:t>
            </a:r>
          </a:p>
          <a:p>
            <a:r>
              <a:rPr lang="sv-SE" dirty="0" smtClean="0"/>
              <a:t>WP 29 adoption </a:t>
            </a:r>
            <a:r>
              <a:rPr lang="sv-SE" dirty="0" err="1" smtClean="0"/>
              <a:t>March</a:t>
            </a:r>
            <a:r>
              <a:rPr lang="sv-SE" dirty="0" smtClean="0"/>
              <a:t> 2014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Organisation WLTP</a:t>
            </a:r>
            <a:endParaRPr lang="sv-SE" dirty="0"/>
          </a:p>
        </p:txBody>
      </p:sp>
      <p:grpSp>
        <p:nvGrpSpPr>
          <p:cNvPr id="4" name="Platshållare för innehåll 3"/>
          <p:cNvGrpSpPr>
            <a:grpSpLocks noGrp="1"/>
          </p:cNvGrpSpPr>
          <p:nvPr/>
        </p:nvGrpSpPr>
        <p:grpSpPr>
          <a:xfrm>
            <a:off x="457200" y="1600200"/>
            <a:ext cx="8229600" cy="4417362"/>
            <a:chOff x="790575" y="1712622"/>
            <a:chExt cx="7453634" cy="3781899"/>
          </a:xfrm>
        </p:grpSpPr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790575" y="1712622"/>
              <a:ext cx="3149600" cy="46037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altLang="ja-JP" sz="2400" dirty="0">
                  <a:ea typeface="メイリオ" pitchFamily="50" charset="-128"/>
                  <a:cs typeface="Arial" charset="0"/>
                </a:rPr>
                <a:t>WLTP Informal Group</a:t>
              </a:r>
              <a:endParaRPr lang="ja-JP" altLang="en-US" sz="2400" dirty="0">
                <a:ea typeface="メイリオ" pitchFamily="50" charset="-128"/>
                <a:cs typeface="Arial" charset="0"/>
              </a:endParaRPr>
            </a:p>
          </p:txBody>
        </p:sp>
        <p:sp>
          <p:nvSpPr>
            <p:cNvPr id="6" name="Text Box 75"/>
            <p:cNvSpPr txBox="1">
              <a:spLocks noChangeArrowheads="1"/>
            </p:cNvSpPr>
            <p:nvPr/>
          </p:nvSpPr>
          <p:spPr bwMode="auto">
            <a:xfrm>
              <a:off x="4088419" y="1712622"/>
              <a:ext cx="3706912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Chair : </a:t>
              </a:r>
              <a:r>
                <a:rPr lang="en-US" altLang="ja-JP" dirty="0" smtClean="0"/>
                <a:t>S. Redmann</a:t>
              </a:r>
              <a:endParaRPr lang="en-US" altLang="ja-JP" dirty="0"/>
            </a:p>
            <a:p>
              <a:r>
                <a:rPr lang="en-US" altLang="ja-JP" dirty="0"/>
                <a:t>Vice Chair : </a:t>
              </a:r>
              <a:r>
                <a:rPr lang="en-US" altLang="ja-JP" dirty="0" smtClean="0"/>
                <a:t>K. KOBAYASHI</a:t>
              </a:r>
              <a:endParaRPr lang="en-US" altLang="ja-JP" dirty="0"/>
            </a:p>
            <a:p>
              <a:r>
                <a:rPr lang="en-US" altLang="ja-JP" dirty="0" smtClean="0"/>
                <a:t>co-TSs </a:t>
              </a:r>
              <a:r>
                <a:rPr lang="en-US" altLang="ja-JP" dirty="0"/>
                <a:t>: </a:t>
              </a:r>
              <a:r>
                <a:rPr lang="en-US" altLang="ja-JP" dirty="0" smtClean="0"/>
                <a:t>K. Kolesa / N</a:t>
              </a:r>
              <a:r>
                <a:rPr lang="en-US" altLang="ja-JP" dirty="0"/>
                <a:t>. </a:t>
              </a:r>
              <a:r>
                <a:rPr lang="en-US" altLang="ja-JP" dirty="0" smtClean="0"/>
                <a:t>ICHIKAWA</a:t>
              </a:r>
            </a:p>
            <a:p>
              <a:r>
                <a:rPr lang="en-US" altLang="ja-JP" dirty="0" smtClean="0"/>
                <a:t>Drafting Coordinator </a:t>
              </a:r>
              <a:r>
                <a:rPr lang="en-US" altLang="ja-JP" dirty="0"/>
                <a:t>: from EU</a:t>
              </a:r>
            </a:p>
          </p:txBody>
        </p:sp>
        <p:sp>
          <p:nvSpPr>
            <p:cNvPr id="7" name="Rechteck 29"/>
            <p:cNvSpPr/>
            <p:nvPr/>
          </p:nvSpPr>
          <p:spPr>
            <a:xfrm>
              <a:off x="1733477" y="4941986"/>
              <a:ext cx="2332111" cy="503238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20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E-Lab</a:t>
              </a:r>
              <a:r>
                <a:rPr lang="de-DE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Sub-group</a:t>
              </a:r>
              <a:endPara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 Box 75"/>
            <p:cNvSpPr txBox="1">
              <a:spLocks noChangeArrowheads="1"/>
            </p:cNvSpPr>
            <p:nvPr/>
          </p:nvSpPr>
          <p:spPr bwMode="auto">
            <a:xfrm>
              <a:off x="4211960" y="4941168"/>
              <a:ext cx="2798192" cy="553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dirty="0" smtClean="0"/>
                <a:t>co-Chairs </a:t>
              </a:r>
              <a:r>
                <a:rPr lang="en-US" altLang="ja-JP" dirty="0"/>
                <a:t>: </a:t>
              </a:r>
              <a:r>
                <a:rPr lang="en-US" altLang="ja-JP" dirty="0" err="1" smtClean="0"/>
                <a:t>Ohlund</a:t>
              </a:r>
              <a:r>
                <a:rPr lang="en-US" altLang="ja-JP" dirty="0" smtClean="0"/>
                <a:t> / Niikuni</a:t>
              </a:r>
            </a:p>
            <a:p>
              <a:r>
                <a:rPr lang="en-US" altLang="ja-JP" dirty="0" smtClean="0"/>
                <a:t>TS </a:t>
              </a:r>
              <a:r>
                <a:rPr lang="en-US" altLang="ja-JP" dirty="0"/>
                <a:t>: </a:t>
              </a:r>
              <a:r>
                <a:rPr lang="en-US" altLang="ja-JP" dirty="0" smtClean="0"/>
                <a:t>N</a:t>
              </a:r>
              <a:r>
                <a:rPr lang="en-US" altLang="ja-JP" dirty="0"/>
                <a:t>. </a:t>
              </a:r>
              <a:r>
                <a:rPr lang="en-US" altLang="ja-JP" dirty="0" smtClean="0"/>
                <a:t>ICHIKAWA / S Hartmann</a:t>
              </a:r>
            </a:p>
          </p:txBody>
        </p:sp>
        <p:sp>
          <p:nvSpPr>
            <p:cNvPr id="9" name="Rechteck 29"/>
            <p:cNvSpPr/>
            <p:nvPr/>
          </p:nvSpPr>
          <p:spPr>
            <a:xfrm>
              <a:off x="3267250" y="3041726"/>
              <a:ext cx="2317732" cy="50405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Task Forces</a:t>
              </a:r>
              <a:endPara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 Box 75"/>
            <p:cNvSpPr txBox="1">
              <a:spLocks noChangeArrowheads="1"/>
            </p:cNvSpPr>
            <p:nvPr/>
          </p:nvSpPr>
          <p:spPr bwMode="auto">
            <a:xfrm>
              <a:off x="3267526" y="3571309"/>
              <a:ext cx="4976683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dirty="0" smtClean="0"/>
                <a:t>IG designates responsible CPs/Individual</a:t>
              </a:r>
            </a:p>
            <a:p>
              <a:r>
                <a:rPr lang="en-US" altLang="ja-JP" dirty="0" smtClean="0"/>
                <a:t>for each task.</a:t>
              </a:r>
            </a:p>
            <a:p>
              <a:r>
                <a:rPr lang="en-US" altLang="ja-JP" dirty="0" smtClean="0"/>
                <a:t>Shall be flexible for practical and effective work</a:t>
              </a:r>
            </a:p>
            <a:p>
              <a:r>
                <a:rPr lang="en-US" altLang="ja-JP" dirty="0" smtClean="0"/>
                <a:t>depend on case by case basis.</a:t>
              </a:r>
            </a:p>
          </p:txBody>
        </p:sp>
        <p:cxnSp>
          <p:nvCxnSpPr>
            <p:cNvPr id="11" name="カギ線コネクタ 2"/>
            <p:cNvCxnSpPr>
              <a:stCxn id="7" idx="1"/>
            </p:cNvCxnSpPr>
            <p:nvPr/>
          </p:nvCxnSpPr>
          <p:spPr>
            <a:xfrm rot="10800000">
              <a:off x="1203417" y="2172997"/>
              <a:ext cx="530061" cy="3020608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カギ線コネクタ 6"/>
            <p:cNvCxnSpPr>
              <a:stCxn id="9" idx="1"/>
            </p:cNvCxnSpPr>
            <p:nvPr/>
          </p:nvCxnSpPr>
          <p:spPr>
            <a:xfrm rot="10800000">
              <a:off x="2355096" y="2142030"/>
              <a:ext cx="912154" cy="1151725"/>
            </a:xfrm>
            <a:prstGeom prst="bentConnector2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テキスト ボックス 3"/>
          <p:cNvSpPr txBox="1">
            <a:spLocks noChangeArrowheads="1"/>
          </p:cNvSpPr>
          <p:nvPr/>
        </p:nvSpPr>
        <p:spPr bwMode="auto">
          <a:xfrm>
            <a:off x="827088" y="549275"/>
            <a:ext cx="54617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>
                <a:latin typeface="+mj-lt"/>
                <a:ea typeface="メイリオ" pitchFamily="50" charset="-128"/>
                <a:cs typeface="メイリオ" pitchFamily="50" charset="-128"/>
              </a:rPr>
              <a:t>WLTP Phase 1b Rough Schedule</a:t>
            </a:r>
            <a:endParaRPr lang="ja-JP" altLang="en-US" sz="3200" dirty="0">
              <a:latin typeface="+mj-lt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827088" y="1998663"/>
            <a:ext cx="7921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7" name="テキスト ボックス 4"/>
          <p:cNvSpPr txBox="1">
            <a:spLocks noChangeArrowheads="1"/>
          </p:cNvSpPr>
          <p:nvPr/>
        </p:nvSpPr>
        <p:spPr bwMode="auto">
          <a:xfrm>
            <a:off x="136525" y="2090738"/>
            <a:ext cx="8699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WP.29</a:t>
            </a:r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GRPE</a:t>
            </a:r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WLTP</a:t>
            </a:r>
            <a:endParaRPr lang="ja-JP" altLang="en-US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1000125" y="1755775"/>
            <a:ext cx="0" cy="2435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9" name="テキスト ボックス 7"/>
          <p:cNvSpPr txBox="1">
            <a:spLocks noChangeArrowheads="1"/>
          </p:cNvSpPr>
          <p:nvPr/>
        </p:nvSpPr>
        <p:spPr bwMode="auto">
          <a:xfrm>
            <a:off x="1042988" y="1411288"/>
            <a:ext cx="7713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2014                                         2015                                         2016</a:t>
            </a:r>
          </a:p>
          <a:p>
            <a:r>
              <a:rPr lang="en-US" altLang="ja-JP" sz="1400"/>
              <a:t>1   2   3   4   5   6   7   8   9   10  11  12  1   2   3   4   5   6   7   8   9   10  11  12  1   2   3   4   5   6</a:t>
            </a:r>
            <a:endParaRPr lang="ja-JP" altLang="en-US" sz="1400"/>
          </a:p>
        </p:txBody>
      </p:sp>
      <p:sp>
        <p:nvSpPr>
          <p:cNvPr id="16395" name="テキスト ボックス 21"/>
          <p:cNvSpPr txBox="1">
            <a:spLocks noChangeArrowheads="1"/>
          </p:cNvSpPr>
          <p:nvPr/>
        </p:nvSpPr>
        <p:spPr bwMode="auto">
          <a:xfrm>
            <a:off x="1042988" y="4581525"/>
            <a:ext cx="2374900" cy="941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Fix organization, responsibilities</a:t>
            </a:r>
          </a:p>
          <a:p>
            <a:pPr>
              <a:defRPr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and time schedule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カギ線コネクタ 34"/>
          <p:cNvCxnSpPr>
            <a:cxnSpLocks noChangeShapeType="1"/>
            <a:stCxn id="26651" idx="2"/>
            <a:endCxn id="26645" idx="0"/>
          </p:cNvCxnSpPr>
          <p:nvPr/>
        </p:nvCxnSpPr>
        <p:spPr bwMode="auto">
          <a:xfrm flipV="1">
            <a:off x="7637463" y="2339975"/>
            <a:ext cx="842962" cy="765175"/>
          </a:xfrm>
          <a:prstGeom prst="bentConnector3">
            <a:avLst>
              <a:gd name="adj1" fmla="val 72315"/>
            </a:avLst>
          </a:prstGeom>
          <a:noFill/>
          <a:ln w="25400" algn="ctr">
            <a:solidFill>
              <a:schemeClr val="tx1"/>
            </a:solidFill>
            <a:miter lim="800000"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26632" name="テキスト ボックス 36"/>
          <p:cNvSpPr txBox="1">
            <a:spLocks noChangeArrowheads="1"/>
          </p:cNvSpPr>
          <p:nvPr/>
        </p:nvSpPr>
        <p:spPr bwMode="auto">
          <a:xfrm>
            <a:off x="5503863" y="2041525"/>
            <a:ext cx="1692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/>
              <a:t>Phase2 ToR</a:t>
            </a:r>
            <a:endParaRPr lang="ja-JP" altLang="en-US" sz="1400"/>
          </a:p>
        </p:txBody>
      </p:sp>
      <p:sp>
        <p:nvSpPr>
          <p:cNvPr id="38" name="額縁 37"/>
          <p:cNvSpPr/>
          <p:nvPr/>
        </p:nvSpPr>
        <p:spPr>
          <a:xfrm>
            <a:off x="1066800" y="3902075"/>
            <a:ext cx="377825" cy="3190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5</a:t>
            </a:r>
            <a:endParaRPr lang="ja-JP" altLang="en-US" dirty="0"/>
          </a:p>
        </p:txBody>
      </p:sp>
      <p:sp>
        <p:nvSpPr>
          <p:cNvPr id="40" name="額縁 39"/>
          <p:cNvSpPr/>
          <p:nvPr/>
        </p:nvSpPr>
        <p:spPr>
          <a:xfrm>
            <a:off x="1677988" y="3902075"/>
            <a:ext cx="377825" cy="3190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6</a:t>
            </a:r>
            <a:endParaRPr lang="ja-JP" altLang="en-US" dirty="0"/>
          </a:p>
        </p:txBody>
      </p:sp>
      <p:sp>
        <p:nvSpPr>
          <p:cNvPr id="41" name="額縁 40"/>
          <p:cNvSpPr/>
          <p:nvPr/>
        </p:nvSpPr>
        <p:spPr>
          <a:xfrm>
            <a:off x="2339975" y="3902075"/>
            <a:ext cx="377825" cy="3190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7</a:t>
            </a:r>
            <a:endParaRPr lang="ja-JP" altLang="en-US" dirty="0"/>
          </a:p>
        </p:txBody>
      </p:sp>
      <p:sp>
        <p:nvSpPr>
          <p:cNvPr id="42" name="額縁 41"/>
          <p:cNvSpPr/>
          <p:nvPr/>
        </p:nvSpPr>
        <p:spPr>
          <a:xfrm>
            <a:off x="3203575" y="3902075"/>
            <a:ext cx="377825" cy="3190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8</a:t>
            </a:r>
            <a:endParaRPr lang="ja-JP" altLang="en-US" dirty="0"/>
          </a:p>
        </p:txBody>
      </p:sp>
      <p:sp>
        <p:nvSpPr>
          <p:cNvPr id="43" name="額縁 42"/>
          <p:cNvSpPr/>
          <p:nvPr/>
        </p:nvSpPr>
        <p:spPr>
          <a:xfrm>
            <a:off x="4240213" y="3902075"/>
            <a:ext cx="377825" cy="3190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9</a:t>
            </a:r>
            <a:endParaRPr lang="ja-JP" altLang="en-US" dirty="0"/>
          </a:p>
        </p:txBody>
      </p:sp>
      <p:sp>
        <p:nvSpPr>
          <p:cNvPr id="44" name="額縁 43"/>
          <p:cNvSpPr/>
          <p:nvPr/>
        </p:nvSpPr>
        <p:spPr>
          <a:xfrm>
            <a:off x="4768850" y="3910013"/>
            <a:ext cx="528638" cy="306387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10</a:t>
            </a:r>
            <a:endParaRPr lang="ja-JP" altLang="en-US" dirty="0"/>
          </a:p>
        </p:txBody>
      </p:sp>
      <p:sp>
        <p:nvSpPr>
          <p:cNvPr id="26639" name="テキスト ボックス 2"/>
          <p:cNvSpPr txBox="1">
            <a:spLocks noChangeArrowheads="1"/>
          </p:cNvSpPr>
          <p:nvPr/>
        </p:nvSpPr>
        <p:spPr bwMode="auto">
          <a:xfrm>
            <a:off x="4668838" y="3276600"/>
            <a:ext cx="12112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/>
              <a:t>gtr informal</a:t>
            </a:r>
          </a:p>
          <a:p>
            <a:r>
              <a:rPr lang="en-US" altLang="ja-JP" sz="1600"/>
              <a:t>document</a:t>
            </a:r>
            <a:endParaRPr lang="ja-JP" altLang="en-US" sz="1600"/>
          </a:p>
        </p:txBody>
      </p:sp>
      <p:cxnSp>
        <p:nvCxnSpPr>
          <p:cNvPr id="9" name="カギ線コネクタ 8"/>
          <p:cNvCxnSpPr>
            <a:cxnSpLocks noChangeShapeType="1"/>
            <a:stCxn id="26646" idx="3"/>
            <a:endCxn id="26643" idx="0"/>
          </p:cNvCxnSpPr>
          <p:nvPr/>
        </p:nvCxnSpPr>
        <p:spPr bwMode="auto">
          <a:xfrm rot="16200000">
            <a:off x="5891213" y="2025650"/>
            <a:ext cx="515938" cy="1138237"/>
          </a:xfrm>
          <a:prstGeom prst="bentConnector2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6641" name="直線矢印コネクタ 10"/>
          <p:cNvCxnSpPr>
            <a:cxnSpLocks noChangeShapeType="1"/>
            <a:stCxn id="38" idx="2"/>
          </p:cNvCxnSpPr>
          <p:nvPr/>
        </p:nvCxnSpPr>
        <p:spPr bwMode="auto">
          <a:xfrm>
            <a:off x="1255713" y="4233863"/>
            <a:ext cx="3175" cy="34766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3" name="右矢印 2"/>
          <p:cNvSpPr/>
          <p:nvPr/>
        </p:nvSpPr>
        <p:spPr>
          <a:xfrm>
            <a:off x="1042988" y="5734050"/>
            <a:ext cx="6192837" cy="531813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ja-JP" dirty="0"/>
              <a:t>Round Robin</a:t>
            </a:r>
          </a:p>
        </p:txBody>
      </p:sp>
      <p:sp>
        <p:nvSpPr>
          <p:cNvPr id="26643" name="AutoShape 38"/>
          <p:cNvSpPr>
            <a:spLocks noChangeArrowheads="1"/>
          </p:cNvSpPr>
          <p:nvPr/>
        </p:nvSpPr>
        <p:spPr bwMode="auto">
          <a:xfrm rot="-5400000">
            <a:off x="6608763" y="2154238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167</a:t>
            </a:r>
          </a:p>
        </p:txBody>
      </p:sp>
      <p:sp>
        <p:nvSpPr>
          <p:cNvPr id="26644" name="AutoShape 39"/>
          <p:cNvSpPr>
            <a:spLocks noChangeArrowheads="1"/>
          </p:cNvSpPr>
          <p:nvPr/>
        </p:nvSpPr>
        <p:spPr bwMode="auto">
          <a:xfrm rot="-5400000">
            <a:off x="7632700" y="2155825"/>
            <a:ext cx="576263" cy="360363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168</a:t>
            </a:r>
          </a:p>
        </p:txBody>
      </p:sp>
      <p:sp>
        <p:nvSpPr>
          <p:cNvPr id="26645" name="AutoShape 40"/>
          <p:cNvSpPr>
            <a:spLocks noChangeArrowheads="1"/>
          </p:cNvSpPr>
          <p:nvPr/>
        </p:nvSpPr>
        <p:spPr bwMode="auto">
          <a:xfrm rot="-5400000">
            <a:off x="8370888" y="2157413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169</a:t>
            </a:r>
          </a:p>
        </p:txBody>
      </p:sp>
      <p:sp>
        <p:nvSpPr>
          <p:cNvPr id="26646" name="AutoShape 42"/>
          <p:cNvSpPr>
            <a:spLocks noChangeArrowheads="1"/>
          </p:cNvSpPr>
          <p:nvPr/>
        </p:nvSpPr>
        <p:spPr bwMode="auto">
          <a:xfrm rot="-5400000">
            <a:off x="5327650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71</a:t>
            </a:r>
          </a:p>
        </p:txBody>
      </p:sp>
      <p:sp>
        <p:nvSpPr>
          <p:cNvPr id="26647" name="AutoShape 44"/>
          <p:cNvSpPr>
            <a:spLocks noChangeArrowheads="1"/>
          </p:cNvSpPr>
          <p:nvPr/>
        </p:nvSpPr>
        <p:spPr bwMode="auto">
          <a:xfrm rot="-5400000">
            <a:off x="8423275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73</a:t>
            </a:r>
          </a:p>
        </p:txBody>
      </p:sp>
      <p:cxnSp>
        <p:nvCxnSpPr>
          <p:cNvPr id="2" name="直線コネクタ 6"/>
          <p:cNvCxnSpPr/>
          <p:nvPr/>
        </p:nvCxnSpPr>
        <p:spPr>
          <a:xfrm>
            <a:off x="4183063" y="1497013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6"/>
          <p:cNvCxnSpPr/>
          <p:nvPr/>
        </p:nvCxnSpPr>
        <p:spPr>
          <a:xfrm>
            <a:off x="7308850" y="1470025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50" name="AutoShape 41"/>
          <p:cNvSpPr>
            <a:spLocks noChangeArrowheads="1"/>
          </p:cNvSpPr>
          <p:nvPr/>
        </p:nvSpPr>
        <p:spPr bwMode="auto">
          <a:xfrm rot="-5400000">
            <a:off x="4103687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70</a:t>
            </a:r>
          </a:p>
        </p:txBody>
      </p:sp>
      <p:sp>
        <p:nvSpPr>
          <p:cNvPr id="26651" name="AutoShape 43"/>
          <p:cNvSpPr>
            <a:spLocks noChangeArrowheads="1"/>
          </p:cNvSpPr>
          <p:nvPr/>
        </p:nvSpPr>
        <p:spPr bwMode="auto">
          <a:xfrm rot="-5400000">
            <a:off x="7213600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72</a:t>
            </a:r>
          </a:p>
        </p:txBody>
      </p:sp>
      <p:sp>
        <p:nvSpPr>
          <p:cNvPr id="26652" name="AutoShape 47"/>
          <p:cNvSpPr>
            <a:spLocks noChangeArrowheads="1"/>
          </p:cNvSpPr>
          <p:nvPr/>
        </p:nvSpPr>
        <p:spPr bwMode="auto">
          <a:xfrm rot="-5400000">
            <a:off x="2232025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69</a:t>
            </a:r>
          </a:p>
        </p:txBody>
      </p:sp>
      <p:sp>
        <p:nvSpPr>
          <p:cNvPr id="26653" name="AutoShape 48"/>
          <p:cNvSpPr>
            <a:spLocks noChangeArrowheads="1"/>
          </p:cNvSpPr>
          <p:nvPr/>
        </p:nvSpPr>
        <p:spPr bwMode="auto">
          <a:xfrm rot="-5400000">
            <a:off x="1008062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68</a:t>
            </a:r>
          </a:p>
        </p:txBody>
      </p:sp>
      <p:sp>
        <p:nvSpPr>
          <p:cNvPr id="26654" name="テキスト ボックス 2"/>
          <p:cNvSpPr txBox="1">
            <a:spLocks noChangeArrowheads="1"/>
          </p:cNvSpPr>
          <p:nvPr/>
        </p:nvSpPr>
        <p:spPr bwMode="auto">
          <a:xfrm>
            <a:off x="6265863" y="3219450"/>
            <a:ext cx="118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gtr formal</a:t>
            </a:r>
          </a:p>
          <a:p>
            <a:r>
              <a:rPr lang="en-US" altLang="ja-JP"/>
              <a:t>document</a:t>
            </a:r>
            <a:endParaRPr lang="ja-JP" altLang="en-US"/>
          </a:p>
        </p:txBody>
      </p:sp>
      <p:sp>
        <p:nvSpPr>
          <p:cNvPr id="18482" name="AutoShape 50"/>
          <p:cNvSpPr>
            <a:spLocks noChangeArrowheads="1"/>
          </p:cNvSpPr>
          <p:nvPr/>
        </p:nvSpPr>
        <p:spPr bwMode="auto">
          <a:xfrm>
            <a:off x="6300788" y="2968625"/>
            <a:ext cx="358775" cy="341313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cxnSp>
        <p:nvCxnSpPr>
          <p:cNvPr id="26656" name="AutoShape 51"/>
          <p:cNvCxnSpPr>
            <a:cxnSpLocks noChangeShapeType="1"/>
            <a:stCxn id="26646" idx="2"/>
            <a:endCxn id="18482" idx="1"/>
          </p:cNvCxnSpPr>
          <p:nvPr/>
        </p:nvCxnSpPr>
        <p:spPr bwMode="auto">
          <a:xfrm flipV="1">
            <a:off x="5751513" y="3098800"/>
            <a:ext cx="549275" cy="63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6657" name="AutoShape 52"/>
          <p:cNvCxnSpPr>
            <a:cxnSpLocks noChangeShapeType="1"/>
            <a:stCxn id="18482" idx="4"/>
            <a:endCxn id="26651" idx="0"/>
          </p:cNvCxnSpPr>
          <p:nvPr/>
        </p:nvCxnSpPr>
        <p:spPr bwMode="auto">
          <a:xfrm>
            <a:off x="6659563" y="3098800"/>
            <a:ext cx="633412" cy="63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6658" name="テキスト ボックス 2"/>
          <p:cNvSpPr txBox="1">
            <a:spLocks noChangeArrowheads="1"/>
          </p:cNvSpPr>
          <p:nvPr/>
        </p:nvSpPr>
        <p:spPr bwMode="auto">
          <a:xfrm rot="-5400000">
            <a:off x="5341144" y="3640931"/>
            <a:ext cx="1416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/>
              <a:t>Slight modification</a:t>
            </a:r>
          </a:p>
        </p:txBody>
      </p:sp>
      <p:sp>
        <p:nvSpPr>
          <p:cNvPr id="6" name="額縁 43"/>
          <p:cNvSpPr/>
          <p:nvPr/>
        </p:nvSpPr>
        <p:spPr>
          <a:xfrm>
            <a:off x="5397500" y="3905250"/>
            <a:ext cx="528638" cy="3063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000000"/>
                </a:solidFill>
              </a:rPr>
              <a:t>11</a:t>
            </a: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額縁 43"/>
          <p:cNvSpPr/>
          <p:nvPr/>
        </p:nvSpPr>
        <p:spPr>
          <a:xfrm>
            <a:off x="6226175" y="3900488"/>
            <a:ext cx="528638" cy="306387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000000"/>
                </a:solidFill>
              </a:rPr>
              <a:t>12</a:t>
            </a: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額縁 43"/>
          <p:cNvSpPr/>
          <p:nvPr/>
        </p:nvSpPr>
        <p:spPr>
          <a:xfrm>
            <a:off x="7354888" y="3895725"/>
            <a:ext cx="528637" cy="3063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chemeClr val="tx1"/>
                </a:solidFill>
              </a:rPr>
              <a:t>13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6662" name="右矢印 2"/>
          <p:cNvSpPr>
            <a:spLocks noChangeArrowheads="1"/>
          </p:cNvSpPr>
          <p:nvPr/>
        </p:nvSpPr>
        <p:spPr bwMode="auto">
          <a:xfrm flipH="1">
            <a:off x="7451725" y="4365625"/>
            <a:ext cx="1296988" cy="531813"/>
          </a:xfrm>
          <a:prstGeom prst="rightArrow">
            <a:avLst>
              <a:gd name="adj1" fmla="val 51046"/>
              <a:gd name="adj2" fmla="val 4986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ja-JP">
                <a:solidFill>
                  <a:srgbClr val="000000"/>
                </a:solidFill>
                <a:latin typeface="Calibri" pitchFamily="34" charset="0"/>
              </a:rPr>
              <a:t>Phase2</a:t>
            </a:r>
          </a:p>
        </p:txBody>
      </p:sp>
      <p:sp>
        <p:nvSpPr>
          <p:cNvPr id="45" name="額縁 43"/>
          <p:cNvSpPr/>
          <p:nvPr/>
        </p:nvSpPr>
        <p:spPr>
          <a:xfrm>
            <a:off x="8001000" y="3889375"/>
            <a:ext cx="528638" cy="3063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chemeClr val="tx1"/>
                </a:solidFill>
              </a:rPr>
              <a:t>14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Open </a:t>
            </a:r>
            <a:r>
              <a:rPr lang="sv-SE" dirty="0" err="1" smtClean="0"/>
              <a:t>issues</a:t>
            </a:r>
            <a:r>
              <a:rPr lang="sv-SE" dirty="0" smtClean="0"/>
              <a:t> for EV </a:t>
            </a:r>
            <a:r>
              <a:rPr lang="sv-SE" dirty="0" err="1" smtClean="0"/>
              <a:t>sub-group</a:t>
            </a:r>
            <a:r>
              <a:rPr lang="sv-SE" dirty="0" smtClean="0"/>
              <a:t> </a:t>
            </a:r>
            <a:r>
              <a:rPr lang="sv-SE" dirty="0" err="1" smtClean="0"/>
              <a:t>phase</a:t>
            </a:r>
            <a:r>
              <a:rPr lang="sv-SE" dirty="0" smtClean="0"/>
              <a:t> 1b</a:t>
            </a:r>
            <a:endParaRPr lang="sv-SE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229600" cy="301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ktangel 4"/>
          <p:cNvSpPr/>
          <p:nvPr/>
        </p:nvSpPr>
        <p:spPr>
          <a:xfrm>
            <a:off x="899592" y="4725144"/>
            <a:ext cx="7781810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 smtClean="0"/>
              <a:t>11 open issues shall be solved during phase 1b.</a:t>
            </a:r>
          </a:p>
          <a:p>
            <a:pPr>
              <a:spcBef>
                <a:spcPct val="50000"/>
              </a:spcBef>
            </a:pPr>
            <a:r>
              <a:rPr lang="en-US" altLang="ja-JP" dirty="0" smtClean="0"/>
              <a:t>1 New open issue, definition of OVC-HEV. Clarify that also covers range extender. </a:t>
            </a:r>
            <a:endParaRPr lang="en-US" altLang="ja-JP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Main </a:t>
            </a:r>
            <a:r>
              <a:rPr lang="sv-SE" dirty="0" err="1" smtClean="0"/>
              <a:t>issues</a:t>
            </a:r>
            <a:r>
              <a:rPr lang="sv-SE" dirty="0" smtClean="0"/>
              <a:t> EV </a:t>
            </a:r>
            <a:r>
              <a:rPr lang="sv-SE" dirty="0" err="1" smtClean="0"/>
              <a:t>sub-group</a:t>
            </a:r>
            <a:endParaRPr lang="sv-SE" dirty="0"/>
          </a:p>
        </p:txBody>
      </p:sp>
      <p:graphicFrame>
        <p:nvGraphicFramePr>
          <p:cNvPr id="5" name="Platshållare för innehåll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09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8416"/>
                <a:gridCol w="1656184"/>
                <a:gridCol w="2160240"/>
                <a:gridCol w="2108840"/>
                <a:gridCol w="1645920"/>
              </a:tblGrid>
              <a:tr h="460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Issue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Outline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Solution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Vehicle</a:t>
                      </a:r>
                    </a:p>
                  </a:txBody>
                  <a:tcPr anchor="ctr" horzOverflow="overflow"/>
                </a:tc>
              </a:tr>
              <a:tr h="983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Phase specific calculation formula including CD/CS combined value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Calculation formula for each phase fuel consumption and CO2 value by total WLTC results.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 compare with ICE vehicle.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Calculation formula was proposed by Japan, however, due to time shortage, further consideration and/or validation is necessary during phase 1b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OVC-HEV</a:t>
                      </a:r>
                    </a:p>
                  </a:txBody>
                  <a:tcPr horzOverflow="overflow"/>
                </a:tc>
              </a:tr>
              <a:tr h="11606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Utility Factor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UF based on driving behavior shall be used for combined fuel consumption and CO2.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 calculate combined FC and CO2.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Currently Utility factors are available for US, EU and Japan region.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EU is now under the development of revised UF to have more representativeness including the methodology to develop UF.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OVC-HEV</a:t>
                      </a:r>
                    </a:p>
                  </a:txBody>
                  <a:tcPr horzOverflow="overflow"/>
                </a:tc>
              </a:tr>
              <a:tr h="10050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PEV shorten test procedure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Test procedure which makes PEV range test shorter and can get each phase EV range.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 reduce huge test burden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Based on SAE methodology, Japan have developed the test procedure for WLTC and have validated its applicability. Due to other intensive issues, EU has requested to validate during phase1b.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PEV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405</Words>
  <Application>Microsoft Office PowerPoint</Application>
  <PresentationFormat>On-screen Show (4:3)</PresentationFormat>
  <Paragraphs>92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Office-tema</vt:lpstr>
      <vt:lpstr>Worldwide Harmonised Test Procedure for Light Duty Vehicles WLTP</vt:lpstr>
      <vt:lpstr>WLTP</vt:lpstr>
      <vt:lpstr>Organisation WLTP</vt:lpstr>
      <vt:lpstr>PowerPoint Presentation</vt:lpstr>
      <vt:lpstr>Open issues for EV sub-group phase 1b</vt:lpstr>
      <vt:lpstr>Main issues EV sub-group</vt:lpstr>
    </vt:vector>
  </TitlesOfParts>
  <Company>Transportstyrelsen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peoh02</dc:creator>
  <cp:lastModifiedBy>Erin Marchington, EnvCan</cp:lastModifiedBy>
  <cp:revision>61</cp:revision>
  <dcterms:created xsi:type="dcterms:W3CDTF">2012-09-10T08:37:51Z</dcterms:created>
  <dcterms:modified xsi:type="dcterms:W3CDTF">2014-04-02T15:01:40Z</dcterms:modified>
</cp:coreProperties>
</file>