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1243" r:id="rId2"/>
    <p:sldId id="1327" r:id="rId3"/>
    <p:sldId id="1328" r:id="rId4"/>
    <p:sldId id="1329" r:id="rId5"/>
    <p:sldId id="1330" r:id="rId6"/>
    <p:sldId id="1331" r:id="rId7"/>
    <p:sldId id="1334" r:id="rId8"/>
    <p:sldId id="1335" r:id="rId9"/>
    <p:sldId id="1336" r:id="rId10"/>
  </p:sldIdLst>
  <p:sldSz cx="12192000" cy="6858000"/>
  <p:notesSz cx="6858000" cy="9144000"/>
  <p:embeddedFontLst>
    <p:embeddedFont>
      <p:font typeface="Arial Nova Light" panose="020B0604020202020204" charset="0"/>
      <p:regular r:id="rId13"/>
      <p:italic r:id="rId14"/>
    </p:embeddedFont>
    <p:embeddedFont>
      <p:font typeface="Arial Nova" panose="020B060402020202020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EAEAEA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88822" autoAdjust="0"/>
  </p:normalViewPr>
  <p:slideViewPr>
    <p:cSldViewPr snapToGrid="0">
      <p:cViewPr>
        <p:scale>
          <a:sx n="90" d="100"/>
          <a:sy n="90" d="100"/>
        </p:scale>
        <p:origin x="53" y="-24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74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EECC82-EA6A-4D96-BBD6-4B68E6C3A066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</a:t>
            </a:r>
            <a:r>
              <a:rPr lang="en-US" sz="1200" dirty="0" smtClean="0">
                <a:latin typeface="Arial Nova" panose="020B0504020202020204" pitchFamily="34" charset="0"/>
              </a:rPr>
              <a:t>FRAV-30-</a:t>
            </a:r>
            <a:endParaRPr lang="en-US" sz="1200" dirty="0">
              <a:latin typeface="Arial Nova" panose="020B0504020202020204" pitchFamily="34" charset="0"/>
            </a:endParaRPr>
          </a:p>
          <a:p>
            <a:r>
              <a:rPr lang="en-US" sz="1200" baseline="0" dirty="0" smtClean="0">
                <a:latin typeface="Arial Nova" panose="020B0504020202020204" pitchFamily="34" charset="0"/>
              </a:rPr>
              <a:t>30</a:t>
            </a:r>
            <a:r>
              <a:rPr lang="en-US" sz="1200" baseline="30000" dirty="0" smtClean="0">
                <a:latin typeface="Arial Nova" panose="020B0504020202020204" pitchFamily="34" charset="0"/>
              </a:rPr>
              <a:t>th</a:t>
            </a:r>
            <a:r>
              <a:rPr lang="en-US" sz="1200" baseline="0" dirty="0" smtClean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</a:t>
            </a:r>
            <a:r>
              <a:rPr lang="en-US" sz="1200" dirty="0" smtClean="0">
                <a:latin typeface="Arial Nova" panose="020B0504020202020204" pitchFamily="34" charset="0"/>
              </a:rPr>
              <a:t>19-21 July </a:t>
            </a:r>
            <a:r>
              <a:rPr lang="en-US" sz="1200" dirty="0">
                <a:latin typeface="Arial Nova" panose="020B0504020202020204" pitchFamily="34" charset="0"/>
              </a:rPr>
              <a:t>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‹nr.›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825092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ECC82-EA6A-4D96-BBD6-4B68E6C3A066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</a:t>
            </a:r>
            <a:r>
              <a:rPr lang="en-US" sz="1200" dirty="0" smtClean="0">
                <a:latin typeface="Arial Nova" panose="020B0504020202020204" pitchFamily="34" charset="0"/>
              </a:rPr>
              <a:t>FRAV-30-</a:t>
            </a:r>
            <a:endParaRPr lang="en-US" sz="1200" dirty="0">
              <a:latin typeface="Arial Nova" panose="020B0504020202020204" pitchFamily="34" charset="0"/>
            </a:endParaRPr>
          </a:p>
          <a:p>
            <a:r>
              <a:rPr lang="en-US" sz="1200" baseline="0" dirty="0" smtClean="0">
                <a:latin typeface="Arial Nova" panose="020B0504020202020204" pitchFamily="34" charset="0"/>
              </a:rPr>
              <a:t>30</a:t>
            </a:r>
            <a:r>
              <a:rPr lang="en-US" sz="1200" baseline="30000" dirty="0" smtClean="0">
                <a:latin typeface="Arial Nova" panose="020B0504020202020204" pitchFamily="34" charset="0"/>
              </a:rPr>
              <a:t>th</a:t>
            </a:r>
            <a:r>
              <a:rPr lang="en-US" sz="1200" baseline="0" dirty="0" smtClean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</a:t>
            </a:r>
            <a:r>
              <a:rPr lang="en-US" sz="1200" dirty="0" smtClean="0">
                <a:latin typeface="Arial Nova" panose="020B0504020202020204" pitchFamily="34" charset="0"/>
              </a:rPr>
              <a:t>19-21 July </a:t>
            </a:r>
            <a:r>
              <a:rPr lang="en-US" sz="1200" dirty="0">
                <a:latin typeface="Arial Nova" panose="020B0504020202020204" pitchFamily="34" charset="0"/>
              </a:rPr>
              <a:t>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‹nr.›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 smtClean="0">
                <a:solidFill>
                  <a:srgbClr val="FFFFFF"/>
                </a:solidFill>
                <a:latin typeface="Calibri Light" panose="020F0302020204030204"/>
              </a:rPr>
              <a:t>30</a:t>
            </a:r>
            <a:r>
              <a:rPr lang="en-US" sz="5000" baseline="30000" dirty="0" smtClean="0">
                <a:solidFill>
                  <a:srgbClr val="FFFFFF"/>
                </a:solidFill>
                <a:latin typeface="Calibri Light" panose="020F0302020204030204"/>
              </a:rPr>
              <a:t>th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User </a:t>
            </a:r>
            <a:b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working stream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Paris / Hybrid Conference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19 - 21</a:t>
            </a:r>
            <a:r>
              <a:rPr lang="en-US" sz="18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July </a:t>
            </a: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2022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8921E7-CA3D-4D8E-9B96-DD38ECFE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/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 smtClean="0"/>
              <a:t>Status</a:t>
            </a:r>
            <a:endParaRPr lang="en-US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346354"/>
              </p:ext>
            </p:extLst>
          </p:nvPr>
        </p:nvGraphicFramePr>
        <p:xfrm>
          <a:off x="1104279" y="1644181"/>
          <a:ext cx="9328194" cy="38485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1835">
                  <a:extLst>
                    <a:ext uri="{9D8B030D-6E8A-4147-A177-3AD203B41FA5}">
                      <a16:colId xmlns:a16="http://schemas.microsoft.com/office/drawing/2014/main" val="3372858248"/>
                    </a:ext>
                  </a:extLst>
                </a:gridCol>
                <a:gridCol w="8736359">
                  <a:extLst>
                    <a:ext uri="{9D8B030D-6E8A-4147-A177-3AD203B41FA5}">
                      <a16:colId xmlns:a16="http://schemas.microsoft.com/office/drawing/2014/main" val="39801376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/>
                      </a:r>
                      <a:br>
                        <a:rPr lang="en-GB" sz="2400">
                          <a:effectLst/>
                        </a:rPr>
                      </a:br>
                      <a:r>
                        <a:rPr lang="en-GB" sz="2000">
                          <a:effectLst/>
                        </a:rPr>
                        <a:t> 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Safety </a:t>
                      </a:r>
                      <a:r>
                        <a:rPr lang="en-GB" sz="1600" dirty="0" smtClean="0">
                          <a:effectLst/>
                        </a:rPr>
                        <a:t>Requirements for ‘</a:t>
                      </a:r>
                      <a:r>
                        <a:rPr lang="en-GB" sz="1600" dirty="0" smtClean="0"/>
                        <a:t>The ADS shall interact safely with the authorized user in the vehicle’</a:t>
                      </a:r>
                      <a:endParaRPr lang="nl-NL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9029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User interaction with and the interface of ADS (features) shall have a high-level commonality of design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09167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The ADS HMI shall provide clear and unambiguous information to the user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8241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The ADS shall be designed to prevent misuse and errors in operation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5719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 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The ADS shall be designed to assure a safe ADS feature activation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5787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An ADS which permits or can request a user intervention shall be designed to assure a safe Transition of Control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41252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The ADS which permits a transition of control shall be designed to assure a safe user initiated take over.</a:t>
                      </a:r>
                      <a:endParaRPr lang="nl-NL" sz="2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40544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</a:t>
                      </a:r>
                      <a:r>
                        <a:rPr lang="en-US" sz="1600">
                          <a:effectLst/>
                        </a:rPr>
                        <a:t>he use of the ADS shall be supported by documentation and tools to facilitate the authorized user in understanding the functionality and operation of the system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2069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16</a:t>
                      </a:r>
                      <a:endParaRPr lang="nl-N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integration of an ADS which permits a transition of control with the entire vehicle HMI shall be assured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9486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51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8921E7-CA3D-4D8E-9B96-DD38ECFE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/>
            </a:r>
            <a:b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dirty="0" smtClean="0"/>
              <a:t>Status</a:t>
            </a:r>
            <a:endParaRPr lang="en-US" dirty="0"/>
          </a:p>
        </p:txBody>
      </p:sp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62630147"/>
              </p:ext>
            </p:extLst>
          </p:nvPr>
        </p:nvGraphicFramePr>
        <p:xfrm>
          <a:off x="1297132" y="1438733"/>
          <a:ext cx="8501495" cy="4193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9522">
                  <a:extLst>
                    <a:ext uri="{9D8B030D-6E8A-4147-A177-3AD203B41FA5}">
                      <a16:colId xmlns:a16="http://schemas.microsoft.com/office/drawing/2014/main" val="3365979625"/>
                    </a:ext>
                  </a:extLst>
                </a:gridCol>
                <a:gridCol w="2702436">
                  <a:extLst>
                    <a:ext uri="{9D8B030D-6E8A-4147-A177-3AD203B41FA5}">
                      <a16:colId xmlns:a16="http://schemas.microsoft.com/office/drawing/2014/main" val="87313606"/>
                    </a:ext>
                  </a:extLst>
                </a:gridCol>
                <a:gridCol w="5289537">
                  <a:extLst>
                    <a:ext uri="{9D8B030D-6E8A-4147-A177-3AD203B41FA5}">
                      <a16:colId xmlns:a16="http://schemas.microsoft.com/office/drawing/2014/main" val="1868346248"/>
                    </a:ext>
                  </a:extLst>
                </a:gridCol>
              </a:tblGrid>
              <a:tr h="41931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809" marR="42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The ADS HMI shall provide clear and unambiguous information to the user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809" marR="428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50" dirty="0">
                          <a:effectLst/>
                        </a:rPr>
                        <a:t>The vehicle shall indicate its ADS capabilities in terms of their automated [features] and their ODD.</a:t>
                      </a:r>
                      <a:endParaRPr lang="nl-NL" sz="1100" dirty="0">
                        <a:effectLst/>
                      </a:endParaRPr>
                    </a:p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50" dirty="0">
                          <a:effectLst/>
                        </a:rPr>
                        <a:t>The ADS shall inform the user on the current conditions: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ADS status information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The availability of automated features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User Role 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Responsibility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Permitted NDRA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Potential roles to activate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“Standard” information </a:t>
                      </a:r>
                      <a:endParaRPr lang="nl-NL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143000" lvl="2" indent="-2286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romanLcParenR"/>
                      </a:pPr>
                      <a:r>
                        <a:rPr lang="en-GB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Vehicle speed, range and Time to Fuel </a:t>
                      </a:r>
                      <a:endParaRPr lang="nl-NL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ADS failure information </a:t>
                      </a:r>
                      <a:endParaRPr lang="nl-NL" sz="1100" dirty="0">
                        <a:effectLst/>
                      </a:endParaRPr>
                    </a:p>
                    <a:p>
                      <a:pPr marL="6858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50" dirty="0">
                          <a:effectLst/>
                        </a:rPr>
                        <a:t>The ADS shall inform the user on the upcoming conditions: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ODD boundaries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Upcoming actions or change in roles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Oncoming decisions/manoeuvers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Estimated time until take over in normal conditions</a:t>
                      </a:r>
                      <a:endParaRPr lang="nl-NL" sz="1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1050" dirty="0">
                          <a:effectLst/>
                        </a:rPr>
                        <a:t>Transition related communication. </a:t>
                      </a:r>
                      <a:endParaRPr lang="nl-NL" sz="1100" dirty="0">
                        <a:effectLst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GB" sz="1050" dirty="0">
                          <a:effectLst/>
                        </a:rPr>
                        <a:t>The ADS shall ensure that safety related information is prioritised and presented in a clear and unambiguous manner. 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809" marR="42809" marT="0" marB="0"/>
                </a:tc>
                <a:extLst>
                  <a:ext uri="{0D108BD9-81ED-4DB2-BD59-A6C34878D82A}">
                    <a16:rowId xmlns:a16="http://schemas.microsoft.com/office/drawing/2014/main" val="2147006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04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 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4558045" y="1165319"/>
            <a:ext cx="2151017" cy="95794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smtClean="0"/>
              <a:t>take over; </a:t>
            </a:r>
            <a:r>
              <a:rPr lang="nl-NL" dirty="0" err="1" smtClean="0"/>
              <a:t>activation</a:t>
            </a:r>
            <a:r>
              <a:rPr lang="nl-NL" dirty="0" smtClean="0"/>
              <a:t>; </a:t>
            </a:r>
            <a:r>
              <a:rPr lang="nl-NL" dirty="0" err="1" smtClean="0"/>
              <a:t>unplanned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planned</a:t>
            </a:r>
            <a:r>
              <a:rPr lang="nl-NL" dirty="0" smtClean="0"/>
              <a:t> </a:t>
            </a:r>
            <a:r>
              <a:rPr lang="nl-NL" dirty="0" err="1" smtClean="0"/>
              <a:t>ToC</a:t>
            </a:r>
            <a:endParaRPr lang="nl-NL" dirty="0"/>
          </a:p>
        </p:txBody>
      </p:sp>
      <p:sp>
        <p:nvSpPr>
          <p:cNvPr id="6" name="Afgeronde rechthoek 5"/>
          <p:cNvSpPr/>
          <p:nvPr/>
        </p:nvSpPr>
        <p:spPr>
          <a:xfrm>
            <a:off x="4558043" y="2337232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err="1" smtClean="0"/>
              <a:t>activation</a:t>
            </a:r>
            <a:r>
              <a:rPr lang="nl-NL" dirty="0" smtClean="0"/>
              <a:t>; take over; </a:t>
            </a:r>
            <a:r>
              <a:rPr lang="nl-NL" dirty="0" err="1" smtClean="0"/>
              <a:t>planned</a:t>
            </a:r>
            <a:r>
              <a:rPr lang="nl-NL" dirty="0" smtClean="0"/>
              <a:t> </a:t>
            </a:r>
            <a:r>
              <a:rPr lang="nl-NL" dirty="0" err="1" smtClean="0"/>
              <a:t>ToC</a:t>
            </a:r>
            <a:endParaRPr lang="nl-NL" dirty="0"/>
          </a:p>
        </p:txBody>
      </p:sp>
      <p:sp>
        <p:nvSpPr>
          <p:cNvPr id="7" name="Afgeronde rechthoek 6"/>
          <p:cNvSpPr/>
          <p:nvPr/>
        </p:nvSpPr>
        <p:spPr>
          <a:xfrm>
            <a:off x="4558044" y="3482408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err="1" smtClean="0"/>
              <a:t>activation</a:t>
            </a:r>
            <a:r>
              <a:rPr lang="nl-NL" dirty="0" smtClean="0"/>
              <a:t>; take over</a:t>
            </a:r>
            <a:endParaRPr lang="nl-NL" dirty="0"/>
          </a:p>
        </p:txBody>
      </p:sp>
      <p:sp>
        <p:nvSpPr>
          <p:cNvPr id="8" name="Afgeronde rechthoek 7"/>
          <p:cNvSpPr/>
          <p:nvPr/>
        </p:nvSpPr>
        <p:spPr>
          <a:xfrm>
            <a:off x="8115494" y="1165318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SR 9 - 16</a:t>
            </a:r>
            <a:endParaRPr lang="nl-NL" dirty="0"/>
          </a:p>
        </p:txBody>
      </p:sp>
      <p:sp>
        <p:nvSpPr>
          <p:cNvPr id="9" name="Afgeronde rechthoek 8"/>
          <p:cNvSpPr/>
          <p:nvPr/>
        </p:nvSpPr>
        <p:spPr>
          <a:xfrm>
            <a:off x="8115495" y="2336008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SR 9 - 16</a:t>
            </a:r>
            <a:endParaRPr lang="nl-NL" dirty="0"/>
          </a:p>
        </p:txBody>
      </p:sp>
      <p:sp>
        <p:nvSpPr>
          <p:cNvPr id="10" name="Afgeronde rechthoek 9"/>
          <p:cNvSpPr/>
          <p:nvPr/>
        </p:nvSpPr>
        <p:spPr>
          <a:xfrm>
            <a:off x="8115495" y="3482408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SR 9, 10, 11, 12, 14, 15</a:t>
            </a:r>
            <a:endParaRPr lang="nl-NL" dirty="0"/>
          </a:p>
        </p:txBody>
      </p:sp>
      <p:sp>
        <p:nvSpPr>
          <p:cNvPr id="11" name="Afgeronde rechthoek 10"/>
          <p:cNvSpPr/>
          <p:nvPr/>
        </p:nvSpPr>
        <p:spPr>
          <a:xfrm>
            <a:off x="1002772" y="2336008"/>
            <a:ext cx="2116183" cy="931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en-US" sz="1600" dirty="0"/>
              <a:t>An ADS which permits or can request a user </a:t>
            </a:r>
            <a:r>
              <a:rPr lang="en-US" sz="1600" dirty="0" smtClean="0"/>
              <a:t>to intervene in the DDT</a:t>
            </a:r>
            <a:endParaRPr lang="nl-NL" sz="1600" dirty="0"/>
          </a:p>
        </p:txBody>
      </p:sp>
      <p:cxnSp>
        <p:nvCxnSpPr>
          <p:cNvPr id="12" name="Gebogen verbindingslijn 11"/>
          <p:cNvCxnSpPr>
            <a:stCxn id="11" idx="3"/>
            <a:endCxn id="5" idx="1"/>
          </p:cNvCxnSpPr>
          <p:nvPr/>
        </p:nvCxnSpPr>
        <p:spPr>
          <a:xfrm flipV="1">
            <a:off x="3118955" y="1644291"/>
            <a:ext cx="1439090" cy="115762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>
            <a:stCxn id="11" idx="3"/>
            <a:endCxn id="6" idx="1"/>
          </p:cNvCxnSpPr>
          <p:nvPr/>
        </p:nvCxnSpPr>
        <p:spPr>
          <a:xfrm>
            <a:off x="3118955" y="2801917"/>
            <a:ext cx="1439088" cy="12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bogen verbindingslijn 13"/>
          <p:cNvCxnSpPr>
            <a:stCxn id="11" idx="3"/>
            <a:endCxn id="7" idx="1"/>
          </p:cNvCxnSpPr>
          <p:nvPr/>
        </p:nvCxnSpPr>
        <p:spPr>
          <a:xfrm>
            <a:off x="3118955" y="2801917"/>
            <a:ext cx="1439089" cy="11464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stCxn id="5" idx="3"/>
            <a:endCxn id="8" idx="1"/>
          </p:cNvCxnSpPr>
          <p:nvPr/>
        </p:nvCxnSpPr>
        <p:spPr>
          <a:xfrm flipV="1">
            <a:off x="6709062" y="1644290"/>
            <a:ext cx="140643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stCxn id="6" idx="3"/>
            <a:endCxn id="9" idx="1"/>
          </p:cNvCxnSpPr>
          <p:nvPr/>
        </p:nvCxnSpPr>
        <p:spPr>
          <a:xfrm>
            <a:off x="6674226" y="2803141"/>
            <a:ext cx="1441269" cy="11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7" idx="3"/>
            <a:endCxn id="10" idx="1"/>
          </p:cNvCxnSpPr>
          <p:nvPr/>
        </p:nvCxnSpPr>
        <p:spPr>
          <a:xfrm>
            <a:off x="6674227" y="3948317"/>
            <a:ext cx="1441268" cy="13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fgeronde rechthoek 17"/>
          <p:cNvSpPr/>
          <p:nvPr/>
        </p:nvSpPr>
        <p:spPr>
          <a:xfrm>
            <a:off x="1002772" y="4641200"/>
            <a:ext cx="2291985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GB" sz="1400" dirty="0"/>
              <a:t>An ADS which </a:t>
            </a:r>
            <a:r>
              <a:rPr lang="en-GB" sz="1400" dirty="0" smtClean="0"/>
              <a:t>does not permit </a:t>
            </a:r>
            <a:r>
              <a:rPr lang="en-GB" sz="1400" dirty="0"/>
              <a:t>or </a:t>
            </a:r>
            <a:r>
              <a:rPr lang="en-GB" sz="1400" dirty="0" smtClean="0"/>
              <a:t>will not request </a:t>
            </a:r>
            <a:r>
              <a:rPr lang="en-GB" sz="1400" dirty="0"/>
              <a:t>a </a:t>
            </a:r>
            <a:r>
              <a:rPr lang="en-GB" sz="1400" dirty="0" smtClean="0"/>
              <a:t>user to intervene in the DDT</a:t>
            </a:r>
            <a:endParaRPr lang="nl-NL" sz="1200" dirty="0"/>
          </a:p>
        </p:txBody>
      </p:sp>
      <p:sp>
        <p:nvSpPr>
          <p:cNvPr id="19" name="Afgeronde rechthoek 18"/>
          <p:cNvSpPr/>
          <p:nvPr/>
        </p:nvSpPr>
        <p:spPr>
          <a:xfrm>
            <a:off x="8115493" y="4640647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SR 10; Safety stop</a:t>
            </a:r>
            <a:endParaRPr lang="nl-NL" dirty="0"/>
          </a:p>
        </p:txBody>
      </p:sp>
      <p:sp>
        <p:nvSpPr>
          <p:cNvPr id="20" name="Afgeronde rechthoek 19"/>
          <p:cNvSpPr/>
          <p:nvPr/>
        </p:nvSpPr>
        <p:spPr>
          <a:xfrm>
            <a:off x="4558042" y="4653709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smtClean="0"/>
              <a:t>‘</a:t>
            </a:r>
            <a:r>
              <a:rPr lang="nl-NL" dirty="0" err="1" smtClean="0"/>
              <a:t>activation</a:t>
            </a:r>
            <a:r>
              <a:rPr lang="nl-NL" dirty="0" smtClean="0"/>
              <a:t>’ </a:t>
            </a:r>
            <a:endParaRPr lang="nl-NL" dirty="0"/>
          </a:p>
        </p:txBody>
      </p:sp>
      <p:cxnSp>
        <p:nvCxnSpPr>
          <p:cNvPr id="21" name="Rechte verbindingslijn met pijl 20"/>
          <p:cNvCxnSpPr>
            <a:stCxn id="18" idx="3"/>
            <a:endCxn id="20" idx="1"/>
          </p:cNvCxnSpPr>
          <p:nvPr/>
        </p:nvCxnSpPr>
        <p:spPr>
          <a:xfrm flipV="1">
            <a:off x="3294757" y="5119618"/>
            <a:ext cx="1263285" cy="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>
            <a:stCxn id="20" idx="3"/>
            <a:endCxn id="19" idx="1"/>
          </p:cNvCxnSpPr>
          <p:nvPr/>
        </p:nvCxnSpPr>
        <p:spPr>
          <a:xfrm>
            <a:off x="6674225" y="5119618"/>
            <a:ext cx="144126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244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3500846" y="1653065"/>
            <a:ext cx="2151017" cy="957943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 err="1"/>
              <a:t>G</a:t>
            </a:r>
            <a:r>
              <a:rPr lang="nl-NL" sz="1400" dirty="0" err="1" smtClean="0"/>
              <a:t>oods</a:t>
            </a:r>
            <a:endParaRPr lang="nl-NL" sz="1400" dirty="0"/>
          </a:p>
        </p:txBody>
      </p:sp>
      <p:sp>
        <p:nvSpPr>
          <p:cNvPr id="6" name="Afgeronde rechthoek 5"/>
          <p:cNvSpPr/>
          <p:nvPr/>
        </p:nvSpPr>
        <p:spPr>
          <a:xfrm>
            <a:off x="3500844" y="2902745"/>
            <a:ext cx="2151017" cy="957943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/>
              <a:t>S</a:t>
            </a:r>
            <a:r>
              <a:rPr lang="nl-NL" sz="1400" dirty="0" smtClean="0"/>
              <a:t>hared vehicle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3500844" y="4152426"/>
            <a:ext cx="2151017" cy="957943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/>
              <a:t>P</a:t>
            </a:r>
            <a:r>
              <a:rPr lang="nl-NL" sz="1400" dirty="0" smtClean="0"/>
              <a:t>rivate vehicle</a:t>
            </a:r>
          </a:p>
        </p:txBody>
      </p:sp>
      <p:sp>
        <p:nvSpPr>
          <p:cNvPr id="8" name="Afgeronde rechthoek 7"/>
          <p:cNvSpPr/>
          <p:nvPr/>
        </p:nvSpPr>
        <p:spPr>
          <a:xfrm>
            <a:off x="6521085" y="1653065"/>
            <a:ext cx="2151017" cy="95794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/>
              <a:t>I</a:t>
            </a:r>
            <a:r>
              <a:rPr lang="nl-NL" sz="1400" dirty="0" smtClean="0"/>
              <a:t>nterface </a:t>
            </a:r>
            <a:r>
              <a:rPr lang="nl-NL" sz="1400" dirty="0" err="1" smtClean="0"/>
              <a:t>to</a:t>
            </a:r>
            <a:r>
              <a:rPr lang="nl-NL" sz="1400" dirty="0" smtClean="0"/>
              <a:t> operator; Interface </a:t>
            </a:r>
            <a:r>
              <a:rPr lang="nl-NL" sz="1400" dirty="0" err="1" smtClean="0"/>
              <a:t>for</a:t>
            </a:r>
            <a:r>
              <a:rPr lang="nl-NL" sz="1400" dirty="0" smtClean="0"/>
              <a:t> </a:t>
            </a:r>
            <a:r>
              <a:rPr lang="nl-NL" sz="1400" dirty="0" err="1" smtClean="0"/>
              <a:t>maintainance</a:t>
            </a:r>
            <a:r>
              <a:rPr lang="nl-NL" sz="1400" dirty="0"/>
              <a:t>; Interface remote control</a:t>
            </a:r>
          </a:p>
          <a:p>
            <a:endParaRPr lang="nl-NL" sz="1400" dirty="0"/>
          </a:p>
        </p:txBody>
      </p:sp>
      <p:sp>
        <p:nvSpPr>
          <p:cNvPr id="9" name="Afgeronde rechthoek 8"/>
          <p:cNvSpPr/>
          <p:nvPr/>
        </p:nvSpPr>
        <p:spPr>
          <a:xfrm>
            <a:off x="9541327" y="1654290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 smtClean="0"/>
              <a:t>FRAV: </a:t>
            </a:r>
            <a:r>
              <a:rPr lang="nl-NL" sz="1400" dirty="0" err="1" smtClean="0"/>
              <a:t>some</a:t>
            </a:r>
            <a:r>
              <a:rPr lang="nl-NL" sz="1400" dirty="0" smtClean="0"/>
              <a:t> </a:t>
            </a:r>
            <a:r>
              <a:rPr lang="nl-NL" sz="1400" dirty="0" err="1" smtClean="0"/>
              <a:t>SRs</a:t>
            </a:r>
            <a:endParaRPr lang="nl-NL" sz="1400" dirty="0" smtClean="0"/>
          </a:p>
          <a:p>
            <a:r>
              <a:rPr lang="en-GB" sz="1400" dirty="0" smtClean="0"/>
              <a:t>E.g., </a:t>
            </a:r>
            <a:r>
              <a:rPr lang="en-GB" sz="1400" dirty="0" err="1"/>
              <a:t>m</a:t>
            </a:r>
            <a:r>
              <a:rPr lang="en-GB" sz="1400" dirty="0" err="1" smtClean="0"/>
              <a:t>aintainance</a:t>
            </a:r>
            <a:r>
              <a:rPr lang="en-GB" sz="1400" dirty="0" smtClean="0"/>
              <a:t>: some provisions of SR </a:t>
            </a:r>
            <a:r>
              <a:rPr lang="en-GB" sz="1400" dirty="0"/>
              <a:t>#</a:t>
            </a:r>
            <a:r>
              <a:rPr lang="en-GB" sz="1400" dirty="0" smtClean="0"/>
              <a:t>9, #10, </a:t>
            </a:r>
            <a:r>
              <a:rPr lang="en-GB" sz="1400" dirty="0"/>
              <a:t>#</a:t>
            </a:r>
            <a:r>
              <a:rPr lang="en-GB" sz="1400" dirty="0" smtClean="0"/>
              <a:t>11, </a:t>
            </a:r>
            <a:r>
              <a:rPr lang="en-GB" sz="1400" dirty="0"/>
              <a:t>#</a:t>
            </a:r>
            <a:r>
              <a:rPr lang="en-GB" sz="1400" dirty="0" smtClean="0"/>
              <a:t>12, #15. </a:t>
            </a:r>
            <a:endParaRPr lang="en-GB" sz="1400" dirty="0"/>
          </a:p>
          <a:p>
            <a:endParaRPr lang="nl-NL" sz="1400" dirty="0"/>
          </a:p>
        </p:txBody>
      </p:sp>
      <p:sp>
        <p:nvSpPr>
          <p:cNvPr id="10" name="Afgeronde rechthoek 9"/>
          <p:cNvSpPr/>
          <p:nvPr/>
        </p:nvSpPr>
        <p:spPr>
          <a:xfrm>
            <a:off x="6521085" y="2902744"/>
            <a:ext cx="2151017" cy="95794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t" anchorCtr="0"/>
          <a:lstStyle/>
          <a:p>
            <a:r>
              <a:rPr lang="nl-NL" sz="1400" dirty="0"/>
              <a:t>I</a:t>
            </a:r>
            <a:r>
              <a:rPr lang="nl-NL" sz="1400" dirty="0" smtClean="0"/>
              <a:t>nterface </a:t>
            </a:r>
            <a:r>
              <a:rPr lang="nl-NL" sz="1400" dirty="0" err="1" smtClean="0"/>
              <a:t>to</a:t>
            </a:r>
            <a:r>
              <a:rPr lang="nl-NL" sz="1400" dirty="0" smtClean="0"/>
              <a:t> passenger; Interface </a:t>
            </a:r>
            <a:r>
              <a:rPr lang="nl-NL" sz="1400" dirty="0" err="1" smtClean="0"/>
              <a:t>to</a:t>
            </a:r>
            <a:r>
              <a:rPr lang="nl-NL" sz="1400" dirty="0" smtClean="0"/>
              <a:t> operator; Interface </a:t>
            </a:r>
            <a:r>
              <a:rPr lang="nl-NL" sz="1400" dirty="0" err="1" smtClean="0"/>
              <a:t>for</a:t>
            </a:r>
            <a:r>
              <a:rPr lang="nl-NL" sz="1400" dirty="0" smtClean="0"/>
              <a:t> </a:t>
            </a:r>
            <a:r>
              <a:rPr lang="nl-NL" sz="1400" dirty="0" err="1" smtClean="0"/>
              <a:t>maintainance</a:t>
            </a:r>
            <a:r>
              <a:rPr lang="nl-NL" sz="1400" dirty="0" smtClean="0"/>
              <a:t>; Interface remote control</a:t>
            </a:r>
          </a:p>
          <a:p>
            <a:endParaRPr lang="nl-NL" sz="1400" dirty="0" smtClean="0"/>
          </a:p>
        </p:txBody>
      </p:sp>
      <p:sp>
        <p:nvSpPr>
          <p:cNvPr id="11" name="Afgeronde rechthoek 10"/>
          <p:cNvSpPr/>
          <p:nvPr/>
        </p:nvSpPr>
        <p:spPr>
          <a:xfrm>
            <a:off x="9541327" y="2902744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 smtClean="0"/>
              <a:t>FRAV: </a:t>
            </a:r>
            <a:r>
              <a:rPr lang="nl-NL" sz="1400" dirty="0" err="1" smtClean="0"/>
              <a:t>some</a:t>
            </a:r>
            <a:r>
              <a:rPr lang="nl-NL" sz="1400" dirty="0" smtClean="0"/>
              <a:t> </a:t>
            </a:r>
            <a:r>
              <a:rPr lang="nl-NL" sz="1400" dirty="0" err="1" smtClean="0"/>
              <a:t>SRs</a:t>
            </a:r>
            <a:endParaRPr lang="nl-NL" sz="1400" dirty="0"/>
          </a:p>
        </p:txBody>
      </p:sp>
      <p:sp>
        <p:nvSpPr>
          <p:cNvPr id="12" name="Afgeronde rechthoek 11"/>
          <p:cNvSpPr/>
          <p:nvPr/>
        </p:nvSpPr>
        <p:spPr>
          <a:xfrm>
            <a:off x="6521085" y="4152423"/>
            <a:ext cx="2151017" cy="95794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/>
              <a:t>I</a:t>
            </a:r>
            <a:r>
              <a:rPr lang="nl-NL" sz="1400" dirty="0" smtClean="0"/>
              <a:t>nterface </a:t>
            </a:r>
            <a:r>
              <a:rPr lang="nl-NL" sz="1400" dirty="0" err="1" smtClean="0"/>
              <a:t>to</a:t>
            </a:r>
            <a:r>
              <a:rPr lang="nl-NL" sz="1400" dirty="0" smtClean="0"/>
              <a:t> ADS user; Interface </a:t>
            </a:r>
            <a:r>
              <a:rPr lang="nl-NL" sz="1400" dirty="0" err="1" smtClean="0"/>
              <a:t>for</a:t>
            </a:r>
            <a:r>
              <a:rPr lang="nl-NL" sz="1400" dirty="0" smtClean="0"/>
              <a:t> </a:t>
            </a:r>
            <a:r>
              <a:rPr lang="nl-NL" sz="1400" dirty="0" err="1" smtClean="0"/>
              <a:t>maintainance</a:t>
            </a:r>
            <a:r>
              <a:rPr lang="nl-NL" sz="1400" dirty="0"/>
              <a:t>; Interface remote control</a:t>
            </a:r>
          </a:p>
          <a:p>
            <a:endParaRPr lang="nl-NL" sz="1400" dirty="0" smtClean="0"/>
          </a:p>
          <a:p>
            <a:endParaRPr lang="nl-NL" sz="1400" dirty="0" smtClean="0"/>
          </a:p>
        </p:txBody>
      </p:sp>
      <p:sp>
        <p:nvSpPr>
          <p:cNvPr id="13" name="Afgeronde rechthoek 12"/>
          <p:cNvSpPr/>
          <p:nvPr/>
        </p:nvSpPr>
        <p:spPr>
          <a:xfrm>
            <a:off x="9541327" y="4152425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nl-NL" sz="1400" dirty="0" smtClean="0"/>
              <a:t>FRAV: </a:t>
            </a:r>
            <a:r>
              <a:rPr lang="nl-NL" sz="1400" dirty="0" err="1" smtClean="0"/>
              <a:t>some</a:t>
            </a:r>
            <a:r>
              <a:rPr lang="nl-NL" sz="1400" dirty="0" smtClean="0"/>
              <a:t> </a:t>
            </a:r>
            <a:r>
              <a:rPr lang="nl-NL" sz="1400" dirty="0" err="1" smtClean="0"/>
              <a:t>SRs</a:t>
            </a:r>
            <a:endParaRPr lang="nl-NL" sz="1400" dirty="0"/>
          </a:p>
        </p:txBody>
      </p:sp>
      <p:sp>
        <p:nvSpPr>
          <p:cNvPr id="14" name="Afgeronde rechthoek 13"/>
          <p:cNvSpPr/>
          <p:nvPr/>
        </p:nvSpPr>
        <p:spPr>
          <a:xfrm>
            <a:off x="339634" y="2902743"/>
            <a:ext cx="2291985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GB" sz="1400" dirty="0"/>
              <a:t>An ADS which </a:t>
            </a:r>
            <a:r>
              <a:rPr lang="en-GB" sz="1400" dirty="0" smtClean="0"/>
              <a:t>does not permit </a:t>
            </a:r>
            <a:r>
              <a:rPr lang="en-GB" sz="1400" dirty="0"/>
              <a:t>or </a:t>
            </a:r>
            <a:r>
              <a:rPr lang="en-GB" sz="1400" dirty="0" smtClean="0"/>
              <a:t>will not request </a:t>
            </a:r>
            <a:r>
              <a:rPr lang="en-GB" sz="1400" dirty="0"/>
              <a:t>a </a:t>
            </a:r>
            <a:r>
              <a:rPr lang="en-GB" sz="1400" dirty="0" smtClean="0"/>
              <a:t>user to intervene</a:t>
            </a:r>
            <a:endParaRPr lang="nl-NL" sz="1200" dirty="0"/>
          </a:p>
        </p:txBody>
      </p:sp>
      <p:cxnSp>
        <p:nvCxnSpPr>
          <p:cNvPr id="15" name="Rechte verbindingslijn met pijl 14"/>
          <p:cNvCxnSpPr>
            <a:stCxn id="5" idx="3"/>
            <a:endCxn id="8" idx="1"/>
          </p:cNvCxnSpPr>
          <p:nvPr/>
        </p:nvCxnSpPr>
        <p:spPr>
          <a:xfrm>
            <a:off x="5651863" y="2132037"/>
            <a:ext cx="86922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stCxn id="6" idx="3"/>
            <a:endCxn id="10" idx="1"/>
          </p:cNvCxnSpPr>
          <p:nvPr/>
        </p:nvCxnSpPr>
        <p:spPr>
          <a:xfrm flipV="1">
            <a:off x="5651861" y="3381716"/>
            <a:ext cx="869224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7" idx="3"/>
            <a:endCxn id="12" idx="1"/>
          </p:cNvCxnSpPr>
          <p:nvPr/>
        </p:nvCxnSpPr>
        <p:spPr>
          <a:xfrm flipV="1">
            <a:off x="5651861" y="4631395"/>
            <a:ext cx="869224" cy="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>
            <a:stCxn id="8" idx="3"/>
            <a:endCxn id="9" idx="1"/>
          </p:cNvCxnSpPr>
          <p:nvPr/>
        </p:nvCxnSpPr>
        <p:spPr>
          <a:xfrm>
            <a:off x="8672102" y="2132037"/>
            <a:ext cx="869225" cy="12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stCxn id="10" idx="3"/>
            <a:endCxn id="11" idx="1"/>
          </p:cNvCxnSpPr>
          <p:nvPr/>
        </p:nvCxnSpPr>
        <p:spPr>
          <a:xfrm>
            <a:off x="8672102" y="3381716"/>
            <a:ext cx="8692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>
            <a:stCxn id="12" idx="3"/>
            <a:endCxn id="13" idx="1"/>
          </p:cNvCxnSpPr>
          <p:nvPr/>
        </p:nvCxnSpPr>
        <p:spPr>
          <a:xfrm>
            <a:off x="8672102" y="4631395"/>
            <a:ext cx="869225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bogen verbindingslijn 20"/>
          <p:cNvCxnSpPr>
            <a:stCxn id="14" idx="3"/>
            <a:endCxn id="5" idx="1"/>
          </p:cNvCxnSpPr>
          <p:nvPr/>
        </p:nvCxnSpPr>
        <p:spPr>
          <a:xfrm flipV="1">
            <a:off x="2631619" y="2132037"/>
            <a:ext cx="869227" cy="124967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14" idx="3"/>
            <a:endCxn id="7" idx="1"/>
          </p:cNvCxnSpPr>
          <p:nvPr/>
        </p:nvCxnSpPr>
        <p:spPr>
          <a:xfrm>
            <a:off x="2631619" y="3381715"/>
            <a:ext cx="869225" cy="124968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>
            <a:stCxn id="14" idx="3"/>
            <a:endCxn id="6" idx="1"/>
          </p:cNvCxnSpPr>
          <p:nvPr/>
        </p:nvCxnSpPr>
        <p:spPr>
          <a:xfrm>
            <a:off x="2631619" y="3381715"/>
            <a:ext cx="869225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43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218659"/>
              </p:ext>
            </p:extLst>
          </p:nvPr>
        </p:nvGraphicFramePr>
        <p:xfrm>
          <a:off x="906800" y="1040827"/>
          <a:ext cx="9422435" cy="6228900"/>
        </p:xfrm>
        <a:graphic>
          <a:graphicData uri="http://schemas.openxmlformats.org/drawingml/2006/table">
            <a:tbl>
              <a:tblPr/>
              <a:tblGrid>
                <a:gridCol w="1233727">
                  <a:extLst>
                    <a:ext uri="{9D8B030D-6E8A-4147-A177-3AD203B41FA5}">
                      <a16:colId xmlns:a16="http://schemas.microsoft.com/office/drawing/2014/main" val="4224414728"/>
                    </a:ext>
                  </a:extLst>
                </a:gridCol>
                <a:gridCol w="3907107">
                  <a:extLst>
                    <a:ext uri="{9D8B030D-6E8A-4147-A177-3AD203B41FA5}">
                      <a16:colId xmlns:a16="http://schemas.microsoft.com/office/drawing/2014/main" val="3069993593"/>
                    </a:ext>
                  </a:extLst>
                </a:gridCol>
                <a:gridCol w="1339821">
                  <a:extLst>
                    <a:ext uri="{9D8B030D-6E8A-4147-A177-3AD203B41FA5}">
                      <a16:colId xmlns:a16="http://schemas.microsoft.com/office/drawing/2014/main" val="665382493"/>
                    </a:ext>
                  </a:extLst>
                </a:gridCol>
                <a:gridCol w="1638368">
                  <a:extLst>
                    <a:ext uri="{9D8B030D-6E8A-4147-A177-3AD203B41FA5}">
                      <a16:colId xmlns:a16="http://schemas.microsoft.com/office/drawing/2014/main" val="425968228"/>
                    </a:ext>
                  </a:extLst>
                </a:gridCol>
                <a:gridCol w="1303412">
                  <a:extLst>
                    <a:ext uri="{9D8B030D-6E8A-4147-A177-3AD203B41FA5}">
                      <a16:colId xmlns:a16="http://schemas.microsoft.com/office/drawing/2014/main" val="2503426362"/>
                    </a:ext>
                  </a:extLst>
                </a:gridCol>
              </a:tblGrid>
              <a:tr h="117097"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4" marR="4684" marT="4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4" marR="4684" marT="4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VMAD </a:t>
                      </a:r>
                      <a:r>
                        <a:rPr lang="nl-NL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pillars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4" marR="4684" marT="4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</a:t>
                      </a:r>
                      <a:r>
                        <a:rPr lang="nl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needs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4" marR="4684" marT="4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4" marR="4684" marT="46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721199"/>
                  </a:ext>
                </a:extLst>
              </a:tr>
              <a:tr h="337240"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interaction with and the interface of ADS (features) shall have a high-level commonality of design.</a:t>
                      </a:r>
                    </a:p>
                  </a:txBody>
                  <a:tcPr marL="4684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should be designed to foster a level of trust that is aligned with its capabilities and limitations to ensure proper use of the system.</a:t>
                      </a:r>
                    </a:p>
                  </a:txBody>
                  <a:tcPr marL="140517" marR="4684" marT="4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Audit 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currently no general specification to be able to check whether there is a high level of commonality. If such a commonality exists then a checklist would suffice. 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10279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operation of the interaction shall have in common: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22594"/>
                  </a:ext>
                </a:extLst>
              </a:tr>
              <a:tr h="22482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[use of common sequence of states in the transition/activation/overriding/…]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046618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interaction should be simplified:  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612235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[Limit the number of roles]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665420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[Limit the number of potential transitions]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496765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[Limit the number of settings]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979869"/>
                  </a:ext>
                </a:extLst>
              </a:tr>
              <a:tr h="11709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[Limit the number of different interaction modes]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4" marR="4684" marT="468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650793"/>
                  </a:ext>
                </a:extLst>
              </a:tr>
              <a:tr h="285718">
                <a:tc rowSpan="1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ADS HMI shall provide clear and unambiguous information to the user.</a:t>
                      </a:r>
                    </a:p>
                  </a:txBody>
                  <a:tcPr marL="4684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vehicle shall indicate its ADS capabilities in terms of their automated [features] and their ODD. 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1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Audit; test track or real world with a wide diversity of typical drivers (this is an extensive test); human out of the loop simulation. 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1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the audit  it should be ensured that a user centred design process in the development of an ADS is implemented and followed.  Such a user centred design process should be developed. Some of the detailed provisions can be checked through a checklist;  Standardisation on icons/earcons is needed (relates to commonality).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rowSpan="18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Whether the information is indeed clear and unambiguous should also be checked through driving on test track or real world with a wide diversity of naive drivers (this is quite an extensive test). The correct functioning of the HMI can be tested through human out of the loop simulation.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867244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shall inform the user on the current conditions: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516901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ADS status information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368840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The availability of ADS features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110828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User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Role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764276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Responsibility</a:t>
                      </a:r>
                      <a:endParaRPr lang="nl-NL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856752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Permitted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NDRA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883872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Potential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roles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activate</a:t>
                      </a:r>
                      <a:endParaRPr lang="nl-NL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721431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“Standard” information: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490685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§  Vehicle speed, range and Time to Fuel </a:t>
                      </a:r>
                    </a:p>
                  </a:txBody>
                  <a:tcPr marL="702584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237588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ADS failure information 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482525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shall inform the user on the upcoming conditions: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691862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ODD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boundaries</a:t>
                      </a:r>
                      <a:endParaRPr lang="nl-NL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967777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Upcoming actions or change in roles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847456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Oncoming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decisions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manoeuvers</a:t>
                      </a:r>
                      <a:endParaRPr lang="nl-NL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135905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Estimated time until take over in normal conditions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998196"/>
                  </a:ext>
                </a:extLst>
              </a:tr>
              <a:tr h="1124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  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Transition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related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nl-N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</a:t>
                      </a:r>
                      <a:r>
                        <a:rPr lang="nl-N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</a:p>
                  </a:txBody>
                  <a:tcPr marL="351292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680705"/>
                  </a:ext>
                </a:extLst>
              </a:tr>
              <a:tr h="22951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shall ensure that safety related information is prioritized and presented in a clear and unambiguous manner. 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165759"/>
                  </a:ext>
                </a:extLst>
              </a:tr>
              <a:tr h="224827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ADS shall be designed to prevent misuse and errors in operation.</a:t>
                      </a:r>
                    </a:p>
                  </a:txBody>
                  <a:tcPr marL="4684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shall be designed to prevent inadvertent activation or deactivation.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Audit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user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centred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design process should be developed.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This could be part of the common specification</a:t>
                      </a:r>
                    </a:p>
                  </a:txBody>
                  <a:tcPr marL="4684" marR="4684" marT="468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962809"/>
                  </a:ext>
                </a:extLst>
              </a:tr>
              <a:tr h="22482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controls dedicated to the ADS shall be clearly distinguishable from other controls.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854763"/>
                  </a:ext>
                </a:extLst>
              </a:tr>
              <a:tr h="22951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      The ADS shall provide feedback when the user attempts to enable unavailable functions.</a:t>
                      </a:r>
                    </a:p>
                  </a:txBody>
                  <a:tcPr marL="140517" marR="4684" marT="46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982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761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341168" y="1111419"/>
            <a:ext cx="7111684" cy="5534914"/>
          </a:xfrm>
        </p:spPr>
        <p:txBody>
          <a:bodyPr>
            <a:noAutofit/>
          </a:bodyPr>
          <a:lstStyle/>
          <a:p>
            <a:r>
              <a:rPr lang="en-US" sz="2400" dirty="0" smtClean="0"/>
              <a:t>Work </a:t>
            </a:r>
            <a:r>
              <a:rPr lang="en-US" sz="2400" dirty="0"/>
              <a:t>on the level of detail below the provisions</a:t>
            </a:r>
          </a:p>
          <a:p>
            <a:pPr lvl="1"/>
            <a:r>
              <a:rPr lang="en-US" sz="2000" dirty="0" smtClean="0"/>
              <a:t>Since </a:t>
            </a:r>
            <a:r>
              <a:rPr lang="en-US" sz="2000" dirty="0"/>
              <a:t>technology is not matured, research is necessary to evaluate the best solutions for </a:t>
            </a:r>
            <a:r>
              <a:rPr lang="en-US" sz="2000" dirty="0" smtClean="0"/>
              <a:t>standards </a:t>
            </a:r>
          </a:p>
          <a:p>
            <a:pPr lvl="2"/>
            <a:r>
              <a:rPr lang="en-US" sz="1600" dirty="0" smtClean="0"/>
              <a:t>Commonality is not there yet</a:t>
            </a:r>
          </a:p>
          <a:p>
            <a:pPr lvl="2"/>
            <a:r>
              <a:rPr lang="en-US" sz="1600" dirty="0" smtClean="0"/>
              <a:t>Research is needed which is not done within FRAV</a:t>
            </a:r>
            <a:endParaRPr lang="en-US" sz="1600" dirty="0"/>
          </a:p>
          <a:p>
            <a:pPr lvl="1"/>
            <a:r>
              <a:rPr lang="en-US" sz="2000" dirty="0"/>
              <a:t>To develop and gain experience in the success of different HM Interaction solutions the guidelines need to be clear enough to give direction and do give a certainty for future development (avoid depreciation through regulation</a:t>
            </a:r>
            <a:r>
              <a:rPr lang="en-US" sz="2000" dirty="0" smtClean="0"/>
              <a:t>)</a:t>
            </a:r>
          </a:p>
          <a:p>
            <a:pPr lvl="0"/>
            <a:r>
              <a:rPr lang="nl-NL" sz="2400" dirty="0" smtClean="0"/>
              <a:t>Standards &amp; </a:t>
            </a:r>
            <a:r>
              <a:rPr lang="nl-NL" sz="2400" dirty="0" err="1" smtClean="0"/>
              <a:t>recommendations</a:t>
            </a:r>
            <a:r>
              <a:rPr lang="nl-NL" sz="2400" dirty="0" smtClean="0"/>
              <a:t> on HMI (e.g., </a:t>
            </a:r>
            <a:r>
              <a:rPr lang="nl-NL" sz="2400" dirty="0" err="1" smtClean="0"/>
              <a:t>symbols</a:t>
            </a:r>
            <a:r>
              <a:rPr lang="nl-NL" sz="2400" dirty="0" smtClean="0"/>
              <a:t>, </a:t>
            </a:r>
            <a:r>
              <a:rPr lang="nl-NL" sz="2400" dirty="0" err="1" smtClean="0"/>
              <a:t>tale-tales</a:t>
            </a:r>
            <a:r>
              <a:rPr lang="nl-NL" sz="2400" dirty="0" smtClean="0"/>
              <a:t>)</a:t>
            </a:r>
            <a:endParaRPr lang="nl-NL" sz="2400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Till</a:t>
            </a:r>
            <a:r>
              <a:rPr lang="nl-NL" dirty="0" smtClean="0"/>
              <a:t> 2023 Users</a:t>
            </a:r>
            <a:endParaRPr lang="nl-NL" dirty="0"/>
          </a:p>
        </p:txBody>
      </p:sp>
      <p:pic>
        <p:nvPicPr>
          <p:cNvPr id="5" name="Tijdelijke aanduiding voor inhoud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171" y="1672936"/>
            <a:ext cx="2841627" cy="284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730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341168" y="1111419"/>
            <a:ext cx="7111684" cy="6476645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Work on the state diagram for activation, de-activation (take-over), and transfer of control</a:t>
            </a:r>
            <a:endParaRPr lang="nl-NL" sz="2400" dirty="0"/>
          </a:p>
          <a:p>
            <a:pPr marL="685800" lvl="2">
              <a:spcBef>
                <a:spcPts val="1000"/>
              </a:spcBef>
            </a:pPr>
            <a:r>
              <a:rPr lang="en-US" dirty="0"/>
              <a:t>Outcome could be a 0.0 version</a:t>
            </a:r>
            <a:endParaRPr lang="nl-NL" dirty="0"/>
          </a:p>
          <a:p>
            <a:pPr lvl="1"/>
            <a:r>
              <a:rPr lang="en-US" sz="2000" dirty="0"/>
              <a:t>Commonality related to this topic</a:t>
            </a:r>
          </a:p>
          <a:p>
            <a:pPr lvl="1"/>
            <a:r>
              <a:rPr lang="en-US" sz="2000" dirty="0"/>
              <a:t>High level assessment</a:t>
            </a:r>
          </a:p>
          <a:p>
            <a:pPr lvl="1"/>
            <a:r>
              <a:rPr lang="en-US" sz="2000" dirty="0"/>
              <a:t>Some functional tests</a:t>
            </a:r>
          </a:p>
          <a:p>
            <a:r>
              <a:rPr lang="en-US" sz="2400" dirty="0" smtClean="0"/>
              <a:t>Interface </a:t>
            </a:r>
            <a:r>
              <a:rPr lang="en-US" sz="2400" dirty="0"/>
              <a:t>with VMAD</a:t>
            </a:r>
            <a:endParaRPr lang="nl-NL" sz="2400" dirty="0"/>
          </a:p>
          <a:p>
            <a:pPr lvl="1"/>
            <a:r>
              <a:rPr lang="en-US" sz="2000" dirty="0"/>
              <a:t>Verifiable criteria will be difficult in this stage</a:t>
            </a:r>
            <a:endParaRPr lang="nl-NL" sz="2000" dirty="0"/>
          </a:p>
          <a:p>
            <a:pPr lvl="1"/>
            <a:r>
              <a:rPr lang="en-US" sz="2000" dirty="0"/>
              <a:t>Items to be assessed are feasible</a:t>
            </a:r>
            <a:endParaRPr lang="nl-NL" sz="2000" dirty="0"/>
          </a:p>
          <a:p>
            <a:pPr lvl="1"/>
            <a:r>
              <a:rPr lang="en-US" sz="2000" dirty="0" smtClean="0"/>
              <a:t>Recommendations </a:t>
            </a:r>
            <a:r>
              <a:rPr lang="en-US" sz="2000" dirty="0"/>
              <a:t>are more related to assessment than fixed </a:t>
            </a:r>
            <a:r>
              <a:rPr lang="en-US" sz="2000" dirty="0" smtClean="0"/>
              <a:t>test methods</a:t>
            </a:r>
            <a:endParaRPr lang="nl-NL" sz="2000" dirty="0"/>
          </a:p>
          <a:p>
            <a:r>
              <a:rPr lang="nl-NL" sz="2400" dirty="0" smtClean="0"/>
              <a:t>Interface </a:t>
            </a:r>
            <a:r>
              <a:rPr lang="nl-NL" sz="2400" dirty="0" err="1" smtClean="0"/>
              <a:t>with</a:t>
            </a:r>
            <a:r>
              <a:rPr lang="nl-NL" sz="2400" dirty="0" smtClean="0"/>
              <a:t> TF ADAS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Till</a:t>
            </a:r>
            <a:r>
              <a:rPr lang="nl-NL" dirty="0" smtClean="0"/>
              <a:t> 2023 Users</a:t>
            </a:r>
            <a:endParaRPr lang="nl-NL" dirty="0"/>
          </a:p>
        </p:txBody>
      </p:sp>
      <p:pic>
        <p:nvPicPr>
          <p:cNvPr id="5" name="Tijdelijke aanduiding voor inhoud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171" y="1672936"/>
            <a:ext cx="2841627" cy="284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96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341168" y="1111419"/>
            <a:ext cx="7111684" cy="6476645"/>
          </a:xfrm>
        </p:spPr>
        <p:txBody>
          <a:bodyPr>
            <a:noAutofit/>
          </a:bodyPr>
          <a:lstStyle/>
          <a:p>
            <a:r>
              <a:rPr lang="nl-NL" sz="2400" dirty="0" smtClean="0"/>
              <a:t>User </a:t>
            </a:r>
            <a:r>
              <a:rPr lang="nl-NL" sz="2400" dirty="0" err="1" smtClean="0"/>
              <a:t>roles</a:t>
            </a:r>
            <a:endParaRPr lang="nl-NL" sz="2400" dirty="0" smtClean="0"/>
          </a:p>
          <a:p>
            <a:pPr lvl="1"/>
            <a:r>
              <a:rPr lang="nl-NL" sz="2000" dirty="0" smtClean="0"/>
              <a:t>a lot of light </a:t>
            </a:r>
            <a:r>
              <a:rPr lang="nl-NL" sz="2000" dirty="0" err="1" smtClean="0"/>
              <a:t>between</a:t>
            </a:r>
            <a:r>
              <a:rPr lang="nl-NL" sz="2000" dirty="0" smtClean="0"/>
              <a:t> driver </a:t>
            </a:r>
            <a:r>
              <a:rPr lang="nl-NL" sz="2000" dirty="0" err="1" smtClean="0"/>
              <a:t>and</a:t>
            </a:r>
            <a:r>
              <a:rPr lang="nl-NL" sz="2000" dirty="0" smtClean="0"/>
              <a:t> </a:t>
            </a:r>
            <a:r>
              <a:rPr lang="nl-NL" sz="2000" dirty="0" smtClean="0"/>
              <a:t>user</a:t>
            </a:r>
          </a:p>
          <a:p>
            <a:r>
              <a:rPr lang="nl-NL" sz="2400" dirty="0" err="1" smtClean="0"/>
              <a:t>There</a:t>
            </a:r>
            <a:r>
              <a:rPr lang="nl-NL" sz="2400" dirty="0" smtClean="0"/>
              <a:t> are </a:t>
            </a:r>
            <a:r>
              <a:rPr lang="nl-NL" sz="2400" dirty="0" err="1" smtClean="0"/>
              <a:t>many</a:t>
            </a:r>
            <a:r>
              <a:rPr lang="nl-NL" sz="2400" dirty="0" smtClean="0"/>
              <a:t> different users </a:t>
            </a:r>
            <a:r>
              <a:rPr lang="nl-NL" sz="2400" dirty="0" err="1" smtClean="0"/>
              <a:t>with</a:t>
            </a:r>
            <a:r>
              <a:rPr lang="nl-NL" sz="2400" dirty="0" smtClean="0"/>
              <a:t> different skills</a:t>
            </a:r>
          </a:p>
          <a:p>
            <a:pPr lvl="1"/>
            <a:r>
              <a:rPr lang="nl-NL" sz="2000" dirty="0" err="1" smtClean="0"/>
              <a:t>averages</a:t>
            </a:r>
            <a:r>
              <a:rPr lang="nl-NL" sz="2000" dirty="0" smtClean="0"/>
              <a:t> </a:t>
            </a:r>
            <a:r>
              <a:rPr lang="nl-NL" sz="2000" dirty="0" err="1" smtClean="0"/>
              <a:t>won’t</a:t>
            </a:r>
            <a:r>
              <a:rPr lang="nl-NL" sz="2000" dirty="0" smtClean="0"/>
              <a:t> </a:t>
            </a:r>
            <a:r>
              <a:rPr lang="nl-NL" sz="2000" dirty="0" err="1" smtClean="0"/>
              <a:t>work</a:t>
            </a:r>
            <a:r>
              <a:rPr lang="nl-NL" sz="2000" dirty="0" smtClean="0"/>
              <a:t>! </a:t>
            </a:r>
          </a:p>
          <a:p>
            <a:r>
              <a:rPr lang="nl-NL" sz="2400" dirty="0" smtClean="0"/>
              <a:t>Driver </a:t>
            </a:r>
            <a:r>
              <a:rPr lang="nl-NL" sz="2400" dirty="0" err="1" smtClean="0"/>
              <a:t>readiness</a:t>
            </a:r>
            <a:endParaRPr lang="nl-NL" sz="2400" dirty="0" smtClean="0"/>
          </a:p>
          <a:p>
            <a:r>
              <a:rPr lang="nl-NL" sz="2400" dirty="0" err="1"/>
              <a:t>Merge</a:t>
            </a:r>
            <a:r>
              <a:rPr lang="nl-NL" sz="2400" dirty="0"/>
              <a:t> </a:t>
            </a:r>
            <a:r>
              <a:rPr lang="nl-NL" sz="2400" dirty="0" err="1" smtClean="0"/>
              <a:t>all</a:t>
            </a:r>
            <a:r>
              <a:rPr lang="nl-NL" sz="2400" dirty="0" smtClean="0"/>
              <a:t> </a:t>
            </a:r>
            <a:r>
              <a:rPr lang="nl-NL" sz="2400" dirty="0" err="1" smtClean="0"/>
              <a:t>into</a:t>
            </a:r>
            <a:r>
              <a:rPr lang="nl-NL" sz="2400" dirty="0" smtClean="0"/>
              <a:t> </a:t>
            </a:r>
            <a:r>
              <a:rPr lang="nl-NL" sz="2400" dirty="0" err="1"/>
              <a:t>doc</a:t>
            </a:r>
            <a:r>
              <a:rPr lang="nl-NL" sz="2400" dirty="0"/>
              <a:t> 5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Till</a:t>
            </a:r>
            <a:r>
              <a:rPr lang="nl-NL" dirty="0" smtClean="0"/>
              <a:t> 2023 Users</a:t>
            </a:r>
            <a:endParaRPr lang="nl-NL" dirty="0"/>
          </a:p>
        </p:txBody>
      </p:sp>
      <p:pic>
        <p:nvPicPr>
          <p:cNvPr id="5" name="Tijdelijke aanduiding voor inhoud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171" y="1672936"/>
            <a:ext cx="2841627" cy="284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71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4688</TotalTime>
  <Words>1333</Words>
  <Application>Microsoft Office PowerPoint</Application>
  <PresentationFormat>Breedbeeld</PresentationFormat>
  <Paragraphs>148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Arial Nova Light</vt:lpstr>
      <vt:lpstr>Arial Nova</vt:lpstr>
      <vt:lpstr>Times New Roman</vt:lpstr>
      <vt:lpstr>Calibri Light</vt:lpstr>
      <vt:lpstr>Arial</vt:lpstr>
      <vt:lpstr>Calibri</vt:lpstr>
      <vt:lpstr>Office Theme</vt:lpstr>
      <vt:lpstr>30th Session  User  working stream</vt:lpstr>
      <vt:lpstr> Status</vt:lpstr>
      <vt:lpstr> Status</vt:lpstr>
      <vt:lpstr>Status </vt:lpstr>
      <vt:lpstr>Status</vt:lpstr>
      <vt:lpstr>Status</vt:lpstr>
      <vt:lpstr>Till 2023 Users</vt:lpstr>
      <vt:lpstr>Till 2023 Users</vt:lpstr>
      <vt:lpstr>Till 2023 Users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Brouwer, Rino (WVL)</cp:lastModifiedBy>
  <cp:revision>124</cp:revision>
  <dcterms:created xsi:type="dcterms:W3CDTF">2021-04-04T08:35:33Z</dcterms:created>
  <dcterms:modified xsi:type="dcterms:W3CDTF">2022-07-18T17:55:06Z</dcterms:modified>
</cp:coreProperties>
</file>