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6"/>
  </p:notesMasterIdLst>
  <p:handoutMasterIdLst>
    <p:handoutMasterId r:id="rId7"/>
  </p:handoutMasterIdLst>
  <p:sldIdLst>
    <p:sldId id="256" r:id="rId4"/>
    <p:sldId id="262" r:id="rId5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D5B46C-F413-4A9F-8605-55C8237F8AEA}" v="2" dt="2022-09-23T09:44:42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63" d="100"/>
          <a:sy n="63" d="100"/>
        </p:scale>
        <p:origin x="696" y="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02/10/2022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82C3F-8492-4CB8-B916-7B646C3FE4F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512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unece.org/DAM/trans/doc/2019/wp29/ECE-TRANS-WP29-2019-34-rev.1e.pdf" TargetMode="External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unece.org/sites/default/files/2022-04/GRVA-13-06e.pdf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unece.org/fileadmin/DAM/trans/doc/2020/wp29/ECE-TRANS-WP29-2019-34-Rev2e.pdf" TargetMode="External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4400" dirty="0"/>
              <a:t>National/Regional DSSAD </a:t>
            </a:r>
            <a:r>
              <a:rPr lang="de-DE" sz="4400" dirty="0" err="1"/>
              <a:t>requirements</a:t>
            </a:r>
            <a:r>
              <a:rPr lang="de-DE" sz="4400" dirty="0"/>
              <a:t> &amp;</a:t>
            </a:r>
            <a:br>
              <a:rPr lang="de-DE" sz="4400" dirty="0"/>
            </a:br>
            <a:r>
              <a:rPr lang="de-DE" sz="4400" dirty="0" err="1"/>
              <a:t>need</a:t>
            </a:r>
            <a:r>
              <a:rPr lang="de-DE" sz="4400" dirty="0"/>
              <a:t> </a:t>
            </a:r>
            <a:r>
              <a:rPr lang="de-DE" sz="4400" dirty="0" err="1"/>
              <a:t>for</a:t>
            </a:r>
            <a:r>
              <a:rPr lang="de-DE" sz="4400" dirty="0"/>
              <a:t> </a:t>
            </a:r>
            <a:r>
              <a:rPr lang="de-DE" sz="4400" dirty="0" err="1"/>
              <a:t>harmonization</a:t>
            </a:r>
            <a:endParaRPr lang="fr-FR" dirty="0"/>
          </a:p>
        </p:txBody>
      </p:sp>
      <p:sp>
        <p:nvSpPr>
          <p:cNvPr id="6" name="Titel 3">
            <a:extLst>
              <a:ext uri="{FF2B5EF4-FFF2-40B4-BE49-F238E27FC236}">
                <a16:creationId xmlns:a16="http://schemas.microsoft.com/office/drawing/2014/main" id="{CB3279E7-3D25-4B06-B56D-C488BD8913B9}"/>
              </a:ext>
            </a:extLst>
          </p:cNvPr>
          <p:cNvSpPr txBox="1">
            <a:spLocks/>
          </p:cNvSpPr>
          <p:nvPr/>
        </p:nvSpPr>
        <p:spPr>
          <a:xfrm>
            <a:off x="8452078" y="260648"/>
            <a:ext cx="3692594" cy="97873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de-DE" sz="1600" u="sng" kern="0" dirty="0">
                <a:cs typeface="Calibri" panose="020F0502020204030204" pitchFamily="34" charset="0"/>
              </a:rPr>
              <a:t>Informal </a:t>
            </a:r>
            <a:r>
              <a:rPr lang="de-DE" sz="1600" u="sng" kern="0" dirty="0" err="1">
                <a:cs typeface="Calibri" panose="020F0502020204030204" pitchFamily="34" charset="0"/>
              </a:rPr>
              <a:t>document</a:t>
            </a:r>
            <a:r>
              <a:rPr lang="de-DE" sz="1600" u="sng" kern="0" dirty="0">
                <a:cs typeface="Calibri" panose="020F0502020204030204" pitchFamily="34" charset="0"/>
              </a:rPr>
              <a:t> </a:t>
            </a:r>
            <a:r>
              <a:rPr lang="de-DE" sz="1600" b="1" kern="0" dirty="0">
                <a:cs typeface="Calibri" panose="020F0502020204030204" pitchFamily="34" charset="0"/>
              </a:rPr>
              <a:t>GRVA-14-29</a:t>
            </a:r>
            <a:br>
              <a:rPr lang="de-DE" sz="1600" b="1" kern="0" dirty="0">
                <a:cs typeface="Calibri" panose="020F0502020204030204" pitchFamily="34" charset="0"/>
              </a:rPr>
            </a:br>
            <a:r>
              <a:rPr lang="de-DE" sz="1600" kern="0" dirty="0">
                <a:cs typeface="Calibri" panose="020F0502020204030204" pitchFamily="34" charset="0"/>
              </a:rPr>
              <a:t>14th GRVA, 26-30 September 2022</a:t>
            </a:r>
            <a:br>
              <a:rPr lang="de-DE" sz="1600" kern="0" dirty="0">
                <a:cs typeface="Calibri" panose="020F0502020204030204" pitchFamily="34" charset="0"/>
              </a:rPr>
            </a:br>
            <a:r>
              <a:rPr lang="de-DE" sz="1600" kern="0" dirty="0" err="1">
                <a:cs typeface="Calibri" panose="020F0502020204030204" pitchFamily="34" charset="0"/>
              </a:rPr>
              <a:t>Provisional</a:t>
            </a:r>
            <a:r>
              <a:rPr lang="de-DE" sz="1600" kern="0" dirty="0">
                <a:cs typeface="Calibri" panose="020F0502020204030204" pitchFamily="34" charset="0"/>
              </a:rPr>
              <a:t> </a:t>
            </a:r>
            <a:r>
              <a:rPr lang="de-DE" sz="1600" kern="0" dirty="0" err="1">
                <a:cs typeface="Calibri" panose="020F0502020204030204" pitchFamily="34" charset="0"/>
              </a:rPr>
              <a:t>agenda</a:t>
            </a:r>
            <a:r>
              <a:rPr lang="de-DE" sz="1600" kern="0" dirty="0">
                <a:cs typeface="Calibri" panose="020F0502020204030204" pitchFamily="34" charset="0"/>
              </a:rPr>
              <a:t> item 4(c)</a:t>
            </a:r>
            <a:br>
              <a:rPr lang="de-DE" sz="1600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1600" kern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1600" b="1" kern="0" dirty="0"/>
            </a:br>
            <a:br>
              <a:rPr lang="en-US" sz="1600" b="1" kern="0" dirty="0"/>
            </a:br>
            <a:endParaRPr lang="de-DE" sz="1600" b="1" kern="0" dirty="0"/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8EE2119F-A7ED-4369-9445-51773091ED1E}"/>
              </a:ext>
            </a:extLst>
          </p:cNvPr>
          <p:cNvSpPr txBox="1">
            <a:spLocks/>
          </p:cNvSpPr>
          <p:nvPr/>
        </p:nvSpPr>
        <p:spPr>
          <a:xfrm>
            <a:off x="191344" y="1212469"/>
            <a:ext cx="3692594" cy="42076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de-DE" sz="1600" kern="0" dirty="0" err="1">
                <a:cs typeface="Calibri" panose="020F0502020204030204" pitchFamily="34" charset="0"/>
              </a:rPr>
              <a:t>Submitted</a:t>
            </a:r>
            <a:r>
              <a:rPr lang="de-DE" sz="1600" kern="0" dirty="0">
                <a:cs typeface="Calibri" panose="020F0502020204030204" pitchFamily="34" charset="0"/>
              </a:rPr>
              <a:t> </a:t>
            </a:r>
            <a:r>
              <a:rPr lang="de-DE" sz="1600" kern="0" dirty="0" err="1">
                <a:cs typeface="Calibri" panose="020F0502020204030204" pitchFamily="34" charset="0"/>
              </a:rPr>
              <a:t>by</a:t>
            </a:r>
            <a:r>
              <a:rPr lang="de-DE" sz="1600" kern="0" dirty="0">
                <a:cs typeface="Calibri" panose="020F0502020204030204" pitchFamily="34" charset="0"/>
              </a:rPr>
              <a:t> the expert </a:t>
            </a:r>
            <a:r>
              <a:rPr lang="de-DE" sz="1600" kern="0" dirty="0" err="1">
                <a:cs typeface="Calibri" panose="020F0502020204030204" pitchFamily="34" charset="0"/>
              </a:rPr>
              <a:t>from</a:t>
            </a:r>
            <a:r>
              <a:rPr lang="de-DE" sz="1600" kern="0" dirty="0">
                <a:cs typeface="Calibri" panose="020F0502020204030204" pitchFamily="34" charset="0"/>
              </a:rPr>
              <a:t> OICA</a:t>
            </a:r>
            <a:br>
              <a:rPr lang="en-US" sz="1600" b="1" kern="0" dirty="0"/>
            </a:br>
            <a:endParaRPr lang="de-DE" sz="1600" b="1" kern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72002"/>
          </a:xfrm>
        </p:spPr>
        <p:txBody>
          <a:bodyPr>
            <a:noAutofit/>
          </a:bodyPr>
          <a:lstStyle/>
          <a:p>
            <a:r>
              <a:rPr lang="de-DE" sz="2400" b="1" dirty="0"/>
              <a:t>Current status &amp; need for harmonization of DSSAD requirements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199" y="1327887"/>
            <a:ext cx="11164911" cy="534147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DE" sz="1400" dirty="0"/>
              <a:t>UN R157 includes several references to additional national/regional legislation including possible legislation for technical requirements on the data availability, access and retrieval (e.g. 8.1, 8.4.1, 8.4.3.3, 8.4.5.3)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Per the </a:t>
            </a:r>
            <a:r>
              <a:rPr lang="en-US" sz="1400" dirty="0">
                <a:hlinkClick r:id="rId3"/>
              </a:rPr>
              <a:t>request</a:t>
            </a:r>
            <a:r>
              <a:rPr lang="en-US" sz="1400" dirty="0"/>
              <a:t> of WP.29 at their 178th session (June 2019) and the </a:t>
            </a:r>
            <a:r>
              <a:rPr lang="en-US" sz="1400" dirty="0">
                <a:hlinkClick r:id="rId4"/>
              </a:rPr>
              <a:t>request</a:t>
            </a:r>
            <a:r>
              <a:rPr lang="en-US" sz="1400" dirty="0"/>
              <a:t> at their 180</a:t>
            </a:r>
            <a:r>
              <a:rPr lang="en-US" sz="1400" baseline="30000" dirty="0"/>
              <a:t>th</a:t>
            </a:r>
            <a:r>
              <a:rPr lang="en-US" sz="1400" dirty="0"/>
              <a:t> session (March 2020) the IWG on EDR/DSSAD was tasked to provide information on the existing national/regional activities on DSSAD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The IWG started drafting the document EDR-DSSAD-04-04 in January 2020, submitted an updated version as </a:t>
            </a:r>
            <a:r>
              <a:rPr lang="en-US" sz="1400" dirty="0">
                <a:hlinkClick r:id="rId5"/>
              </a:rPr>
              <a:t>GRVA-13-06</a:t>
            </a:r>
            <a:r>
              <a:rPr lang="en-US" sz="1400" dirty="0"/>
              <a:t> to GRVA in May 2022 and a further updated version during SG-DSSAD-10</a:t>
            </a:r>
          </a:p>
          <a:p>
            <a:pPr>
              <a:lnSpc>
                <a:spcPct val="100000"/>
              </a:lnSpc>
            </a:pPr>
            <a:r>
              <a:rPr lang="de-DE" sz="1400" dirty="0"/>
              <a:t>While the information in GRVA-13-06/</a:t>
            </a:r>
            <a:r>
              <a:rPr lang="en-US" sz="1400" dirty="0"/>
              <a:t> EDR-DSSAD-04-04</a:t>
            </a:r>
            <a:r>
              <a:rPr lang="de-DE" sz="1400" dirty="0"/>
              <a:t> are helpful for manufacturers they are not exhaustive and do not solve every open issue and question. Currently identified issues are:</a:t>
            </a:r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r>
              <a:rPr lang="de-DE" sz="1400" dirty="0"/>
              <a:t>Requirements of some CPs on e.g. </a:t>
            </a:r>
            <a:r>
              <a:rPr lang="de-DE" sz="1400" b="1" dirty="0"/>
              <a:t>data availability seem to be in contradiction </a:t>
            </a:r>
            <a:r>
              <a:rPr lang="de-DE" sz="1400" dirty="0"/>
              <a:t>to each other: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1400" dirty="0"/>
          </a:p>
          <a:p>
            <a:pPr marL="457200" lvl="1" indent="0">
              <a:lnSpc>
                <a:spcPct val="100000"/>
              </a:lnSpc>
              <a:buNone/>
            </a:pPr>
            <a:endParaRPr lang="de-DE" sz="700" dirty="0"/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endParaRPr lang="de-DE" sz="1400" dirty="0"/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endParaRPr lang="de-DE" sz="1400" dirty="0"/>
          </a:p>
          <a:p>
            <a:pPr marL="800100" lvl="1" indent="-342900">
              <a:lnSpc>
                <a:spcPct val="100000"/>
              </a:lnSpc>
              <a:buFont typeface="+mj-lt"/>
              <a:buAutoNum type="alphaLcParenR"/>
            </a:pPr>
            <a:r>
              <a:rPr lang="de-DE" sz="1400" dirty="0" err="1"/>
              <a:t>Some</a:t>
            </a:r>
            <a:r>
              <a:rPr lang="de-DE" sz="1400" dirty="0"/>
              <a:t> CPs seek to store </a:t>
            </a:r>
            <a:r>
              <a:rPr lang="de-DE" sz="1400" b="1" dirty="0"/>
              <a:t>additional data elements </a:t>
            </a:r>
            <a:r>
              <a:rPr lang="de-DE" sz="1400" dirty="0"/>
              <a:t>(e.g. for location) which is </a:t>
            </a:r>
            <a:r>
              <a:rPr lang="de-DE" sz="1400" b="1" dirty="0"/>
              <a:t>not mandated </a:t>
            </a:r>
            <a:r>
              <a:rPr lang="de-DE" sz="1400" dirty="0"/>
              <a:t>by UN R157</a:t>
            </a:r>
            <a:endParaRPr lang="de-DE" sz="2000" b="1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de-DE" sz="100" b="1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DE" sz="1600" b="1" dirty="0">
                <a:solidFill>
                  <a:srgbClr val="0070C0"/>
                </a:solidFill>
              </a:rPr>
              <a:t>Industry </a:t>
            </a:r>
            <a:r>
              <a:rPr lang="de-DE" sz="1600" b="1" dirty="0" err="1">
                <a:solidFill>
                  <a:srgbClr val="0070C0"/>
                </a:solidFill>
              </a:rPr>
              <a:t>seeks</a:t>
            </a:r>
            <a:r>
              <a:rPr lang="de-DE" sz="1600" b="1" dirty="0">
                <a:solidFill>
                  <a:srgbClr val="0070C0"/>
                </a:solidFill>
              </a:rPr>
              <a:t> </a:t>
            </a:r>
            <a:r>
              <a:rPr lang="de-DE" sz="1600" b="1" dirty="0" err="1">
                <a:solidFill>
                  <a:srgbClr val="0070C0"/>
                </a:solidFill>
              </a:rPr>
              <a:t>clarification</a:t>
            </a:r>
            <a:r>
              <a:rPr lang="de-DE" sz="1600" b="1" dirty="0">
                <a:solidFill>
                  <a:srgbClr val="0070C0"/>
                </a:solidFill>
              </a:rPr>
              <a:t> &amp; harmonized requirements (further discussions in DSSAD IWG required)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701664" y="5549580"/>
            <a:ext cx="6214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Fig. 1: National/regional requirements for DSSAD storage duration of different CPs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985147" y="4210834"/>
            <a:ext cx="1547338" cy="146855"/>
          </a:xfrm>
          <a:prstGeom prst="roundRect">
            <a:avLst/>
          </a:prstGeom>
          <a:solidFill>
            <a:srgbClr val="00B0F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/>
              <a:t>X Months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3985147" y="3970900"/>
            <a:ext cx="5265422" cy="160970"/>
          </a:xfrm>
          <a:prstGeom prst="roundRect">
            <a:avLst/>
          </a:prstGeom>
          <a:solidFill>
            <a:srgbClr val="00B0F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/>
              <a:t>XX Months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3985147" y="4522227"/>
            <a:ext cx="6277840" cy="324292"/>
          </a:xfrm>
          <a:prstGeom prst="roundRect">
            <a:avLst/>
          </a:prstGeom>
          <a:solidFill>
            <a:srgbClr val="92D050"/>
          </a:solidFill>
          <a:ln w="9525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/>
              <a:t>XX+Z Months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789932" y="5016011"/>
            <a:ext cx="644282" cy="34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CP 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434214" y="3964361"/>
            <a:ext cx="13688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dirty="0"/>
              <a:t>With accident:</a:t>
            </a:r>
          </a:p>
          <a:p>
            <a:pPr algn="r"/>
            <a:r>
              <a:rPr lang="de-DE" sz="1050" dirty="0"/>
              <a:t>Without  accident:</a:t>
            </a:r>
          </a:p>
        </p:txBody>
      </p:sp>
      <p:pic>
        <p:nvPicPr>
          <p:cNvPr id="36" name="Picture 10" descr="Free Delete icon | Delete icons PNG, ICO or ICNS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561" b="90000" l="9785" r="89976">
                        <a14:foregroundMark x1="68019" y1="23902" x2="68019" y2="23902"/>
                        <a14:foregroundMark x1="63484" y1="50976" x2="63484" y2="50976"/>
                        <a14:foregroundMark x1="63484" y1="50976" x2="63484" y2="50976"/>
                        <a14:foregroundMark x1="50119" y1="56341" x2="50119" y2="56341"/>
                        <a14:foregroundMark x1="36277" y1="50000" x2="36277" y2="50000"/>
                        <a14:foregroundMark x1="48449" y1="16829" x2="48449" y2="16829"/>
                        <a14:foregroundMark x1="36277" y1="55854" x2="36277" y2="55854"/>
                        <a14:foregroundMark x1="63246" y1="55854" x2="63246" y2="558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799" y="4105568"/>
            <a:ext cx="331995" cy="32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Free Delete icon | Delete icons PNG, ICO or ICNS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561" b="90000" l="9785" r="89976">
                        <a14:foregroundMark x1="68019" y1="23902" x2="68019" y2="23902"/>
                        <a14:foregroundMark x1="63484" y1="50976" x2="63484" y2="50976"/>
                        <a14:foregroundMark x1="63484" y1="50976" x2="63484" y2="50976"/>
                        <a14:foregroundMark x1="50119" y1="56341" x2="50119" y2="56341"/>
                        <a14:foregroundMark x1="36277" y1="50000" x2="36277" y2="50000"/>
                        <a14:foregroundMark x1="48449" y1="16829" x2="48449" y2="16829"/>
                        <a14:foregroundMark x1="36277" y1="55854" x2="36277" y2="55854"/>
                        <a14:foregroundMark x1="63246" y1="55854" x2="63246" y2="558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571" y="3861250"/>
            <a:ext cx="331995" cy="324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2434214" y="4493296"/>
            <a:ext cx="13688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dirty="0"/>
              <a:t>With accident:</a:t>
            </a:r>
          </a:p>
          <a:p>
            <a:pPr algn="r"/>
            <a:r>
              <a:rPr lang="de-DE" sz="1050" dirty="0"/>
              <a:t>Without  accident: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34214" y="4998158"/>
            <a:ext cx="13688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dirty="0"/>
              <a:t>Case A:</a:t>
            </a:r>
          </a:p>
          <a:p>
            <a:pPr algn="r"/>
            <a:r>
              <a:rPr lang="de-DE" sz="1050" dirty="0"/>
              <a:t>Case n: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3985148" y="5011057"/>
            <a:ext cx="1036099" cy="124105"/>
          </a:xfrm>
          <a:prstGeom prst="roundRect">
            <a:avLst/>
          </a:prstGeom>
          <a:solidFill>
            <a:srgbClr val="FFC000"/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/>
              <a:t>Y Months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3985147" y="5229280"/>
            <a:ext cx="7393541" cy="134068"/>
          </a:xfrm>
          <a:prstGeom prst="roundRect">
            <a:avLst/>
          </a:prstGeom>
          <a:solidFill>
            <a:srgbClr val="FFC000"/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/>
              <a:t>XX+Z+N Months</a:t>
            </a:r>
          </a:p>
        </p:txBody>
      </p:sp>
      <p:pic>
        <p:nvPicPr>
          <p:cNvPr id="42" name="Picture 10" descr="Free Delete icon | Delete icons PNG, ICO or ICNS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561" b="90000" l="9785" r="89976">
                        <a14:foregroundMark x1="68019" y1="23902" x2="68019" y2="23902"/>
                        <a14:foregroundMark x1="63484" y1="50976" x2="63484" y2="50976"/>
                        <a14:foregroundMark x1="63484" y1="50976" x2="63484" y2="50976"/>
                        <a14:foregroundMark x1="50119" y1="56341" x2="50119" y2="56341"/>
                        <a14:foregroundMark x1="36277" y1="50000" x2="36277" y2="50000"/>
                        <a14:foregroundMark x1="48449" y1="16829" x2="48449" y2="16829"/>
                        <a14:foregroundMark x1="36277" y1="55854" x2="36277" y2="55854"/>
                        <a14:foregroundMark x1="63246" y1="55854" x2="63246" y2="558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241" y="4887586"/>
            <a:ext cx="331995" cy="32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Lightning Bolt 42"/>
          <p:cNvSpPr/>
          <p:nvPr/>
        </p:nvSpPr>
        <p:spPr>
          <a:xfrm>
            <a:off x="5356355" y="4294134"/>
            <a:ext cx="335629" cy="374050"/>
          </a:xfrm>
          <a:prstGeom prst="lightningBol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Lightning Bolt 43"/>
          <p:cNvSpPr/>
          <p:nvPr/>
        </p:nvSpPr>
        <p:spPr>
          <a:xfrm>
            <a:off x="9054042" y="4148699"/>
            <a:ext cx="335629" cy="374050"/>
          </a:xfrm>
          <a:prstGeom prst="lightningBol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5" name="Picture 14" descr="Diskette | Kostenlose Ic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245" y="4515506"/>
            <a:ext cx="340392" cy="3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Lightning Bolt 45"/>
          <p:cNvSpPr/>
          <p:nvPr/>
        </p:nvSpPr>
        <p:spPr>
          <a:xfrm>
            <a:off x="11142357" y="4760156"/>
            <a:ext cx="335629" cy="374050"/>
          </a:xfrm>
          <a:prstGeom prst="lightningBol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tangle 46"/>
          <p:cNvSpPr/>
          <p:nvPr/>
        </p:nvSpPr>
        <p:spPr>
          <a:xfrm>
            <a:off x="1793171" y="3938335"/>
            <a:ext cx="644282" cy="34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CP A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789931" y="4468226"/>
            <a:ext cx="644282" cy="347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CP B</a:t>
            </a:r>
          </a:p>
        </p:txBody>
      </p:sp>
      <p:sp>
        <p:nvSpPr>
          <p:cNvPr id="49" name="Lightning Bolt 48"/>
          <p:cNvSpPr/>
          <p:nvPr/>
        </p:nvSpPr>
        <p:spPr>
          <a:xfrm>
            <a:off x="5011890" y="4722190"/>
            <a:ext cx="335629" cy="374050"/>
          </a:xfrm>
          <a:prstGeom prst="lightningBolt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0" name="Curved Connector 49"/>
          <p:cNvCxnSpPr>
            <a:stCxn id="46" idx="0"/>
            <a:endCxn id="37" idx="3"/>
          </p:cNvCxnSpPr>
          <p:nvPr/>
        </p:nvCxnSpPr>
        <p:spPr>
          <a:xfrm rot="16200000" flipV="1">
            <a:off x="9977045" y="3463203"/>
            <a:ext cx="736474" cy="1857432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1701664" y="3769123"/>
            <a:ext cx="9945933" cy="177160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>
              <a:solidFill>
                <a:schemeClr val="tx1"/>
              </a:solidFill>
            </a:endParaRPr>
          </a:p>
        </p:txBody>
      </p:sp>
      <p:pic>
        <p:nvPicPr>
          <p:cNvPr id="52" name="Picture 14" descr="Diskette | Kostenlose Ic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305" y="5113890"/>
            <a:ext cx="340392" cy="34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510603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7" ma:contentTypeDescription="Create a new document." ma:contentTypeScope="" ma:versionID="3dda9090b5883dd13a17919601bc9337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ded5af2ee258f7c0b7926b0cd9be3d49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963E24-9403-4FBC-9780-4FB5E63B6D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5B7339-B8D6-44A3-9585-6252D5DD0A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15</TotalTime>
  <Words>305</Words>
  <Application>Microsoft Office PowerPoint</Application>
  <PresentationFormat>Widescreen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Wingdings</vt:lpstr>
      <vt:lpstr>Masque présentation OICA</vt:lpstr>
      <vt:lpstr>National/Regional DSSAD requirements &amp; need for harmonization</vt:lpstr>
      <vt:lpstr>Current status &amp; need for harmonization of DSSAD requirements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National/Regional DSSAD requirements &amp; need for harmonization</dc:title>
  <dc:creator>Olivier Fontaine</dc:creator>
  <cp:lastModifiedBy>Scott Schmidt</cp:lastModifiedBy>
  <cp:revision>2</cp:revision>
  <dcterms:created xsi:type="dcterms:W3CDTF">2022-09-19T16:20:04Z</dcterms:created>
  <dcterms:modified xsi:type="dcterms:W3CDTF">2022-10-03T01:12:52Z</dcterms:modified>
</cp:coreProperties>
</file>