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61" r:id="rId2"/>
    <p:sldId id="260" r:id="rId3"/>
    <p:sldId id="259" r:id="rId4"/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08A97-6F6D-4F98-BB72-EE27A035C49A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921A5-B0DD-4CA5-9C75-A4887D954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025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7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586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18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61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39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647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5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95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440AEE-3AC5-4F76-AF68-25CBA16BEF9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77831" y="640098"/>
            <a:ext cx="1670449" cy="9022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DCE8E6-523F-4404-85DA-A95A90A163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05815" y="136525"/>
            <a:ext cx="2115495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4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10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89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5F494-61A6-47B1-9E0F-27A3A95C8546}" type="datetimeFigureOut">
              <a:rPr lang="en-US" smtClean="0"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1ED38-8D16-45ED-8E79-8C31C0433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3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itle 76"/>
          <p:cNvSpPr txBox="1">
            <a:spLocks/>
          </p:cNvSpPr>
          <p:nvPr/>
        </p:nvSpPr>
        <p:spPr>
          <a:xfrm>
            <a:off x="363556" y="264405"/>
            <a:ext cx="11093986" cy="24567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Definitions for last stop Event:</a:t>
            </a:r>
          </a:p>
          <a:p>
            <a:endParaRPr lang="en-US" sz="1200" dirty="0"/>
          </a:p>
          <a:p>
            <a:r>
              <a:rPr lang="en-US" sz="1600" b="1" dirty="0"/>
              <a:t>Event start (T0</a:t>
            </a:r>
            <a:r>
              <a:rPr lang="en-US" sz="1600" dirty="0"/>
              <a:t>)</a:t>
            </a:r>
          </a:p>
          <a:p>
            <a:r>
              <a:rPr lang="en-US" sz="1600" dirty="0"/>
              <a:t>	When vehicle speed reaches 0 kph</a:t>
            </a:r>
          </a:p>
          <a:p>
            <a:endParaRPr lang="en-US" sz="1600" b="1" dirty="0"/>
          </a:p>
          <a:p>
            <a:r>
              <a:rPr lang="en-US" sz="1600" b="1" dirty="0"/>
              <a:t>Record trigger</a:t>
            </a:r>
            <a:endParaRPr lang="en-US" sz="1600" dirty="0"/>
          </a:p>
          <a:p>
            <a:r>
              <a:rPr lang="en-US" sz="1600" dirty="0"/>
              <a:t>	When vehicle speed sustains at 0 kph for 15 sec or when key-off is initiated, whichever occurs first, after having reached 24 km/h since last record of last stop.  </a:t>
            </a:r>
          </a:p>
          <a:p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31712" y="5499674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0 kph</a:t>
            </a:r>
          </a:p>
        </p:txBody>
      </p:sp>
      <p:cxnSp>
        <p:nvCxnSpPr>
          <p:cNvPr id="86" name="Straight Connector 85"/>
          <p:cNvCxnSpPr/>
          <p:nvPr/>
        </p:nvCxnSpPr>
        <p:spPr>
          <a:xfrm flipV="1">
            <a:off x="909232" y="5638173"/>
            <a:ext cx="501267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909232" y="4685805"/>
            <a:ext cx="5012674" cy="49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909232" y="4569536"/>
            <a:ext cx="1222872" cy="1068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132104" y="5638173"/>
            <a:ext cx="1685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3828701" y="4855975"/>
            <a:ext cx="1674564" cy="782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336639" y="4547305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24 kph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272150" y="3707170"/>
            <a:ext cx="56497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Scenario-1: T0, but </a:t>
            </a:r>
            <a:r>
              <a:rPr lang="en-US" sz="1400" b="1" dirty="0"/>
              <a:t>no record </a:t>
            </a:r>
            <a:r>
              <a:rPr lang="en-US" sz="1000" dirty="0"/>
              <a:t>(15 sec as max value, OEM can decide on lower value) 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962827" y="5912015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cxnSp>
        <p:nvCxnSpPr>
          <p:cNvPr id="94" name="Straight Connector 93"/>
          <p:cNvCxnSpPr>
            <a:endCxn id="93" idx="0"/>
          </p:cNvCxnSpPr>
          <p:nvPr/>
        </p:nvCxnSpPr>
        <p:spPr>
          <a:xfrm>
            <a:off x="2132104" y="4547305"/>
            <a:ext cx="12824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3828701" y="4569536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2132104" y="5219534"/>
            <a:ext cx="168558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2726487" y="4952072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&lt; 15 sec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6589572" y="5493378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0 kph</a:t>
            </a:r>
          </a:p>
        </p:txBody>
      </p:sp>
      <p:cxnSp>
        <p:nvCxnSpPr>
          <p:cNvPr id="99" name="Straight Connector 98"/>
          <p:cNvCxnSpPr/>
          <p:nvPr/>
        </p:nvCxnSpPr>
        <p:spPr>
          <a:xfrm flipV="1">
            <a:off x="7067092" y="5631877"/>
            <a:ext cx="501267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7067092" y="4679509"/>
            <a:ext cx="5012674" cy="49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7067092" y="4563240"/>
            <a:ext cx="1222872" cy="1068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8289964" y="5631877"/>
            <a:ext cx="236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V="1">
            <a:off x="10658589" y="4849679"/>
            <a:ext cx="1294483" cy="782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6494499" y="4541009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24 kph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430993" y="3711103"/>
            <a:ext cx="205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Scenario-2: T0 and </a:t>
            </a:r>
            <a:r>
              <a:rPr lang="en-US" sz="1400" b="1" dirty="0"/>
              <a:t>record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8120687" y="5905719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cxnSp>
        <p:nvCxnSpPr>
          <p:cNvPr id="107" name="Straight Connector 106"/>
          <p:cNvCxnSpPr>
            <a:endCxn id="106" idx="0"/>
          </p:cNvCxnSpPr>
          <p:nvPr/>
        </p:nvCxnSpPr>
        <p:spPr>
          <a:xfrm>
            <a:off x="8289964" y="4541009"/>
            <a:ext cx="12824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10284015" y="4618325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8289964" y="5213238"/>
            <a:ext cx="1994051" cy="95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8884347" y="4945776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sec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10114738" y="5905719"/>
            <a:ext cx="1219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Record trigger</a:t>
            </a:r>
          </a:p>
        </p:txBody>
      </p:sp>
      <p:sp>
        <p:nvSpPr>
          <p:cNvPr id="112" name="Title 76"/>
          <p:cNvSpPr>
            <a:spLocks noGrp="1"/>
          </p:cNvSpPr>
          <p:nvPr>
            <p:ph type="title" idx="4294967295"/>
          </p:nvPr>
        </p:nvSpPr>
        <p:spPr>
          <a:xfrm>
            <a:off x="484188" y="3073400"/>
            <a:ext cx="11707812" cy="468313"/>
          </a:xfrm>
        </p:spPr>
        <p:txBody>
          <a:bodyPr>
            <a:normAutofit/>
          </a:bodyPr>
          <a:lstStyle/>
          <a:p>
            <a:r>
              <a:rPr lang="en-US" sz="2000" dirty="0"/>
              <a:t>Scenarios - single last stop, no key off (focus on understanding T0 vs record trigger)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336639" y="4159852"/>
            <a:ext cx="5585267" cy="2489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Key-on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6494499" y="4159851"/>
            <a:ext cx="5585267" cy="2489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Key-on</a:t>
            </a:r>
          </a:p>
        </p:txBody>
      </p:sp>
    </p:spTree>
    <p:extLst>
      <p:ext uri="{BB962C8B-B14F-4D97-AF65-F5344CB8AC3E}">
        <p14:creationId xmlns:p14="http://schemas.microsoft.com/office/powerpoint/2010/main" val="1820750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76"/>
          <p:cNvSpPr>
            <a:spLocks noGrp="1"/>
          </p:cNvSpPr>
          <p:nvPr>
            <p:ph type="title" idx="4294967295"/>
          </p:nvPr>
        </p:nvSpPr>
        <p:spPr>
          <a:xfrm>
            <a:off x="484188" y="407988"/>
            <a:ext cx="11707812" cy="468312"/>
          </a:xfrm>
        </p:spPr>
        <p:txBody>
          <a:bodyPr>
            <a:normAutofit/>
          </a:bodyPr>
          <a:lstStyle/>
          <a:p>
            <a:r>
              <a:rPr lang="en-US" sz="2000" dirty="0"/>
              <a:t>Scenarios - single last stop, key of (focus on understanding T0 vs record trigger)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43946" y="2784006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0 kph</a:t>
            </a:r>
          </a:p>
        </p:txBody>
      </p:sp>
      <p:cxnSp>
        <p:nvCxnSpPr>
          <p:cNvPr id="47" name="Straight Connector 46"/>
          <p:cNvCxnSpPr/>
          <p:nvPr/>
        </p:nvCxnSpPr>
        <p:spPr>
          <a:xfrm flipV="1">
            <a:off x="1021466" y="2922505"/>
            <a:ext cx="501267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1021466" y="1970137"/>
            <a:ext cx="5012674" cy="49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021466" y="1853868"/>
            <a:ext cx="1222872" cy="1068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244338" y="2922505"/>
            <a:ext cx="1685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cxnSpLocks/>
          </p:cNvCxnSpPr>
          <p:nvPr/>
        </p:nvCxnSpPr>
        <p:spPr>
          <a:xfrm>
            <a:off x="3940935" y="2922506"/>
            <a:ext cx="15492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48873" y="1831637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24 kph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84385" y="991502"/>
            <a:ext cx="2702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Scenario-3: T0 and </a:t>
            </a:r>
            <a:r>
              <a:rPr lang="en-US" sz="1400" b="1" dirty="0"/>
              <a:t>record initiated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075061" y="319634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cxnSp>
        <p:nvCxnSpPr>
          <p:cNvPr id="56" name="Straight Connector 55"/>
          <p:cNvCxnSpPr>
            <a:endCxn id="55" idx="0"/>
          </p:cNvCxnSpPr>
          <p:nvPr/>
        </p:nvCxnSpPr>
        <p:spPr>
          <a:xfrm>
            <a:off x="2244338" y="1831637"/>
            <a:ext cx="12824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940935" y="1853868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2244338" y="2503866"/>
            <a:ext cx="168558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838721" y="2236404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&lt; 15 sec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01806" y="2777710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0 kph</a:t>
            </a:r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7179326" y="2916209"/>
            <a:ext cx="501267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7179326" y="1963841"/>
            <a:ext cx="5012674" cy="49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179326" y="1847572"/>
            <a:ext cx="1222872" cy="1068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8402198" y="2916209"/>
            <a:ext cx="236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cxnSpLocks/>
          </p:cNvCxnSpPr>
          <p:nvPr/>
        </p:nvCxnSpPr>
        <p:spPr>
          <a:xfrm flipV="1">
            <a:off x="10770823" y="2916209"/>
            <a:ext cx="972304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606733" y="1825341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24 kph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543227" y="995435"/>
            <a:ext cx="2702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Scenario-4: T0 and </a:t>
            </a:r>
            <a:r>
              <a:rPr lang="en-US" sz="1400" b="1" dirty="0"/>
              <a:t>record initiated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232921" y="319005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cxnSp>
        <p:nvCxnSpPr>
          <p:cNvPr id="69" name="Straight Connector 68"/>
          <p:cNvCxnSpPr>
            <a:endCxn id="68" idx="0"/>
          </p:cNvCxnSpPr>
          <p:nvPr/>
        </p:nvCxnSpPr>
        <p:spPr>
          <a:xfrm>
            <a:off x="8402198" y="1825341"/>
            <a:ext cx="12824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10396249" y="1902657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8402198" y="2497570"/>
            <a:ext cx="1994051" cy="95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996581" y="2230108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sec</a:t>
            </a:r>
          </a:p>
        </p:txBody>
      </p:sp>
      <p:sp>
        <p:nvSpPr>
          <p:cNvPr id="74" name="Rectangle 73"/>
          <p:cNvSpPr/>
          <p:nvPr/>
        </p:nvSpPr>
        <p:spPr>
          <a:xfrm>
            <a:off x="448874" y="1444185"/>
            <a:ext cx="2847236" cy="2646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Key-on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606733" y="1444183"/>
            <a:ext cx="2825771" cy="2681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Key-on</a:t>
            </a:r>
          </a:p>
        </p:txBody>
      </p:sp>
      <p:sp>
        <p:nvSpPr>
          <p:cNvPr id="76" name="Rectangle 75"/>
          <p:cNvSpPr/>
          <p:nvPr/>
        </p:nvSpPr>
        <p:spPr>
          <a:xfrm>
            <a:off x="3296110" y="1444185"/>
            <a:ext cx="2319389" cy="2646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Key-off</a:t>
            </a:r>
          </a:p>
        </p:txBody>
      </p:sp>
      <p:cxnSp>
        <p:nvCxnSpPr>
          <p:cNvPr id="78" name="Straight Connector 77"/>
          <p:cNvCxnSpPr/>
          <p:nvPr/>
        </p:nvCxnSpPr>
        <p:spPr>
          <a:xfrm>
            <a:off x="3296110" y="1476033"/>
            <a:ext cx="0" cy="17913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945419" y="3190051"/>
            <a:ext cx="692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Record</a:t>
            </a:r>
          </a:p>
          <a:p>
            <a:r>
              <a:rPr lang="en-US" sz="1400" dirty="0"/>
              <a:t>trigger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432504" y="1444184"/>
            <a:ext cx="2319389" cy="2739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Key-off</a:t>
            </a:r>
          </a:p>
        </p:txBody>
      </p:sp>
      <p:cxnSp>
        <p:nvCxnSpPr>
          <p:cNvPr id="84" name="Straight Connector 83"/>
          <p:cNvCxnSpPr/>
          <p:nvPr/>
        </p:nvCxnSpPr>
        <p:spPr>
          <a:xfrm flipH="1">
            <a:off x="9432504" y="1576487"/>
            <a:ext cx="5278" cy="1509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9160222" y="3091339"/>
            <a:ext cx="692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Record</a:t>
            </a:r>
          </a:p>
          <a:p>
            <a:r>
              <a:rPr lang="en-US" sz="1400" dirty="0"/>
              <a:t>trigger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87757" y="5783026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0 kph</a:t>
            </a:r>
          </a:p>
        </p:txBody>
      </p:sp>
      <p:cxnSp>
        <p:nvCxnSpPr>
          <p:cNvPr id="87" name="Straight Connector 86"/>
          <p:cNvCxnSpPr/>
          <p:nvPr/>
        </p:nvCxnSpPr>
        <p:spPr>
          <a:xfrm flipV="1">
            <a:off x="1065277" y="5921525"/>
            <a:ext cx="501267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1065277" y="4969157"/>
            <a:ext cx="5012674" cy="49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1065277" y="4852888"/>
            <a:ext cx="1222872" cy="1068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288149" y="5921525"/>
            <a:ext cx="1685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cxnSpLocks/>
          </p:cNvCxnSpPr>
          <p:nvPr/>
        </p:nvCxnSpPr>
        <p:spPr>
          <a:xfrm flipV="1">
            <a:off x="3984746" y="5602807"/>
            <a:ext cx="677198" cy="318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492684" y="4830657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24 kph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28196" y="3990522"/>
            <a:ext cx="2302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Scenario-5: T0, but </a:t>
            </a:r>
            <a:r>
              <a:rPr lang="en-US" sz="1400" b="1" dirty="0"/>
              <a:t>no record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118872" y="619536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cxnSp>
        <p:nvCxnSpPr>
          <p:cNvPr id="95" name="Straight Connector 94"/>
          <p:cNvCxnSpPr>
            <a:endCxn id="94" idx="0"/>
          </p:cNvCxnSpPr>
          <p:nvPr/>
        </p:nvCxnSpPr>
        <p:spPr>
          <a:xfrm>
            <a:off x="2288149" y="4830657"/>
            <a:ext cx="12824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984746" y="4852888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2288149" y="5502886"/>
            <a:ext cx="168558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2882532" y="5235424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&lt; 15 sec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745617" y="5776730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0 kph</a:t>
            </a:r>
          </a:p>
        </p:txBody>
      </p:sp>
      <p:cxnSp>
        <p:nvCxnSpPr>
          <p:cNvPr id="100" name="Straight Connector 99"/>
          <p:cNvCxnSpPr/>
          <p:nvPr/>
        </p:nvCxnSpPr>
        <p:spPr>
          <a:xfrm flipV="1">
            <a:off x="7223137" y="5915229"/>
            <a:ext cx="501267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7223137" y="4962861"/>
            <a:ext cx="5012674" cy="49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7223137" y="4846592"/>
            <a:ext cx="1222872" cy="1068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8446009" y="5915229"/>
            <a:ext cx="236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cxnSpLocks/>
          </p:cNvCxnSpPr>
          <p:nvPr/>
        </p:nvCxnSpPr>
        <p:spPr>
          <a:xfrm>
            <a:off x="10814634" y="5915231"/>
            <a:ext cx="7896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6650544" y="4824361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24 kph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587038" y="3994455"/>
            <a:ext cx="2702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Scenario-6: T0 and </a:t>
            </a:r>
            <a:r>
              <a:rPr lang="en-US" sz="1400" b="1" dirty="0"/>
              <a:t>record initiated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8276732" y="618907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cxnSp>
        <p:nvCxnSpPr>
          <p:cNvPr id="108" name="Straight Connector 107"/>
          <p:cNvCxnSpPr>
            <a:endCxn id="107" idx="0"/>
          </p:cNvCxnSpPr>
          <p:nvPr/>
        </p:nvCxnSpPr>
        <p:spPr>
          <a:xfrm>
            <a:off x="8446009" y="4824361"/>
            <a:ext cx="12824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10219722" y="4920452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8446009" y="5496590"/>
            <a:ext cx="1735385" cy="629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9040392" y="5229128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sec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492684" y="4443205"/>
            <a:ext cx="4163981" cy="2646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Key-on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650545" y="4443203"/>
            <a:ext cx="3985588" cy="2681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Key-on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4661944" y="4443205"/>
            <a:ext cx="997366" cy="2646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Key-off</a:t>
            </a:r>
          </a:p>
        </p:txBody>
      </p:sp>
      <p:cxnSp>
        <p:nvCxnSpPr>
          <p:cNvPr id="115" name="Straight Connector 114"/>
          <p:cNvCxnSpPr/>
          <p:nvPr/>
        </p:nvCxnSpPr>
        <p:spPr>
          <a:xfrm>
            <a:off x="4656665" y="4500122"/>
            <a:ext cx="0" cy="179133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10636133" y="4443205"/>
            <a:ext cx="1159572" cy="2646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Key-off</a:t>
            </a:r>
          </a:p>
        </p:txBody>
      </p:sp>
      <p:cxnSp>
        <p:nvCxnSpPr>
          <p:cNvPr id="117" name="Straight Connector 116"/>
          <p:cNvCxnSpPr/>
          <p:nvPr/>
        </p:nvCxnSpPr>
        <p:spPr>
          <a:xfrm flipH="1">
            <a:off x="10636132" y="4742090"/>
            <a:ext cx="5278" cy="1509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9722733" y="6208518"/>
            <a:ext cx="692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Record</a:t>
            </a:r>
          </a:p>
          <a:p>
            <a:r>
              <a:rPr lang="en-US" sz="1400" dirty="0"/>
              <a:t>trigger</a:t>
            </a:r>
          </a:p>
        </p:txBody>
      </p:sp>
      <p:cxnSp>
        <p:nvCxnSpPr>
          <p:cNvPr id="81" name="Straight Connector 90">
            <a:extLst>
              <a:ext uri="{FF2B5EF4-FFF2-40B4-BE49-F238E27FC236}">
                <a16:creationId xmlns:a16="http://schemas.microsoft.com/office/drawing/2014/main" id="{16C0A8C6-AB9B-441D-8B46-27085A5F43FE}"/>
              </a:ext>
            </a:extLst>
          </p:cNvPr>
          <p:cNvCxnSpPr>
            <a:cxnSpLocks/>
          </p:cNvCxnSpPr>
          <p:nvPr/>
        </p:nvCxnSpPr>
        <p:spPr>
          <a:xfrm>
            <a:off x="4668129" y="5602807"/>
            <a:ext cx="157814" cy="3096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64">
            <a:extLst>
              <a:ext uri="{FF2B5EF4-FFF2-40B4-BE49-F238E27FC236}">
                <a16:creationId xmlns:a16="http://schemas.microsoft.com/office/drawing/2014/main" id="{1865FDB6-2E1A-471B-AB40-15ACB064A815}"/>
              </a:ext>
            </a:extLst>
          </p:cNvPr>
          <p:cNvCxnSpPr>
            <a:cxnSpLocks/>
          </p:cNvCxnSpPr>
          <p:nvPr/>
        </p:nvCxnSpPr>
        <p:spPr>
          <a:xfrm flipV="1">
            <a:off x="4828760" y="5912431"/>
            <a:ext cx="685169" cy="90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967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392815" y="2637750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0 kph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870335" y="2766713"/>
            <a:ext cx="9816026" cy="95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870335" y="1828800"/>
            <a:ext cx="9816026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cxnSpLocks/>
          </p:cNvCxnSpPr>
          <p:nvPr/>
        </p:nvCxnSpPr>
        <p:spPr>
          <a:xfrm>
            <a:off x="870335" y="1707612"/>
            <a:ext cx="1222872" cy="1068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093207" y="2776249"/>
            <a:ext cx="1685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3789804" y="1994051"/>
            <a:ext cx="1674564" cy="782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97742" y="1685381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24 kph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92815" y="1209197"/>
            <a:ext cx="4806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Scenario-3: 1</a:t>
            </a:r>
            <a:r>
              <a:rPr lang="en-US" sz="1400" baseline="30000" dirty="0"/>
              <a:t>st</a:t>
            </a:r>
            <a:r>
              <a:rPr lang="en-US" sz="1400" dirty="0"/>
              <a:t> stop </a:t>
            </a:r>
            <a:r>
              <a:rPr lang="en-US" sz="1400" dirty="0">
                <a:sym typeface="Wingdings" panose="05000000000000000000" pitchFamily="2" charset="2"/>
              </a:rPr>
              <a:t> T0, but </a:t>
            </a:r>
            <a:r>
              <a:rPr lang="en-US" sz="1400" b="1" dirty="0">
                <a:sym typeface="Wingdings" panose="05000000000000000000" pitchFamily="2" charset="2"/>
              </a:rPr>
              <a:t>n</a:t>
            </a:r>
            <a:r>
              <a:rPr lang="en-US" sz="1400" b="1" dirty="0"/>
              <a:t>o record </a:t>
            </a:r>
            <a:r>
              <a:rPr lang="en-US" sz="1400" dirty="0"/>
              <a:t>; 2</a:t>
            </a:r>
            <a:r>
              <a:rPr lang="en-US" sz="1400" baseline="30000" dirty="0"/>
              <a:t>nd</a:t>
            </a:r>
            <a:r>
              <a:rPr lang="en-US" sz="1400" dirty="0"/>
              <a:t> stop </a:t>
            </a:r>
            <a:r>
              <a:rPr lang="en-US" sz="1400" dirty="0">
                <a:sym typeface="Wingdings" panose="05000000000000000000" pitchFamily="2" charset="2"/>
              </a:rPr>
              <a:t> T0, </a:t>
            </a:r>
            <a:r>
              <a:rPr lang="en-US" sz="1400" b="1" dirty="0">
                <a:sym typeface="Wingdings" panose="05000000000000000000" pitchFamily="2" charset="2"/>
              </a:rPr>
              <a:t>record</a:t>
            </a:r>
            <a:endParaRPr lang="en-US" sz="14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1923930" y="305009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cxnSp>
        <p:nvCxnSpPr>
          <p:cNvPr id="59" name="Straight Connector 58"/>
          <p:cNvCxnSpPr>
            <a:endCxn id="58" idx="0"/>
          </p:cNvCxnSpPr>
          <p:nvPr/>
        </p:nvCxnSpPr>
        <p:spPr>
          <a:xfrm>
            <a:off x="2093207" y="1685381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789804" y="1707612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2093207" y="2357610"/>
            <a:ext cx="168558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687590" y="2090148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&lt; 15 sec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5464368" y="1981454"/>
            <a:ext cx="771179" cy="794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213513" y="2765131"/>
            <a:ext cx="25608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8774367" y="1982932"/>
            <a:ext cx="1674564" cy="782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784696" y="2034913"/>
            <a:ext cx="1537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sec (regardless)</a:t>
            </a:r>
          </a:p>
        </p:txBody>
      </p:sp>
      <p:cxnSp>
        <p:nvCxnSpPr>
          <p:cNvPr id="74" name="Straight Connector 73"/>
          <p:cNvCxnSpPr/>
          <p:nvPr/>
        </p:nvCxnSpPr>
        <p:spPr>
          <a:xfrm>
            <a:off x="6213515" y="1704358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8213427" y="1823880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6213513" y="2311912"/>
            <a:ext cx="1994051" cy="95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itle 76"/>
          <p:cNvSpPr txBox="1">
            <a:spLocks/>
          </p:cNvSpPr>
          <p:nvPr/>
        </p:nvSpPr>
        <p:spPr>
          <a:xfrm>
            <a:off x="165541" y="457082"/>
            <a:ext cx="11707607" cy="4928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/>
              <a:t>Scenarios – multiple consecutive last stops, no key-off (focus on understanding re-trigger)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87888" y="5569866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0 kph</a:t>
            </a:r>
          </a:p>
        </p:txBody>
      </p:sp>
      <p:cxnSp>
        <p:nvCxnSpPr>
          <p:cNvPr id="93" name="Straight Connector 92"/>
          <p:cNvCxnSpPr/>
          <p:nvPr/>
        </p:nvCxnSpPr>
        <p:spPr>
          <a:xfrm flipV="1">
            <a:off x="965408" y="5698829"/>
            <a:ext cx="9816026" cy="95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965408" y="4760916"/>
            <a:ext cx="9816026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965408" y="4639728"/>
            <a:ext cx="1222872" cy="1068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188280" y="5708365"/>
            <a:ext cx="2555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4744192" y="5022264"/>
            <a:ext cx="1146466" cy="6861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392815" y="4617497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24 kph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019003" y="598220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cxnSp>
        <p:nvCxnSpPr>
          <p:cNvPr id="100" name="Straight Connector 99"/>
          <p:cNvCxnSpPr>
            <a:endCxn id="99" idx="0"/>
          </p:cNvCxnSpPr>
          <p:nvPr/>
        </p:nvCxnSpPr>
        <p:spPr>
          <a:xfrm>
            <a:off x="2188280" y="4617497"/>
            <a:ext cx="12824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303517" y="4640546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2188280" y="5289726"/>
            <a:ext cx="2115237" cy="95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2782663" y="5022264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sec</a:t>
            </a:r>
          </a:p>
        </p:txBody>
      </p:sp>
      <p:cxnSp>
        <p:nvCxnSpPr>
          <p:cNvPr id="104" name="Straight Connector 103"/>
          <p:cNvCxnSpPr/>
          <p:nvPr/>
        </p:nvCxnSpPr>
        <p:spPr>
          <a:xfrm>
            <a:off x="5896521" y="5022264"/>
            <a:ext cx="1293414" cy="6861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7167901" y="5697247"/>
            <a:ext cx="25608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V="1">
            <a:off x="9728755" y="4915048"/>
            <a:ext cx="1674564" cy="782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7739084" y="4967029"/>
            <a:ext cx="1497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15sec (regardless)</a:t>
            </a:r>
          </a:p>
        </p:txBody>
      </p:sp>
      <p:cxnSp>
        <p:nvCxnSpPr>
          <p:cNvPr id="108" name="Straight Connector 107"/>
          <p:cNvCxnSpPr/>
          <p:nvPr/>
        </p:nvCxnSpPr>
        <p:spPr>
          <a:xfrm>
            <a:off x="7167903" y="4636474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9167815" y="4755996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7167901" y="5244028"/>
            <a:ext cx="1994051" cy="95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487888" y="4042452"/>
            <a:ext cx="4787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Scenario-4: 1</a:t>
            </a:r>
            <a:r>
              <a:rPr lang="en-US" sz="1400" baseline="30000" dirty="0"/>
              <a:t>st</a:t>
            </a:r>
            <a:r>
              <a:rPr lang="en-US" sz="1400" dirty="0"/>
              <a:t> stop </a:t>
            </a:r>
            <a:r>
              <a:rPr lang="en-US" sz="1400" dirty="0">
                <a:sym typeface="Wingdings" panose="05000000000000000000" pitchFamily="2" charset="2"/>
              </a:rPr>
              <a:t> T0 and </a:t>
            </a:r>
            <a:r>
              <a:rPr lang="en-US" sz="1400" b="1" dirty="0"/>
              <a:t>record</a:t>
            </a:r>
            <a:r>
              <a:rPr lang="en-US" sz="1400" dirty="0"/>
              <a:t> ; 2</a:t>
            </a:r>
            <a:r>
              <a:rPr lang="en-US" sz="1400" baseline="30000" dirty="0"/>
              <a:t>nd</a:t>
            </a:r>
            <a:r>
              <a:rPr lang="en-US" sz="1400" dirty="0"/>
              <a:t> stop </a:t>
            </a:r>
            <a:r>
              <a:rPr lang="en-US" sz="1400" dirty="0">
                <a:sym typeface="Wingdings" panose="05000000000000000000" pitchFamily="2" charset="2"/>
              </a:rPr>
              <a:t> T0, </a:t>
            </a:r>
            <a:r>
              <a:rPr lang="en-US" sz="1400" b="1" dirty="0">
                <a:sym typeface="Wingdings" panose="05000000000000000000" pitchFamily="2" charset="2"/>
              </a:rPr>
              <a:t>no record</a:t>
            </a:r>
            <a:endParaRPr lang="en-US" sz="14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4099623" y="5998499"/>
            <a:ext cx="1219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Record trigger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723A36C-F08D-4007-AD53-709AB54AA6DF}"/>
              </a:ext>
            </a:extLst>
          </p:cNvPr>
          <p:cNvSpPr txBox="1"/>
          <p:nvPr/>
        </p:nvSpPr>
        <p:spPr>
          <a:xfrm>
            <a:off x="6031412" y="305009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2DF6B87-149F-4622-A54F-482D873025F1}"/>
              </a:ext>
            </a:extLst>
          </p:cNvPr>
          <p:cNvSpPr txBox="1"/>
          <p:nvPr/>
        </p:nvSpPr>
        <p:spPr>
          <a:xfrm>
            <a:off x="8037532" y="3203979"/>
            <a:ext cx="1219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Record trigger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A6D8069-F170-415C-B694-B85504164449}"/>
              </a:ext>
            </a:extLst>
          </p:cNvPr>
          <p:cNvSpPr txBox="1"/>
          <p:nvPr/>
        </p:nvSpPr>
        <p:spPr>
          <a:xfrm>
            <a:off x="7006159" y="598220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</p:spTree>
    <p:extLst>
      <p:ext uri="{BB962C8B-B14F-4D97-AF65-F5344CB8AC3E}">
        <p14:creationId xmlns:p14="http://schemas.microsoft.com/office/powerpoint/2010/main" val="4106841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216259" y="2836049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0 kph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V="1">
            <a:off x="693779" y="2965012"/>
            <a:ext cx="9816026" cy="95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693779" y="2027099"/>
            <a:ext cx="9816026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93779" y="1905911"/>
            <a:ext cx="1222872" cy="1068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916651" y="2974548"/>
            <a:ext cx="1685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3613248" y="1542356"/>
            <a:ext cx="1384350" cy="1432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21186" y="1883680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24 kph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747374" y="324839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cxnSp>
        <p:nvCxnSpPr>
          <p:cNvPr id="59" name="Straight Connector 58"/>
          <p:cNvCxnSpPr>
            <a:endCxn id="58" idx="0"/>
          </p:cNvCxnSpPr>
          <p:nvPr/>
        </p:nvCxnSpPr>
        <p:spPr>
          <a:xfrm>
            <a:off x="1916651" y="1883680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613248" y="1905911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1916651" y="2555909"/>
            <a:ext cx="168558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511034" y="2288447"/>
            <a:ext cx="772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&lt; 15 sec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5005611" y="1542356"/>
            <a:ext cx="1053380" cy="1432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036957" y="2963430"/>
            <a:ext cx="25608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8597811" y="2181231"/>
            <a:ext cx="1674564" cy="782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6608140" y="2233212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sec</a:t>
            </a:r>
          </a:p>
        </p:txBody>
      </p:sp>
      <p:cxnSp>
        <p:nvCxnSpPr>
          <p:cNvPr id="74" name="Straight Connector 73"/>
          <p:cNvCxnSpPr/>
          <p:nvPr/>
        </p:nvCxnSpPr>
        <p:spPr>
          <a:xfrm>
            <a:off x="6036959" y="1902657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8036871" y="2022179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6036957" y="2510211"/>
            <a:ext cx="1994051" cy="95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889714" y="3225546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850434" y="3318292"/>
            <a:ext cx="1219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Record trigger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16259" y="1187447"/>
            <a:ext cx="5058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Scenario-5: 1</a:t>
            </a:r>
            <a:r>
              <a:rPr lang="en-US" sz="1400" baseline="30000" dirty="0"/>
              <a:t>st</a:t>
            </a:r>
            <a:r>
              <a:rPr lang="en-US" sz="1400" dirty="0"/>
              <a:t> stop </a:t>
            </a:r>
            <a:r>
              <a:rPr lang="en-US" sz="1400" dirty="0">
                <a:sym typeface="Wingdings" panose="05000000000000000000" pitchFamily="2" charset="2"/>
              </a:rPr>
              <a:t> T0, but </a:t>
            </a:r>
            <a:r>
              <a:rPr lang="en-US" sz="1400" b="1" dirty="0">
                <a:sym typeface="Wingdings" panose="05000000000000000000" pitchFamily="2" charset="2"/>
              </a:rPr>
              <a:t>n</a:t>
            </a:r>
            <a:r>
              <a:rPr lang="en-US" sz="1400" b="1" dirty="0"/>
              <a:t>o record </a:t>
            </a:r>
            <a:r>
              <a:rPr lang="en-US" sz="1400" dirty="0"/>
              <a:t>; 2</a:t>
            </a:r>
            <a:r>
              <a:rPr lang="en-US" sz="1400" baseline="30000" dirty="0"/>
              <a:t>nd</a:t>
            </a:r>
            <a:r>
              <a:rPr lang="en-US" sz="1400" dirty="0"/>
              <a:t> stop </a:t>
            </a:r>
            <a:r>
              <a:rPr lang="en-US" sz="1400" dirty="0">
                <a:sym typeface="Wingdings" panose="05000000000000000000" pitchFamily="2" charset="2"/>
              </a:rPr>
              <a:t> T0 and </a:t>
            </a:r>
            <a:r>
              <a:rPr lang="en-US" sz="1400" b="1" dirty="0">
                <a:sym typeface="Wingdings" panose="05000000000000000000" pitchFamily="2" charset="2"/>
              </a:rPr>
              <a:t>record</a:t>
            </a:r>
            <a:endParaRPr lang="en-US" sz="14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227276" y="5603730"/>
            <a:ext cx="587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0 kph</a:t>
            </a:r>
          </a:p>
        </p:txBody>
      </p:sp>
      <p:cxnSp>
        <p:nvCxnSpPr>
          <p:cNvPr id="71" name="Straight Connector 70"/>
          <p:cNvCxnSpPr/>
          <p:nvPr/>
        </p:nvCxnSpPr>
        <p:spPr>
          <a:xfrm flipV="1">
            <a:off x="704796" y="5732693"/>
            <a:ext cx="9816026" cy="95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704796" y="4794780"/>
            <a:ext cx="9816026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04796" y="4673592"/>
            <a:ext cx="1222872" cy="1068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1927668" y="5742229"/>
            <a:ext cx="2555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4483580" y="4310037"/>
            <a:ext cx="1384350" cy="14321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32203" y="4651361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24 kph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758391" y="601607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cxnSp>
        <p:nvCxnSpPr>
          <p:cNvPr id="81" name="Straight Connector 80"/>
          <p:cNvCxnSpPr>
            <a:endCxn id="80" idx="0"/>
          </p:cNvCxnSpPr>
          <p:nvPr/>
        </p:nvCxnSpPr>
        <p:spPr>
          <a:xfrm>
            <a:off x="1927668" y="4651361"/>
            <a:ext cx="12824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4042905" y="4674410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1927668" y="5323590"/>
            <a:ext cx="2115237" cy="95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2522051" y="5056128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sec</a:t>
            </a:r>
          </a:p>
        </p:txBody>
      </p:sp>
      <p:cxnSp>
        <p:nvCxnSpPr>
          <p:cNvPr id="85" name="Straight Connector 84"/>
          <p:cNvCxnSpPr/>
          <p:nvPr/>
        </p:nvCxnSpPr>
        <p:spPr>
          <a:xfrm>
            <a:off x="5875943" y="4310037"/>
            <a:ext cx="1053380" cy="1432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6907289" y="5731111"/>
            <a:ext cx="25608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9468143" y="4948912"/>
            <a:ext cx="1674564" cy="782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7478472" y="5000893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sec</a:t>
            </a:r>
          </a:p>
        </p:txBody>
      </p:sp>
      <p:cxnSp>
        <p:nvCxnSpPr>
          <p:cNvPr id="89" name="Straight Connector 88"/>
          <p:cNvCxnSpPr/>
          <p:nvPr/>
        </p:nvCxnSpPr>
        <p:spPr>
          <a:xfrm>
            <a:off x="6907291" y="4670338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8907203" y="4789860"/>
            <a:ext cx="0" cy="13647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6907289" y="5277892"/>
            <a:ext cx="1994051" cy="953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760046" y="599322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T0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720766" y="6085973"/>
            <a:ext cx="1219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Record trigger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27276" y="4076316"/>
            <a:ext cx="48104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Scenario-6: 1</a:t>
            </a:r>
            <a:r>
              <a:rPr lang="en-US" sz="1400" baseline="30000" dirty="0"/>
              <a:t>st</a:t>
            </a:r>
            <a:r>
              <a:rPr lang="en-US" sz="1400" dirty="0"/>
              <a:t> stop </a:t>
            </a:r>
            <a:r>
              <a:rPr lang="en-US" sz="1400" dirty="0">
                <a:sym typeface="Wingdings" panose="05000000000000000000" pitchFamily="2" charset="2"/>
              </a:rPr>
              <a:t> T0 and </a:t>
            </a:r>
            <a:r>
              <a:rPr lang="en-US" sz="1400" b="1" dirty="0"/>
              <a:t>record</a:t>
            </a:r>
            <a:r>
              <a:rPr lang="en-US" sz="1400" dirty="0"/>
              <a:t> ; 2</a:t>
            </a:r>
            <a:r>
              <a:rPr lang="en-US" sz="1400" baseline="30000" dirty="0"/>
              <a:t>nd</a:t>
            </a:r>
            <a:r>
              <a:rPr lang="en-US" sz="1400" dirty="0"/>
              <a:t> stop </a:t>
            </a:r>
            <a:r>
              <a:rPr lang="en-US" sz="1400" dirty="0">
                <a:sym typeface="Wingdings" panose="05000000000000000000" pitchFamily="2" charset="2"/>
              </a:rPr>
              <a:t> T0 and </a:t>
            </a:r>
            <a:r>
              <a:rPr lang="en-US" sz="1400" b="1" dirty="0">
                <a:sym typeface="Wingdings" panose="05000000000000000000" pitchFamily="2" charset="2"/>
              </a:rPr>
              <a:t>record</a:t>
            </a:r>
            <a:endParaRPr lang="en-US" sz="140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3839011" y="6032363"/>
            <a:ext cx="12197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Record trigger</a:t>
            </a:r>
          </a:p>
        </p:txBody>
      </p:sp>
      <p:sp>
        <p:nvSpPr>
          <p:cNvPr id="96" name="Title 76"/>
          <p:cNvSpPr txBox="1">
            <a:spLocks/>
          </p:cNvSpPr>
          <p:nvPr/>
        </p:nvSpPr>
        <p:spPr>
          <a:xfrm>
            <a:off x="165541" y="457082"/>
            <a:ext cx="11707607" cy="4928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/>
              <a:t>Scenarios – multiple consecutive last stops, no key-off (focus on understanding re-trigger)</a:t>
            </a:r>
          </a:p>
        </p:txBody>
      </p:sp>
    </p:spTree>
    <p:extLst>
      <p:ext uri="{BB962C8B-B14F-4D97-AF65-F5344CB8AC3E}">
        <p14:creationId xmlns:p14="http://schemas.microsoft.com/office/powerpoint/2010/main" val="3614856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356</Words>
  <Application>Microsoft Office PowerPoint</Application>
  <PresentationFormat>Widescreen</PresentationFormat>
  <Paragraphs>91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Scenarios - single last stop, no key off (focus on understanding T0 vs record trigger)</vt:lpstr>
      <vt:lpstr>Scenarios - single last stop, key of (focus on understanding T0 vs record trigger)</vt:lpstr>
      <vt:lpstr>PowerPoint Presentation</vt:lpstr>
      <vt:lpstr>PowerPoint Presentation</vt:lpstr>
    </vt:vector>
  </TitlesOfParts>
  <Company>BOSCH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Kirankumar Mangond (MS/ESA-PP-CC)</dc:creator>
  <cp:lastModifiedBy>Scott Schmidt</cp:lastModifiedBy>
  <cp:revision>15</cp:revision>
  <dcterms:created xsi:type="dcterms:W3CDTF">2022-10-20T04:30:48Z</dcterms:created>
  <dcterms:modified xsi:type="dcterms:W3CDTF">2022-10-27T19:15:56Z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2022-10-27T11:26:57Z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158f5a5f-6075-469a-9f8c-73be303e470d</vt:lpwstr>
  </property>
  <property fmtid="{D5CDD505-2E9C-101B-9397-08002B2CF9AE}" pid="8" name="MSIP_Label_19540963-e559-4020-8a90-fe8a502c2801_ContentBits">
    <vt:lpwstr>0</vt:lpwstr>
  </property>
</Properties>
</file>