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2" r:id="rId5"/>
    <p:sldId id="269" r:id="rId6"/>
    <p:sldId id="266" r:id="rId7"/>
    <p:sldId id="264" r:id="rId8"/>
    <p:sldId id="270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BFBFBF"/>
    <a:srgbClr val="000000"/>
    <a:srgbClr val="7030A0"/>
    <a:srgbClr val="0070C0"/>
    <a:srgbClr val="FFC000"/>
    <a:srgbClr val="00B050"/>
    <a:srgbClr val="060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17ADF2-2BBB-41DC-8C42-FB607534F842}" v="31" dt="2022-07-27T20:57:13.7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1" autoAdjust="0"/>
    <p:restoredTop sz="93817" autoAdjust="0"/>
  </p:normalViewPr>
  <p:slideViewPr>
    <p:cSldViewPr snapToGrid="0">
      <p:cViewPr varScale="1">
        <p:scale>
          <a:sx n="66" d="100"/>
          <a:sy n="66" d="100"/>
        </p:scale>
        <p:origin x="9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OT Elodie" userId="7243eb13-6b8c-4f9b-a59b-0b133c7d1e11" providerId="ADAL" clId="{F717ADF2-2BBB-41DC-8C42-FB607534F842}"/>
    <pc:docChg chg="undo redo custSel addSld delSld modSld">
      <pc:chgData name="COLLOT Elodie" userId="7243eb13-6b8c-4f9b-a59b-0b133c7d1e11" providerId="ADAL" clId="{F717ADF2-2BBB-41DC-8C42-FB607534F842}" dt="2022-07-27T21:01:48.480" v="1005" actId="1076"/>
      <pc:docMkLst>
        <pc:docMk/>
      </pc:docMkLst>
      <pc:sldChg chg="modSp mod">
        <pc:chgData name="COLLOT Elodie" userId="7243eb13-6b8c-4f9b-a59b-0b133c7d1e11" providerId="ADAL" clId="{F717ADF2-2BBB-41DC-8C42-FB607534F842}" dt="2022-07-27T20:05:40.189" v="391" actId="6549"/>
        <pc:sldMkLst>
          <pc:docMk/>
          <pc:sldMk cId="1528423631" sldId="256"/>
        </pc:sldMkLst>
        <pc:spChg chg="mod">
          <ac:chgData name="COLLOT Elodie" userId="7243eb13-6b8c-4f9b-a59b-0b133c7d1e11" providerId="ADAL" clId="{F717ADF2-2BBB-41DC-8C42-FB607534F842}" dt="2022-07-27T20:05:40.189" v="391" actId="6549"/>
          <ac:spMkLst>
            <pc:docMk/>
            <pc:sldMk cId="1528423631" sldId="256"/>
            <ac:spMk id="4" creationId="{BAB367B3-9EAE-49DE-98FE-2AA30F854B36}"/>
          </ac:spMkLst>
        </pc:spChg>
      </pc:sldChg>
      <pc:sldChg chg="add del">
        <pc:chgData name="COLLOT Elodie" userId="7243eb13-6b8c-4f9b-a59b-0b133c7d1e11" providerId="ADAL" clId="{F717ADF2-2BBB-41DC-8C42-FB607534F842}" dt="2022-07-27T20:13:33.515" v="393" actId="47"/>
        <pc:sldMkLst>
          <pc:docMk/>
          <pc:sldMk cId="1785079533" sldId="257"/>
        </pc:sldMkLst>
      </pc:sldChg>
      <pc:sldChg chg="modSp mod">
        <pc:chgData name="COLLOT Elodie" userId="7243eb13-6b8c-4f9b-a59b-0b133c7d1e11" providerId="ADAL" clId="{F717ADF2-2BBB-41DC-8C42-FB607534F842}" dt="2022-07-27T20:25:07.099" v="767" actId="113"/>
        <pc:sldMkLst>
          <pc:docMk/>
          <pc:sldMk cId="3263592515" sldId="262"/>
        </pc:sldMkLst>
        <pc:spChg chg="mod">
          <ac:chgData name="COLLOT Elodie" userId="7243eb13-6b8c-4f9b-a59b-0b133c7d1e11" providerId="ADAL" clId="{F717ADF2-2BBB-41DC-8C42-FB607534F842}" dt="2022-07-27T20:25:07.099" v="767" actId="113"/>
          <ac:spMkLst>
            <pc:docMk/>
            <pc:sldMk cId="3263592515" sldId="262"/>
            <ac:spMk id="3" creationId="{E1A7C316-DEA3-4A13-9AD4-9BF00979970A}"/>
          </ac:spMkLst>
        </pc:spChg>
      </pc:sldChg>
      <pc:sldChg chg="addSp modSp mod">
        <pc:chgData name="COLLOT Elodie" userId="7243eb13-6b8c-4f9b-a59b-0b133c7d1e11" providerId="ADAL" clId="{F717ADF2-2BBB-41DC-8C42-FB607534F842}" dt="2022-07-27T20:26:16.390" v="772" actId="1037"/>
        <pc:sldMkLst>
          <pc:docMk/>
          <pc:sldMk cId="442634508" sldId="266"/>
        </pc:sldMkLst>
        <pc:spChg chg="mod">
          <ac:chgData name="COLLOT Elodie" userId="7243eb13-6b8c-4f9b-a59b-0b133c7d1e11" providerId="ADAL" clId="{F717ADF2-2BBB-41DC-8C42-FB607534F842}" dt="2022-07-27T07:52:17.208" v="200" actId="20577"/>
          <ac:spMkLst>
            <pc:docMk/>
            <pc:sldMk cId="442634508" sldId="266"/>
            <ac:spMk id="2" creationId="{AD3E7583-38F9-4162-A3DF-D10BA3DB3C76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3" creationId="{6F0EE3FC-888C-CEA5-2249-B4DBC544D3AB}"/>
          </ac:spMkLst>
        </pc:spChg>
        <pc:spChg chg="add mod">
          <ac:chgData name="COLLOT Elodie" userId="7243eb13-6b8c-4f9b-a59b-0b133c7d1e11" providerId="ADAL" clId="{F717ADF2-2BBB-41DC-8C42-FB607534F842}" dt="2022-07-27T20:26:16.390" v="772" actId="1037"/>
          <ac:spMkLst>
            <pc:docMk/>
            <pc:sldMk cId="442634508" sldId="266"/>
            <ac:spMk id="6" creationId="{6A02D20C-B4BB-5AAE-67F5-EB1C345F291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6" creationId="{22A403D9-1EBB-415D-ACE8-721F1A6C6CEE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7" creationId="{4625F727-86F7-41B4-822D-E099393326E8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8" creationId="{2A90DD78-9B28-48E1-B982-6E4BB106FA5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9" creationId="{5DDBB3FA-A5F7-6FC6-2A1C-1384274FB325}"/>
          </ac:spMkLst>
        </pc:spChg>
        <pc:spChg chg="add 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0" creationId="{4E5BDEEA-2CD7-9CFC-0CD3-BE87A719ECC4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1" creationId="{C51147D5-C9F1-4304-B283-591D603D683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2" creationId="{DFB12834-21E0-4F59-9840-DB29E01CD057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3" creationId="{11BF788A-38B1-4B33-9AAA-4783B7C45923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4" creationId="{9A8E972A-07D8-405E-892F-2FAB44E7D61B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5" creationId="{498CC714-2682-4815-BC70-3F05BF74AE4D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6" creationId="{5AD6F80F-26BA-4667-9D74-2F616BBC6ECF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7" creationId="{7D896834-CBEC-4A07-B9D9-15D0ED5CBB52}"/>
          </ac:spMkLst>
        </pc:spChg>
        <pc:graphicFrameChg chg="mod">
          <ac:chgData name="COLLOT Elodie" userId="7243eb13-6b8c-4f9b-a59b-0b133c7d1e11" providerId="ADAL" clId="{F717ADF2-2BBB-41DC-8C42-FB607534F842}" dt="2022-07-27T07:52:34.819" v="226" actId="1036"/>
          <ac:graphicFrameMkLst>
            <pc:docMk/>
            <pc:sldMk cId="442634508" sldId="266"/>
            <ac:graphicFrameMk id="12" creationId="{2981B2E5-79C2-418B-A0EF-C030AF045C2C}"/>
          </ac:graphicFrameMkLst>
        </pc:graphicFrameChg>
        <pc:graphicFrameChg chg="mod">
          <ac:chgData name="COLLOT Elodie" userId="7243eb13-6b8c-4f9b-a59b-0b133c7d1e11" providerId="ADAL" clId="{F717ADF2-2BBB-41DC-8C42-FB607534F842}" dt="2022-07-27T20:25:32.538" v="768"/>
          <ac:graphicFrameMkLst>
            <pc:docMk/>
            <pc:sldMk cId="442634508" sldId="266"/>
            <ac:graphicFrameMk id="14" creationId="{9C390757-D4D5-4B1D-B3A1-37FBCE876086}"/>
          </ac:graphicFrameMkLst>
        </pc:graphicFrameChg>
      </pc:sldChg>
      <pc:sldChg chg="modSp mod">
        <pc:chgData name="COLLOT Elodie" userId="7243eb13-6b8c-4f9b-a59b-0b133c7d1e11" providerId="ADAL" clId="{F717ADF2-2BBB-41DC-8C42-FB607534F842}" dt="2022-07-27T20:25:01.959" v="765" actId="115"/>
        <pc:sldMkLst>
          <pc:docMk/>
          <pc:sldMk cId="3377021968" sldId="269"/>
        </pc:sldMkLst>
        <pc:spChg chg="mod">
          <ac:chgData name="COLLOT Elodie" userId="7243eb13-6b8c-4f9b-a59b-0b133c7d1e11" providerId="ADAL" clId="{F717ADF2-2BBB-41DC-8C42-FB607534F842}" dt="2022-07-27T20:25:01.959" v="765" actId="115"/>
          <ac:spMkLst>
            <pc:docMk/>
            <pc:sldMk cId="3377021968" sldId="269"/>
            <ac:spMk id="3" creationId="{B8400F5F-021F-455E-A933-37E7D04B5B55}"/>
          </ac:spMkLst>
        </pc:spChg>
      </pc:sldChg>
      <pc:sldChg chg="addSp delSp modSp new mod">
        <pc:chgData name="COLLOT Elodie" userId="7243eb13-6b8c-4f9b-a59b-0b133c7d1e11" providerId="ADAL" clId="{F717ADF2-2BBB-41DC-8C42-FB607534F842}" dt="2022-07-27T21:01:48.480" v="1005" actId="1076"/>
        <pc:sldMkLst>
          <pc:docMk/>
          <pc:sldMk cId="751846528" sldId="270"/>
        </pc:sldMkLst>
        <pc:spChg chg="add del mod">
          <ac:chgData name="COLLOT Elodie" userId="7243eb13-6b8c-4f9b-a59b-0b133c7d1e11" providerId="ADAL" clId="{F717ADF2-2BBB-41DC-8C42-FB607534F842}" dt="2022-07-27T20:52:59.664" v="810" actId="478"/>
          <ac:spMkLst>
            <pc:docMk/>
            <pc:sldMk cId="751846528" sldId="270"/>
            <ac:spMk id="2" creationId="{9B092B6D-9F31-5FE4-0560-EE7D88E79B7B}"/>
          </ac:spMkLst>
        </pc:spChg>
        <pc:spChg chg="del">
          <ac:chgData name="COLLOT Elodie" userId="7243eb13-6b8c-4f9b-a59b-0b133c7d1e11" providerId="ADAL" clId="{F717ADF2-2BBB-41DC-8C42-FB607534F842}" dt="2022-07-27T20:53:01.627" v="811" actId="478"/>
          <ac:spMkLst>
            <pc:docMk/>
            <pc:sldMk cId="751846528" sldId="270"/>
            <ac:spMk id="3" creationId="{4259BECB-C709-5E70-B115-F63CFB9FC68B}"/>
          </ac:spMkLst>
        </pc:spChg>
        <pc:spChg chg="add del mod">
          <ac:chgData name="COLLOT Elodie" userId="7243eb13-6b8c-4f9b-a59b-0b133c7d1e11" providerId="ADAL" clId="{F717ADF2-2BBB-41DC-8C42-FB607534F842}" dt="2022-07-27T20:52:59.664" v="810" actId="478"/>
          <ac:spMkLst>
            <pc:docMk/>
            <pc:sldMk cId="751846528" sldId="270"/>
            <ac:spMk id="7" creationId="{49BA82AF-64E4-45D9-D890-956575F195DD}"/>
          </ac:spMkLst>
        </pc:spChg>
        <pc:spChg chg="add mod">
          <ac:chgData name="COLLOT Elodie" userId="7243eb13-6b8c-4f9b-a59b-0b133c7d1e11" providerId="ADAL" clId="{F717ADF2-2BBB-41DC-8C42-FB607534F842}" dt="2022-07-27T21:01:48.480" v="1005" actId="1076"/>
          <ac:spMkLst>
            <pc:docMk/>
            <pc:sldMk cId="751846528" sldId="270"/>
            <ac:spMk id="16" creationId="{4BC015BE-99B4-8925-7982-BDE96236FC4B}"/>
          </ac:spMkLst>
        </pc:spChg>
        <pc:spChg chg="add mod">
          <ac:chgData name="COLLOT Elodie" userId="7243eb13-6b8c-4f9b-a59b-0b133c7d1e11" providerId="ADAL" clId="{F717ADF2-2BBB-41DC-8C42-FB607534F842}" dt="2022-07-27T21:01:44.510" v="1004" actId="6549"/>
          <ac:spMkLst>
            <pc:docMk/>
            <pc:sldMk cId="751846528" sldId="270"/>
            <ac:spMk id="17" creationId="{03EF0BE5-4638-FD8E-D3A1-5AF37D2A71BE}"/>
          </ac:spMkLst>
        </pc:spChg>
        <pc:graphicFrameChg chg="add del mod">
          <ac:chgData name="COLLOT Elodie" userId="7243eb13-6b8c-4f9b-a59b-0b133c7d1e11" providerId="ADAL" clId="{F717ADF2-2BBB-41DC-8C42-FB607534F842}" dt="2022-07-27T20:53:14.416" v="815"/>
          <ac:graphicFrameMkLst>
            <pc:docMk/>
            <pc:sldMk cId="751846528" sldId="270"/>
            <ac:graphicFrameMk id="8" creationId="{E29E95CB-390C-CBE7-83DF-94AA93D57AF0}"/>
          </ac:graphicFrameMkLst>
        </pc:graphicFrameChg>
        <pc:graphicFrameChg chg="add del mod modGraphic">
          <ac:chgData name="COLLOT Elodie" userId="7243eb13-6b8c-4f9b-a59b-0b133c7d1e11" providerId="ADAL" clId="{F717ADF2-2BBB-41DC-8C42-FB607534F842}" dt="2022-07-27T20:53:21.944" v="819"/>
          <ac:graphicFrameMkLst>
            <pc:docMk/>
            <pc:sldMk cId="751846528" sldId="270"/>
            <ac:graphicFrameMk id="9" creationId="{AAD8D374-7270-6672-4399-73CE66E9FE14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4:26.723" v="823"/>
          <ac:graphicFrameMkLst>
            <pc:docMk/>
            <pc:sldMk cId="751846528" sldId="270"/>
            <ac:graphicFrameMk id="10" creationId="{41BC33B0-A492-6251-9FEC-9A2756D0E40F}"/>
          </ac:graphicFrameMkLst>
        </pc:graphicFrameChg>
        <pc:graphicFrameChg chg="add del mod modGraphic">
          <ac:chgData name="COLLOT Elodie" userId="7243eb13-6b8c-4f9b-a59b-0b133c7d1e11" providerId="ADAL" clId="{F717ADF2-2BBB-41DC-8C42-FB607534F842}" dt="2022-07-27T20:54:47.577" v="827" actId="478"/>
          <ac:graphicFrameMkLst>
            <pc:docMk/>
            <pc:sldMk cId="751846528" sldId="270"/>
            <ac:graphicFrameMk id="11" creationId="{29DEFEBB-0E30-1348-0DC1-430BEEABA8DC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5:06.666" v="833"/>
          <ac:graphicFrameMkLst>
            <pc:docMk/>
            <pc:sldMk cId="751846528" sldId="270"/>
            <ac:graphicFrameMk id="12" creationId="{D0203117-209D-B43D-F391-CCF8426C188D}"/>
          </ac:graphicFrameMkLst>
        </pc:graphicFrameChg>
        <pc:graphicFrameChg chg="add mod modGraphic">
          <ac:chgData name="COLLOT Elodie" userId="7243eb13-6b8c-4f9b-a59b-0b133c7d1e11" providerId="ADAL" clId="{F717ADF2-2BBB-41DC-8C42-FB607534F842}" dt="2022-07-27T20:56:11.519" v="840" actId="14100"/>
          <ac:graphicFrameMkLst>
            <pc:docMk/>
            <pc:sldMk cId="751846528" sldId="270"/>
            <ac:graphicFrameMk id="13" creationId="{F52307D4-C0B9-B1F0-DEA1-336E78528A0C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6:26.455" v="842"/>
          <ac:graphicFrameMkLst>
            <pc:docMk/>
            <pc:sldMk cId="751846528" sldId="270"/>
            <ac:graphicFrameMk id="14" creationId="{E1FC3AF7-8766-45A5-A8CD-1A322E3A3AC6}"/>
          </ac:graphicFrameMkLst>
        </pc:graphicFrameChg>
        <pc:graphicFrameChg chg="add mod modGraphic">
          <ac:chgData name="COLLOT Elodie" userId="7243eb13-6b8c-4f9b-a59b-0b133c7d1e11" providerId="ADAL" clId="{F717ADF2-2BBB-41DC-8C42-FB607534F842}" dt="2022-07-27T20:56:43.836" v="847" actId="1076"/>
          <ac:graphicFrameMkLst>
            <pc:docMk/>
            <pc:sldMk cId="751846528" sldId="270"/>
            <ac:graphicFrameMk id="15" creationId="{D237E0F9-D77B-9BF5-7D2D-8E968822E689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79C44-810B-43A6-9D61-243E6B120D8B}" type="datetimeFigureOut">
              <a:rPr lang="fr-FR" smtClean="0"/>
              <a:t>27/07/2022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A073D-CAA4-4F46-9114-39D39376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0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C40E17-69F4-46FE-9E5A-9B9858D96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E1B9D1E-BDC6-4599-8DC4-2606307DB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A5A1BB-EDC7-450E-A672-C8451E59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02C22-0045-4F44-9DCC-8A6039901ED5}" type="datetime1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5140FC-5015-4E89-A089-FDC205E6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417A85-709D-47BF-9787-140DA06AF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20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597866-4378-426E-A9E1-7B1DF8F45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100206-68AD-4D32-B79B-E8D100B18C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04738-83B0-4D5F-AF75-A5A6697B4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B7E4-E3AC-427F-A5E2-9EFFF3C14505}" type="datetime1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C14EC0-4743-47B1-A2D4-08EC31A6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123F86-F648-4632-8A21-C958EA6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45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3E99A84-BEC8-440D-B671-99ECB4F473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63E3BF5-B713-4F74-ABF2-F94357613B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82B28F-985E-4CF3-B65D-F95639CB0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1091D-2270-4B72-A50A-5CD29D112117}" type="datetime1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7094CB-5C0E-404D-8BC8-370EC7A99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34F6B2-1FDE-49AB-A1C5-39E59D234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25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4D5FF0-8A87-4386-928F-A83E00DCC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78BEC6-EA95-4EA7-B27D-26DD47CFA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555A1F-96F3-472F-812E-C36DD1B0A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E1D5-DB9A-440E-8109-7065D2BCC8EA}" type="datetime1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03500F-2697-4724-96DE-4C17CF20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12461F-C9E3-4AA9-9D53-6A4788809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21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63A208-6F71-4AFB-8859-0989DE8FC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81DABC-51FD-49CA-8D7F-9B13E2ACD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C781D2-14A3-4C7B-87E5-CE99187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2474-7D00-49C3-99E6-90F6CE239A62}" type="datetime1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B00B61-62DE-4452-8546-98F17FD6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4EEE17-1534-498C-AD4E-FC7071563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7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005ED5-9B84-41B7-8279-F4C73BDD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0359EF-2EFF-4B49-A683-7778F1C2BE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625E65-6DE2-49C5-80AF-1BB9F1296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1AF700-8EEC-4BA6-913B-F24187C6E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1ADA0-966B-4E4C-9BCE-CC92CCE01BF6}" type="datetime1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7A87F8-7ECA-4B00-83A5-B226C41B3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5142D9-86AB-4F22-ADB3-1477A15F2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68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FE6EFE-08C4-4E23-A8A0-83387307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D06D43-27AC-4FBC-9A81-6E24F1480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E348AA-4924-440B-A07E-351CD1F45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5D0ABD-DB81-446B-ACB2-02A39DD987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F94866-034E-4D87-A8F2-88C311B08F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C474A9-528A-490E-A3E1-6D11A7FF9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FE2-43C7-4B02-8497-33900144103D}" type="datetime1">
              <a:rPr lang="fr-FR" smtClean="0"/>
              <a:t>27/07/2022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00DF70-7116-46B0-86F4-7DC55AF8A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A87FF6A-46A8-43DD-9C8F-C56E80F85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70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83F646-0BFD-4761-96B4-556116BE1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39DCA35-6213-42AD-9BDB-F43355555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BC91-6BA5-4C5A-996F-42A7F2B11D6F}" type="datetime1">
              <a:rPr lang="fr-FR" smtClean="0"/>
              <a:t>27/07/2022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41835-1AE8-423C-8ED2-C6237A87A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0280A0F-6C77-4037-A72A-24F202581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54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FE91388-EA12-47D5-81B9-8C9F7AE1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B04F-B604-4372-A20B-3AD7C45B8825}" type="datetime1">
              <a:rPr lang="fr-FR" smtClean="0"/>
              <a:t>27/07/2022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EA38E23-13FC-4930-B15D-97709149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B67EA1-01AD-4D0E-BACF-A966D4B2F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73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ABA09C-9689-4D3E-9EE2-7C5E1232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166AB5-EE1A-4335-B05B-2F1725A88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6F4E0F-B7C4-4E71-B661-E8820451B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C64BDB-D3C1-4418-B5AA-19A789A34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90E4-C349-4AF9-B657-87AC268E3EF0}" type="datetime1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72A3C8-5674-46CC-80F1-33BBE046A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C1C373-EADD-4699-849B-A37292904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25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3A09D1-2B62-42C8-ACF9-EF413F2D4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A3264B9-3A54-48F8-B0A8-DC3E6622A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360F54-9EDC-4C19-8F1A-16A12841E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A8FB11-129A-49EE-ACAF-15D0EE31D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A22A-E3BC-4A39-A8AA-DCB5BD284C45}" type="datetime1">
              <a:rPr lang="fr-FR" smtClean="0"/>
              <a:t>27/07/2022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362CD2-A8E3-4F16-BEA1-4990674BE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52E81D-C7ED-413E-9F3A-C280476C1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43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8EB8172-D0A8-481A-8909-D7E7F0D72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CEE6F1-A445-4C2F-88D2-EC01379F7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9D4A7F-BADD-4796-8996-C0A6015FF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1D37-1F2F-4A4B-8CBE-2554FD065EB2}" type="datetime1">
              <a:rPr lang="fr-FR" smtClean="0"/>
              <a:t>27/07/2022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6A97BE-1C25-47D3-9840-B9D10A069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2A6224-3861-45D8-9CFA-EDC660E1E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34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pages/viewpage.action?pageId=8038096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69B67B5D-E524-44C2-96F2-F33904CC9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" y="2057400"/>
            <a:ext cx="10972800" cy="3200400"/>
          </a:xfrm>
        </p:spPr>
        <p:txBody>
          <a:bodyPr>
            <a:normAutofit/>
          </a:bodyPr>
          <a:lstStyle/>
          <a:p>
            <a:r>
              <a:rPr lang="en-GB" sz="4400" dirty="0"/>
              <a:t>IWG for Wet Grip on Worn Tyres </a:t>
            </a:r>
            <a:br>
              <a:rPr lang="en-GB" sz="4400" dirty="0"/>
            </a:br>
            <a:r>
              <a:rPr lang="en-GB" sz="4400" dirty="0"/>
              <a:t>(WGWT)</a:t>
            </a:r>
            <a:br>
              <a:rPr lang="en-GB" sz="4400" dirty="0"/>
            </a:br>
            <a:br>
              <a:rPr lang="en-GB" sz="4400" dirty="0"/>
            </a:br>
            <a:r>
              <a:rPr lang="en-GB" sz="4400" dirty="0"/>
              <a:t>Status report to 76</a:t>
            </a:r>
            <a:r>
              <a:rPr lang="en-GB" sz="4400" baseline="30000" dirty="0"/>
              <a:t>th</a:t>
            </a:r>
            <a:r>
              <a:rPr lang="en-GB" sz="4400" dirty="0"/>
              <a:t> GRBP </a:t>
            </a:r>
            <a:br>
              <a:rPr lang="en-GB" sz="4400" dirty="0"/>
            </a:br>
            <a:r>
              <a:rPr lang="en-GB" sz="4400" dirty="0"/>
              <a:t>(September 2022)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B367B3-9EAE-49DE-98FE-2AA30F854B36}"/>
              </a:ext>
            </a:extLst>
          </p:cNvPr>
          <p:cNvSpPr/>
          <p:nvPr/>
        </p:nvSpPr>
        <p:spPr>
          <a:xfrm>
            <a:off x="7819084" y="106829"/>
            <a:ext cx="4030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/>
              <a:t>Informal document </a:t>
            </a:r>
            <a:r>
              <a:rPr lang="en-GB" b="1" dirty="0"/>
              <a:t>GRBP-76-</a:t>
            </a:r>
            <a:r>
              <a:rPr lang="en-GB" b="1" dirty="0">
                <a:solidFill>
                  <a:srgbClr val="FF0000"/>
                </a:solidFill>
              </a:rPr>
              <a:t>xx</a:t>
            </a:r>
            <a:endParaRPr lang="en-GB" dirty="0">
              <a:solidFill>
                <a:srgbClr val="FF0000"/>
              </a:solidFill>
            </a:endParaRPr>
          </a:p>
          <a:p>
            <a:pPr algn="r"/>
            <a:r>
              <a:rPr lang="en-GB" dirty="0"/>
              <a:t>(76th GRBP, September 5 - 7, 2022, </a:t>
            </a:r>
          </a:p>
          <a:p>
            <a:pPr algn="r"/>
            <a:r>
              <a:rPr lang="en-GB" dirty="0"/>
              <a:t>agenda item 4 (c)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A0244C-C82E-4043-B303-042B7E4BE849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Transmitted by the experts of IWG for Wet Grip On Worn Tyres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C37DE37-0697-47FE-B0AB-2A35AF263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1BE2B1-3226-4CDF-84AF-86101660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423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2122D-D990-4705-86F4-47080187C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and roles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C5732F-584B-4857-AA2F-EC7619C67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26140" cy="4351338"/>
          </a:xfrm>
        </p:spPr>
        <p:txBody>
          <a:bodyPr>
            <a:normAutofit/>
          </a:bodyPr>
          <a:lstStyle/>
          <a:p>
            <a:r>
              <a:rPr lang="en-GB" dirty="0"/>
              <a:t>Roles</a:t>
            </a:r>
          </a:p>
          <a:p>
            <a:pPr lvl="1"/>
            <a:r>
              <a:rPr lang="en-GB" u="sng" dirty="0"/>
              <a:t>Chair</a:t>
            </a:r>
            <a:r>
              <a:rPr lang="en-GB" dirty="0"/>
              <a:t>: France</a:t>
            </a:r>
          </a:p>
          <a:p>
            <a:pPr lvl="1"/>
            <a:r>
              <a:rPr lang="en-GB" u="sng" dirty="0"/>
              <a:t>Co-chair</a:t>
            </a:r>
            <a:r>
              <a:rPr lang="en-GB" dirty="0"/>
              <a:t>: European Commission </a:t>
            </a:r>
          </a:p>
          <a:p>
            <a:pPr lvl="1"/>
            <a:r>
              <a:rPr lang="en-GB" u="sng" dirty="0"/>
              <a:t>Secretary</a:t>
            </a:r>
            <a:r>
              <a:rPr lang="en-GB" b="1" dirty="0"/>
              <a:t>: </a:t>
            </a:r>
            <a:r>
              <a:rPr lang="en-GB" dirty="0"/>
              <a:t>ETRTO</a:t>
            </a:r>
          </a:p>
          <a:p>
            <a:pPr lvl="1"/>
            <a:endParaRPr lang="en-GB" dirty="0"/>
          </a:p>
          <a:p>
            <a:r>
              <a:rPr lang="en-GB" dirty="0"/>
              <a:t>IWG WGWT webpage: </a:t>
            </a:r>
            <a:r>
              <a:rPr lang="en-GB" dirty="0">
                <a:hlinkClick r:id="rId2"/>
              </a:rPr>
              <a:t>https://wiki.unece.org/pages/viewpage.action?pageId=80380967</a:t>
            </a:r>
            <a:endParaRPr lang="en-GB" dirty="0"/>
          </a:p>
          <a:p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0BF4327-2D96-443F-BE7E-177E7A312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F7B6346-D21B-43A9-A368-95EC1C780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018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2EBFD0-571E-4DB5-B6B4-DE02235E0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Meetings and participants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543E90-9E55-44F9-B793-6117E0CE6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54200"/>
            <a:ext cx="10515600" cy="435133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Meetings: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35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WGWT: 3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February (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Webconference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en-US" dirty="0"/>
              <a:t>36</a:t>
            </a:r>
            <a:r>
              <a:rPr lang="en-US" baseline="30000" dirty="0"/>
              <a:t>th</a:t>
            </a:r>
            <a:r>
              <a:rPr lang="en-US" dirty="0"/>
              <a:t> WGWT: 4</a:t>
            </a:r>
            <a:r>
              <a:rPr lang="en-US" baseline="30000" dirty="0"/>
              <a:t>th</a:t>
            </a:r>
            <a:r>
              <a:rPr lang="en-US" dirty="0"/>
              <a:t> March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37</a:t>
            </a:r>
            <a:r>
              <a:rPr lang="en-US" baseline="30000" dirty="0"/>
              <a:t>th</a:t>
            </a:r>
            <a:r>
              <a:rPr lang="en-US" dirty="0"/>
              <a:t> WGWT: 6</a:t>
            </a:r>
            <a:r>
              <a:rPr lang="en-US" baseline="30000" dirty="0"/>
              <a:t>th</a:t>
            </a:r>
            <a:r>
              <a:rPr lang="en-US" dirty="0"/>
              <a:t> April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37-bis WGWT: 20</a:t>
            </a:r>
            <a:r>
              <a:rPr lang="en-US" baseline="30000" dirty="0"/>
              <a:t>th</a:t>
            </a:r>
            <a:r>
              <a:rPr lang="en-US" dirty="0"/>
              <a:t> April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38</a:t>
            </a:r>
            <a:r>
              <a:rPr lang="en-US" baseline="30000" dirty="0"/>
              <a:t>th</a:t>
            </a:r>
            <a:r>
              <a:rPr lang="en-US" dirty="0"/>
              <a:t> WGWT: 28</a:t>
            </a:r>
            <a:r>
              <a:rPr lang="en-US" baseline="30000" dirty="0"/>
              <a:t>th</a:t>
            </a:r>
            <a:r>
              <a:rPr lang="en-US" dirty="0"/>
              <a:t> April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39</a:t>
            </a:r>
            <a:r>
              <a:rPr lang="en-US" baseline="30000" dirty="0"/>
              <a:t>th</a:t>
            </a:r>
            <a:r>
              <a:rPr lang="en-US" dirty="0"/>
              <a:t> WGWT: 13</a:t>
            </a:r>
            <a:r>
              <a:rPr lang="en-US" baseline="30000" dirty="0"/>
              <a:t>th</a:t>
            </a:r>
            <a:r>
              <a:rPr lang="en-US" dirty="0"/>
              <a:t> May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40</a:t>
            </a:r>
            <a:r>
              <a:rPr lang="en-US" baseline="30000" dirty="0"/>
              <a:t>th</a:t>
            </a:r>
            <a:r>
              <a:rPr lang="en-US" dirty="0"/>
              <a:t> WGWT: 25</a:t>
            </a:r>
            <a:r>
              <a:rPr lang="en-US" baseline="30000" dirty="0"/>
              <a:t>th</a:t>
            </a:r>
            <a:r>
              <a:rPr lang="en-US" dirty="0"/>
              <a:t> May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41</a:t>
            </a:r>
            <a:r>
              <a:rPr lang="en-US" baseline="30000" dirty="0"/>
              <a:t>st</a:t>
            </a:r>
            <a:r>
              <a:rPr lang="en-US" dirty="0"/>
              <a:t>  WGWT: 7</a:t>
            </a:r>
            <a:r>
              <a:rPr lang="en-US" baseline="30000" dirty="0"/>
              <a:t>th</a:t>
            </a:r>
            <a:r>
              <a:rPr lang="en-US" dirty="0"/>
              <a:t> June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42</a:t>
            </a:r>
            <a:r>
              <a:rPr lang="en-US" baseline="30000" dirty="0"/>
              <a:t>nd</a:t>
            </a:r>
            <a:r>
              <a:rPr lang="en-US" dirty="0"/>
              <a:t> WGWT: 10</a:t>
            </a:r>
            <a:r>
              <a:rPr lang="en-US" baseline="30000" dirty="0"/>
              <a:t>th</a:t>
            </a:r>
            <a:r>
              <a:rPr lang="en-US" dirty="0"/>
              <a:t> June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43</a:t>
            </a:r>
            <a:r>
              <a:rPr lang="en-US" baseline="30000" dirty="0"/>
              <a:t>rd</a:t>
            </a:r>
            <a:r>
              <a:rPr lang="en-US" dirty="0"/>
              <a:t> WGWT: 5</a:t>
            </a:r>
            <a:r>
              <a:rPr lang="en-US" baseline="30000" dirty="0"/>
              <a:t>th</a:t>
            </a:r>
            <a:r>
              <a:rPr lang="en-US" dirty="0"/>
              <a:t> July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44</a:t>
            </a:r>
            <a:r>
              <a:rPr lang="en-US" baseline="30000" dirty="0"/>
              <a:t>th</a:t>
            </a:r>
            <a:r>
              <a:rPr lang="en-US" dirty="0"/>
              <a:t> WGWT: 27</a:t>
            </a:r>
            <a:r>
              <a:rPr lang="en-US" baseline="30000" dirty="0"/>
              <a:t>th</a:t>
            </a:r>
            <a:r>
              <a:rPr lang="en-US" dirty="0"/>
              <a:t> July (</a:t>
            </a:r>
            <a:r>
              <a:rPr lang="en-US" dirty="0" err="1"/>
              <a:t>Webconference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Participants:</a:t>
            </a:r>
          </a:p>
          <a:p>
            <a:pPr lvl="1"/>
            <a:r>
              <a:rPr lang="en-US" dirty="0"/>
              <a:t>CP: China, European Commission, France, Germany, Netherlands, Japan, Spain.</a:t>
            </a:r>
          </a:p>
          <a:p>
            <a:pPr lvl="1"/>
            <a:r>
              <a:rPr lang="en-US" dirty="0"/>
              <a:t>NGOs: ETRTO, ITMA, JATMA, OICA, ITTAC, USTMA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GB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6D1ABE8-4A3A-4C4A-9732-3333C037D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AC8C1E5-2D1D-4F9C-958C-4A439EFB7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46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499B39-335B-481D-BDBB-03E30E738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progress since last GRBP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A7C316-DEA3-4A13-9AD4-9BF009799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397"/>
            <a:ext cx="11084626" cy="478295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IWG work</a:t>
            </a:r>
          </a:p>
          <a:p>
            <a:pPr lvl="1"/>
            <a:r>
              <a:rPr lang="en-GB" dirty="0"/>
              <a:t>Finalise the second step approach for C1 clusters definitions and thresholds	</a:t>
            </a:r>
          </a:p>
          <a:p>
            <a:pPr lvl="1"/>
            <a:r>
              <a:rPr lang="en-GB" dirty="0"/>
              <a:t>Improve the stability of the reference tyre via a test campaign from April to June 2022 </a:t>
            </a:r>
          </a:p>
          <a:p>
            <a:pPr lvl="1"/>
            <a:r>
              <a:rPr lang="en-GB" dirty="0"/>
              <a:t>Then introduce moulded SRTT worn in the Regulation (03 and 04 series)</a:t>
            </a:r>
          </a:p>
          <a:p>
            <a:pPr lvl="1"/>
            <a:r>
              <a:rPr lang="en-GB" dirty="0"/>
              <a:t>Introduce C2 and C3 concept, as per GRBP-75-26-Rev.1,  in a new 04 series of amendments to R117</a:t>
            </a:r>
          </a:p>
          <a:p>
            <a:pPr marL="457200" lvl="1" indent="0">
              <a:buNone/>
            </a:pPr>
            <a:r>
              <a:rPr lang="en-GB" u="sng" dirty="0"/>
              <a:t>Then</a:t>
            </a:r>
            <a:r>
              <a:rPr lang="en-GB" b="1" dirty="0"/>
              <a:t> </a:t>
            </a:r>
          </a:p>
          <a:p>
            <a:pPr lvl="1"/>
            <a:r>
              <a:rPr lang="en-GB" dirty="0"/>
              <a:t>Submission for adoption at 76</a:t>
            </a:r>
            <a:r>
              <a:rPr lang="en-GB" baseline="30000" dirty="0"/>
              <a:t>th</a:t>
            </a:r>
            <a:r>
              <a:rPr lang="en-GB" dirty="0"/>
              <a:t> GRBP session and consideration at March 2023 WP29 of </a:t>
            </a:r>
          </a:p>
          <a:p>
            <a:pPr lvl="2"/>
            <a:r>
              <a:rPr lang="en-GB" dirty="0"/>
              <a:t>GRBP/2022/22 (R117, 03 series, supplement 1) and GRBP/2022/23 (R117, 04 series) </a:t>
            </a:r>
          </a:p>
          <a:p>
            <a:pPr lvl="2"/>
            <a:r>
              <a:rPr lang="en-GB" dirty="0"/>
              <a:t>Informal documents GRBP-76-</a:t>
            </a:r>
            <a:r>
              <a:rPr lang="en-GB" dirty="0">
                <a:solidFill>
                  <a:srgbClr val="FF0000"/>
                </a:solidFill>
              </a:rPr>
              <a:t>xx and xx</a:t>
            </a:r>
            <a:r>
              <a:rPr lang="en-GB" dirty="0"/>
              <a:t> to complete both working documents</a:t>
            </a:r>
          </a:p>
          <a:p>
            <a:pPr lvl="2"/>
            <a:endParaRPr lang="en-GB" dirty="0"/>
          </a:p>
          <a:p>
            <a:r>
              <a:rPr lang="en-GB" dirty="0"/>
              <a:t>Two subgroups:</a:t>
            </a:r>
          </a:p>
          <a:p>
            <a:pPr lvl="1"/>
            <a:r>
              <a:rPr lang="en-GB" dirty="0"/>
              <a:t>Post processing</a:t>
            </a:r>
          </a:p>
          <a:p>
            <a:pPr lvl="2"/>
            <a:r>
              <a:rPr lang="en-GB" dirty="0"/>
              <a:t>Assess the stability of the reference tyre with the statistical analysis of the test campaign on moulded and buffed SRTT worn </a:t>
            </a:r>
          </a:p>
          <a:p>
            <a:pPr lvl="1"/>
            <a:r>
              <a:rPr lang="en-GB" dirty="0"/>
              <a:t>Drafting	</a:t>
            </a:r>
          </a:p>
          <a:p>
            <a:pPr lvl="2"/>
            <a:r>
              <a:rPr lang="en-GB" dirty="0" err="1"/>
              <a:t>pPeparation</a:t>
            </a:r>
            <a:r>
              <a:rPr lang="en-GB" dirty="0"/>
              <a:t> of the working documents GRBP/2022/22 and GRBP/2022/23 </a:t>
            </a:r>
          </a:p>
          <a:p>
            <a:pPr lvl="2"/>
            <a:r>
              <a:rPr lang="en-GB" dirty="0"/>
              <a:t>Preparation of informal documents to complete GRBP/2022/22 and 23 </a:t>
            </a:r>
          </a:p>
          <a:p>
            <a:pPr lvl="2"/>
            <a:endParaRPr lang="en-GB" dirty="0"/>
          </a:p>
          <a:p>
            <a:pPr lvl="2"/>
            <a:endParaRPr lang="en-US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886F4802-10FA-4342-808F-6285BD989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2A4B6063-0DAF-4EA5-816D-29D67BC8E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592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BEFB31-BC8B-42CE-94DC-6653784E3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8400F5F-021F-455E-A933-37E7D04B5B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/>
          </a:bodyPr>
          <a:lstStyle/>
          <a:p>
            <a:r>
              <a:rPr lang="en-GB" dirty="0"/>
              <a:t>Introduce the ASTM standard reference for moulded SRTT worn</a:t>
            </a:r>
          </a:p>
          <a:p>
            <a:endParaRPr lang="en-GB" dirty="0"/>
          </a:p>
          <a:p>
            <a:r>
              <a:rPr lang="en-GB" dirty="0"/>
              <a:t>Additional assessment requested by the IWG</a:t>
            </a:r>
          </a:p>
          <a:p>
            <a:pPr lvl="1"/>
            <a:r>
              <a:rPr lang="en-GB" dirty="0"/>
              <a:t>Improve the test precision via a test campaign in 2023</a:t>
            </a:r>
          </a:p>
          <a:p>
            <a:pPr lvl="1"/>
            <a:r>
              <a:rPr lang="en-GB" dirty="0"/>
              <a:t>Assess and include if needed the conclusions of the European Commission test campaign</a:t>
            </a:r>
          </a:p>
          <a:p>
            <a:pPr marL="457200" lvl="1" indent="0">
              <a:buNone/>
            </a:pPr>
            <a:r>
              <a:rPr lang="en-GB" u="sng" dirty="0"/>
              <a:t>Then</a:t>
            </a:r>
            <a:endParaRPr lang="en-US" u="sng" dirty="0"/>
          </a:p>
          <a:p>
            <a:pPr lvl="1"/>
            <a:r>
              <a:rPr lang="en-GB" dirty="0"/>
              <a:t>Prepare informal document(s) for 78</a:t>
            </a:r>
            <a:r>
              <a:rPr lang="en-GB" baseline="30000" dirty="0"/>
              <a:t>th</a:t>
            </a:r>
            <a:r>
              <a:rPr lang="en-GB" dirty="0"/>
              <a:t> GRBP session (September 2023)</a:t>
            </a:r>
          </a:p>
          <a:p>
            <a:pPr lvl="1"/>
            <a:r>
              <a:rPr lang="en-GB" dirty="0"/>
              <a:t>Prepare working document(s) for adoption at 79</a:t>
            </a:r>
            <a:r>
              <a:rPr lang="en-GB" baseline="30000" dirty="0"/>
              <a:t>th</a:t>
            </a:r>
            <a:r>
              <a:rPr lang="en-GB" dirty="0"/>
              <a:t> GRBP session (January 2024)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216BC8E-27A4-48C4-A3E5-DF228B5D5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1C719B-E618-4C5A-839F-591DBA521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021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3E7583-38F9-4162-A3DF-D10BA3DB3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IWG WGWT timeline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30E9E0-DB4C-488A-AD08-A1228296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BBD4C4-B8C5-4697-B308-029FA964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6</a:t>
            </a:fld>
            <a:endParaRPr lang="fr-FR"/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2981B2E5-79C2-418B-A0EF-C030AF045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412725"/>
              </p:ext>
            </p:extLst>
          </p:nvPr>
        </p:nvGraphicFramePr>
        <p:xfrm>
          <a:off x="353960" y="1373376"/>
          <a:ext cx="11838026" cy="3240829"/>
        </p:xfrm>
        <a:graphic>
          <a:graphicData uri="http://schemas.openxmlformats.org/drawingml/2006/table">
            <a:tbl>
              <a:tblPr/>
              <a:tblGrid>
                <a:gridCol w="5064478">
                  <a:extLst>
                    <a:ext uri="{9D8B030D-6E8A-4147-A177-3AD203B41FA5}">
                      <a16:colId xmlns:a16="http://schemas.microsoft.com/office/drawing/2014/main" val="3900286764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2490849957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464700564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1281625219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2903908719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3420194010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3413668359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4134006237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1454038746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587976268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2302873562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3114832893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1341517747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958009325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900133215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1503434491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3717706587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770760829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3442147074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398238173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3288210172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1182127880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4009518992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1529929105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3443825556"/>
                    </a:ext>
                  </a:extLst>
                </a:gridCol>
                <a:gridCol w="293991">
                  <a:extLst>
                    <a:ext uri="{9D8B030D-6E8A-4147-A177-3AD203B41FA5}">
                      <a16:colId xmlns:a16="http://schemas.microsoft.com/office/drawing/2014/main" val="3940622537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3050198076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4064719686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426506164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658245430"/>
                    </a:ext>
                  </a:extLst>
                </a:gridCol>
                <a:gridCol w="223433">
                  <a:extLst>
                    <a:ext uri="{9D8B030D-6E8A-4147-A177-3AD203B41FA5}">
                      <a16:colId xmlns:a16="http://schemas.microsoft.com/office/drawing/2014/main" val="2198091113"/>
                    </a:ext>
                  </a:extLst>
                </a:gridCol>
              </a:tblGrid>
              <a:tr h="28807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099607"/>
                  </a:ext>
                </a:extLst>
              </a:tr>
              <a:tr h="288074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2335938"/>
                  </a:ext>
                </a:extLst>
              </a:tr>
              <a:tr h="28807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informal document supplementing WP29 for Feb. 2022 GRBP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196610"/>
                  </a:ext>
                </a:extLst>
              </a:tr>
              <a:tr h="302477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WP29 adoption working document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7628144"/>
                  </a:ext>
                </a:extLst>
              </a:tr>
              <a:tr h="28807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mould SRTT worn assessment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4559848"/>
                  </a:ext>
                </a:extLst>
              </a:tr>
              <a:tr h="288074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working document as supplement 1 for Sept. 2022 GRBP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970878"/>
                  </a:ext>
                </a:extLst>
              </a:tr>
              <a:tr h="30247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working document as supplement 1 for March 2023 WP29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554561"/>
                  </a:ext>
                </a:extLst>
              </a:tr>
              <a:tr h="288074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precision improvement: test campaign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1259290"/>
                  </a:ext>
                </a:extLst>
              </a:tr>
              <a:tr h="30247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informal &amp; working documents for Sept. 2023 &amp; Jan. 2024 GRBP 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WD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553087"/>
                  </a:ext>
                </a:extLst>
              </a:tr>
              <a:tr h="30247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step 2 C1 (clusters definition and thresholds)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641607"/>
                  </a:ext>
                </a:extLst>
              </a:tr>
              <a:tr h="302477"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working document for 04 series (C2, C3 ) for Sept. 2022 GRBP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479" marR="9479" marT="9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979463"/>
                  </a:ext>
                </a:extLst>
              </a:tr>
            </a:tbl>
          </a:graphicData>
        </a:graphic>
      </p:graphicFrame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C390757-D4D5-4B1D-B3A1-37FBCE876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277467"/>
              </p:ext>
            </p:extLst>
          </p:nvPr>
        </p:nvGraphicFramePr>
        <p:xfrm>
          <a:off x="8568395" y="4857311"/>
          <a:ext cx="3192196" cy="1413545"/>
        </p:xfrm>
        <a:graphic>
          <a:graphicData uri="http://schemas.openxmlformats.org/drawingml/2006/table">
            <a:tbl>
              <a:tblPr/>
              <a:tblGrid>
                <a:gridCol w="229848">
                  <a:extLst>
                    <a:ext uri="{9D8B030D-6E8A-4147-A177-3AD203B41FA5}">
                      <a16:colId xmlns:a16="http://schemas.microsoft.com/office/drawing/2014/main" val="203670307"/>
                    </a:ext>
                  </a:extLst>
                </a:gridCol>
                <a:gridCol w="2962348">
                  <a:extLst>
                    <a:ext uri="{9D8B030D-6E8A-4147-A177-3AD203B41FA5}">
                      <a16:colId xmlns:a16="http://schemas.microsoft.com/office/drawing/2014/main" val="3687391983"/>
                    </a:ext>
                  </a:extLst>
                </a:gridCol>
              </a:tblGrid>
              <a:tr h="22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63" marR="2863" marT="28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submission timeline</a:t>
                      </a:r>
                    </a:p>
                  </a:txBody>
                  <a:tcPr marL="45720" marR="4572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617818"/>
                  </a:ext>
                </a:extLst>
              </a:tr>
              <a:tr h="261848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63" marR="2863" marT="28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adoption timeline GRBP</a:t>
                      </a:r>
                    </a:p>
                  </a:txBody>
                  <a:tcPr marL="45720" marR="4572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23276"/>
                  </a:ext>
                </a:extLst>
              </a:tr>
              <a:tr h="261848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63" marR="2863" marT="28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adoption timeline WP29</a:t>
                      </a:r>
                    </a:p>
                  </a:txBody>
                  <a:tcPr marL="45720" marR="4572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478039"/>
                  </a:ext>
                </a:extLst>
              </a:tr>
              <a:tr h="11508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63" marR="2863" marT="28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entry into force</a:t>
                      </a:r>
                    </a:p>
                  </a:txBody>
                  <a:tcPr marL="45720" marR="4572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343746"/>
                  </a:ext>
                </a:extLst>
              </a:tr>
              <a:tr h="229233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63" marR="2863" marT="28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moulded SRTT worn assessment</a:t>
                      </a:r>
                    </a:p>
                  </a:txBody>
                  <a:tcPr marL="45720" marR="4572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7497475"/>
                  </a:ext>
                </a:extLst>
              </a:tr>
              <a:tr h="230400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863" marR="2863" marT="28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test campaign (test precision)</a:t>
                      </a:r>
                    </a:p>
                  </a:txBody>
                  <a:tcPr marL="45720" marR="4572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8939539"/>
                  </a:ext>
                </a:extLst>
              </a:tr>
            </a:tbl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22A403D9-1EBB-415D-ACE8-721F1A6C6CEE}"/>
              </a:ext>
            </a:extLst>
          </p:cNvPr>
          <p:cNvSpPr txBox="1"/>
          <p:nvPr/>
        </p:nvSpPr>
        <p:spPr>
          <a:xfrm>
            <a:off x="970671" y="4823637"/>
            <a:ext cx="3621248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New 03 series: C1 tyres in worn state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625F727-86F7-41B4-822D-E099393326E8}"/>
              </a:ext>
            </a:extLst>
          </p:cNvPr>
          <p:cNvSpPr txBox="1"/>
          <p:nvPr/>
        </p:nvSpPr>
        <p:spPr>
          <a:xfrm>
            <a:off x="970672" y="5227353"/>
            <a:ext cx="4446904" cy="36933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C1 tyres in worn state – second step (clusters)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A90DD78-9B28-48E1-B982-6E4BB106FA51}"/>
              </a:ext>
            </a:extLst>
          </p:cNvPr>
          <p:cNvSpPr txBox="1"/>
          <p:nvPr/>
        </p:nvSpPr>
        <p:spPr>
          <a:xfrm>
            <a:off x="970672" y="5631069"/>
            <a:ext cx="3621248" cy="36933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04 series: C2-C3 tyres in worn state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51147D5-C9F1-4304-B283-591D603D6831}"/>
              </a:ext>
            </a:extLst>
          </p:cNvPr>
          <p:cNvSpPr txBox="1"/>
          <p:nvPr/>
        </p:nvSpPr>
        <p:spPr>
          <a:xfrm>
            <a:off x="970671" y="6049529"/>
            <a:ext cx="3192196" cy="36933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Update: moulded SRTT worn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FB12834-21E0-4F59-9840-DB29E01CD057}"/>
              </a:ext>
            </a:extLst>
          </p:cNvPr>
          <p:cNvSpPr/>
          <p:nvPr/>
        </p:nvSpPr>
        <p:spPr>
          <a:xfrm>
            <a:off x="353960" y="1943912"/>
            <a:ext cx="5058698" cy="595312"/>
          </a:xfrm>
          <a:prstGeom prst="rect">
            <a:avLst/>
          </a:prstGeom>
          <a:solidFill>
            <a:srgbClr val="FF0000">
              <a:alpha val="10196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1BF788A-38B1-4B33-9AAA-4783B7C45923}"/>
              </a:ext>
            </a:extLst>
          </p:cNvPr>
          <p:cNvSpPr/>
          <p:nvPr/>
        </p:nvSpPr>
        <p:spPr>
          <a:xfrm>
            <a:off x="358877" y="3994958"/>
            <a:ext cx="5058698" cy="318983"/>
          </a:xfrm>
          <a:prstGeom prst="rect">
            <a:avLst/>
          </a:prstGeom>
          <a:solidFill>
            <a:srgbClr val="00B050">
              <a:alpha val="10196"/>
            </a:srgb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8E972A-07D8-405E-892F-2FAB44E7D61B}"/>
              </a:ext>
            </a:extLst>
          </p:cNvPr>
          <p:cNvSpPr/>
          <p:nvPr/>
        </p:nvSpPr>
        <p:spPr>
          <a:xfrm>
            <a:off x="349044" y="2543674"/>
            <a:ext cx="5058698" cy="872543"/>
          </a:xfrm>
          <a:prstGeom prst="rect">
            <a:avLst/>
          </a:prstGeom>
          <a:solidFill>
            <a:srgbClr val="7030A0">
              <a:alpha val="10196"/>
            </a:srgbClr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8CC714-2682-4815-BC70-3F05BF74AE4D}"/>
              </a:ext>
            </a:extLst>
          </p:cNvPr>
          <p:cNvSpPr/>
          <p:nvPr/>
        </p:nvSpPr>
        <p:spPr>
          <a:xfrm>
            <a:off x="353960" y="4319947"/>
            <a:ext cx="5058698" cy="294258"/>
          </a:xfrm>
          <a:prstGeom prst="rect">
            <a:avLst/>
          </a:prstGeom>
          <a:solidFill>
            <a:srgbClr val="0070C0">
              <a:alpha val="10196"/>
            </a:srgbClr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AD6F80F-26BA-4667-9D74-2F616BBC6ECF}"/>
              </a:ext>
            </a:extLst>
          </p:cNvPr>
          <p:cNvSpPr txBox="1"/>
          <p:nvPr/>
        </p:nvSpPr>
        <p:spPr>
          <a:xfrm>
            <a:off x="975592" y="6452655"/>
            <a:ext cx="3616328" cy="369332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Update: test precision improvement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D896834-CBEC-4A07-B9D9-15D0ED5CBB52}"/>
              </a:ext>
            </a:extLst>
          </p:cNvPr>
          <p:cNvSpPr/>
          <p:nvPr/>
        </p:nvSpPr>
        <p:spPr>
          <a:xfrm>
            <a:off x="353962" y="3418741"/>
            <a:ext cx="5058698" cy="570211"/>
          </a:xfrm>
          <a:prstGeom prst="rect">
            <a:avLst/>
          </a:prstGeom>
          <a:solidFill>
            <a:srgbClr val="FFC000">
              <a:alpha val="10196"/>
            </a:srgb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F0EE3FC-888C-CEA5-2249-B4DBC544D3AB}"/>
              </a:ext>
            </a:extLst>
          </p:cNvPr>
          <p:cNvSpPr/>
          <p:nvPr/>
        </p:nvSpPr>
        <p:spPr>
          <a:xfrm>
            <a:off x="5407742" y="1364047"/>
            <a:ext cx="1780849" cy="325015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solidFill>
              <a:srgbClr val="00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DDBB3FA-A5F7-6FC6-2A1C-1384274FB325}"/>
              </a:ext>
            </a:extLst>
          </p:cNvPr>
          <p:cNvSpPr/>
          <p:nvPr/>
        </p:nvSpPr>
        <p:spPr>
          <a:xfrm>
            <a:off x="353960" y="1943911"/>
            <a:ext cx="5053782" cy="1455735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solidFill>
              <a:srgbClr val="00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‘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5BDEEA-2CD7-9CFC-0CD3-BE87A719ECC4}"/>
              </a:ext>
            </a:extLst>
          </p:cNvPr>
          <p:cNvSpPr/>
          <p:nvPr/>
        </p:nvSpPr>
        <p:spPr>
          <a:xfrm>
            <a:off x="351612" y="4008047"/>
            <a:ext cx="5053782" cy="599082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solidFill>
              <a:srgbClr val="000000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‘</a:t>
            </a:r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6A02D20C-B4BB-5AAE-67F5-EB1C345F2911}"/>
              </a:ext>
            </a:extLst>
          </p:cNvPr>
          <p:cNvSpPr/>
          <p:nvPr/>
        </p:nvSpPr>
        <p:spPr>
          <a:xfrm>
            <a:off x="-4235" y="3520238"/>
            <a:ext cx="349044" cy="4157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63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61F76C-3813-436E-8AC9-5A8831D3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altLang="en-US" dirty="0"/>
              <a:t>Thank you for your attention!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C568AD9-3CAE-415B-96FE-5E806EA43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AFFE11-0249-40DA-BAA3-386BD87ED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829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092B6D-9F31-5FE4-0560-EE7D88E79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APPENDIX: </a:t>
            </a:r>
            <a:r>
              <a:rPr lang="fr-FR" dirty="0" err="1"/>
              <a:t>transitional</a:t>
            </a:r>
            <a:r>
              <a:rPr lang="fr-FR" dirty="0"/>
              <a:t> provisions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1960C1-7D76-6F03-2918-AD0F81478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E73EEE-B55F-F235-7CA8-D6FE1FBA8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8</a:t>
            </a:fld>
            <a:endParaRPr lang="fr-FR"/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F52307D4-C0B9-B1F0-DEA1-336E78528A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894805"/>
              </p:ext>
            </p:extLst>
          </p:nvPr>
        </p:nvGraphicFramePr>
        <p:xfrm>
          <a:off x="-1" y="1417662"/>
          <a:ext cx="10930619" cy="4547047"/>
        </p:xfrm>
        <a:graphic>
          <a:graphicData uri="http://schemas.openxmlformats.org/drawingml/2006/table">
            <a:tbl>
              <a:tblPr/>
              <a:tblGrid>
                <a:gridCol w="641911">
                  <a:extLst>
                    <a:ext uri="{9D8B030D-6E8A-4147-A177-3AD203B41FA5}">
                      <a16:colId xmlns:a16="http://schemas.microsoft.com/office/drawing/2014/main" val="2289470991"/>
                    </a:ext>
                  </a:extLst>
                </a:gridCol>
                <a:gridCol w="826809">
                  <a:extLst>
                    <a:ext uri="{9D8B030D-6E8A-4147-A177-3AD203B41FA5}">
                      <a16:colId xmlns:a16="http://schemas.microsoft.com/office/drawing/2014/main" val="1852797623"/>
                    </a:ext>
                  </a:extLst>
                </a:gridCol>
                <a:gridCol w="669821">
                  <a:extLst>
                    <a:ext uri="{9D8B030D-6E8A-4147-A177-3AD203B41FA5}">
                      <a16:colId xmlns:a16="http://schemas.microsoft.com/office/drawing/2014/main" val="52020398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042299973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4722089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7176001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2652412465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094511593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46828043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33989473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897308445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762493586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28152175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93334577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89155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4107152673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73404021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2591493579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2264558206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483422081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427463897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658881835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453041816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868544181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51653986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950028184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4005042849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92246939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826012565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632027343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149134144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123637268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224095285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218184207"/>
                    </a:ext>
                  </a:extLst>
                </a:gridCol>
                <a:gridCol w="366950">
                  <a:extLst>
                    <a:ext uri="{9D8B030D-6E8A-4147-A177-3AD203B41FA5}">
                      <a16:colId xmlns:a16="http://schemas.microsoft.com/office/drawing/2014/main" val="1021735761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279941457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338979661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2162151093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869179114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898653138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228227162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714444894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293435648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030704582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99353635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2725970931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1151588192"/>
                    </a:ext>
                  </a:extLst>
                </a:gridCol>
                <a:gridCol w="366308">
                  <a:extLst>
                    <a:ext uri="{9D8B030D-6E8A-4147-A177-3AD203B41FA5}">
                      <a16:colId xmlns:a16="http://schemas.microsoft.com/office/drawing/2014/main" val="4121511461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79963069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501135629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62462024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4054176993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280068044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232277546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4131925085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218198689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59532348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387954896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3057299410"/>
                    </a:ext>
                  </a:extLst>
                </a:gridCol>
                <a:gridCol w="146524">
                  <a:extLst>
                    <a:ext uri="{9D8B030D-6E8A-4147-A177-3AD203B41FA5}">
                      <a16:colId xmlns:a16="http://schemas.microsoft.com/office/drawing/2014/main" val="4290001671"/>
                    </a:ext>
                  </a:extLst>
                </a:gridCol>
              </a:tblGrid>
              <a:tr h="19390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50315"/>
                  </a:ext>
                </a:extLst>
              </a:tr>
              <a:tr h="203599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4502254"/>
                  </a:ext>
                </a:extLst>
              </a:tr>
              <a:tr h="19390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 series</a:t>
                      </a:r>
                    </a:p>
                  </a:txBody>
                  <a:tcPr marL="9278" marR="9278" marT="9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24909369"/>
                  </a:ext>
                </a:extLst>
              </a:tr>
              <a:tr h="20359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 ,C3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88992162"/>
                  </a:ext>
                </a:extLst>
              </a:tr>
              <a:tr h="19390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03 series</a:t>
                      </a:r>
                    </a:p>
                  </a:txBody>
                  <a:tcPr marL="9278" marR="9278" marT="9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S2WR2B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579866"/>
                  </a:ext>
                </a:extLst>
              </a:tr>
              <a:tr h="1939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 ,C3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856584"/>
                  </a:ext>
                </a:extLst>
              </a:tr>
              <a:tr h="20359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mould SRTT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4031486"/>
                  </a:ext>
                </a:extLst>
              </a:tr>
              <a:tr h="19390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04 series</a:t>
                      </a:r>
                    </a:p>
                  </a:txBody>
                  <a:tcPr marL="9278" marR="9278" marT="9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S2W2R3B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7928135"/>
                  </a:ext>
                </a:extLst>
              </a:tr>
              <a:tr h="1939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 ,C3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S2WR2B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329718"/>
                  </a:ext>
                </a:extLst>
              </a:tr>
              <a:tr h="1939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 ,C3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S2W2R3B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447224"/>
                  </a:ext>
                </a:extLst>
              </a:tr>
              <a:tr h="20359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mould SRTT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711140"/>
                  </a:ext>
                </a:extLst>
              </a:tr>
              <a:tr h="203599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3445499"/>
                  </a:ext>
                </a:extLst>
              </a:tr>
              <a:tr h="19390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2027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2028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083754"/>
                  </a:ext>
                </a:extLst>
              </a:tr>
              <a:tr h="203599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278" marR="9278" marT="927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48253"/>
                  </a:ext>
                </a:extLst>
              </a:tr>
              <a:tr h="19390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 series</a:t>
                      </a:r>
                    </a:p>
                  </a:txBody>
                  <a:tcPr marL="9278" marR="9278" marT="9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51144940"/>
                  </a:ext>
                </a:extLst>
              </a:tr>
              <a:tr h="20359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 ,C3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73992341"/>
                  </a:ext>
                </a:extLst>
              </a:tr>
              <a:tr h="19390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03 series</a:t>
                      </a:r>
                    </a:p>
                  </a:txBody>
                  <a:tcPr marL="9278" marR="9278" marT="9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S2WR2B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3050147"/>
                  </a:ext>
                </a:extLst>
              </a:tr>
              <a:tr h="1939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 ,C3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1170139"/>
                  </a:ext>
                </a:extLst>
              </a:tr>
              <a:tr h="20359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mould SRTT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26992405"/>
                  </a:ext>
                </a:extLst>
              </a:tr>
              <a:tr h="19390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04 series</a:t>
                      </a:r>
                    </a:p>
                  </a:txBody>
                  <a:tcPr marL="9278" marR="9278" marT="9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S2W2R3B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875856"/>
                  </a:ext>
                </a:extLst>
              </a:tr>
              <a:tr h="1939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 ,C3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S2WR2B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438239"/>
                  </a:ext>
                </a:extLst>
              </a:tr>
              <a:tr h="19390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 ,C3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S2W2R3B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455402"/>
                  </a:ext>
                </a:extLst>
              </a:tr>
              <a:tr h="20359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mould SRTT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278" marR="9278" marT="92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55053"/>
                  </a:ext>
                </a:extLst>
              </a:tr>
            </a:tbl>
          </a:graphicData>
        </a:graphic>
      </p:graphicFrame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D237E0F9-D77B-9BF5-7D2D-8E968822E6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05056"/>
              </p:ext>
            </p:extLst>
          </p:nvPr>
        </p:nvGraphicFramePr>
        <p:xfrm>
          <a:off x="9275103" y="136525"/>
          <a:ext cx="2743200" cy="1116330"/>
        </p:xfrm>
        <a:graphic>
          <a:graphicData uri="http://schemas.openxmlformats.org/drawingml/2006/table">
            <a:tbl>
              <a:tblPr/>
              <a:tblGrid>
                <a:gridCol w="103797">
                  <a:extLst>
                    <a:ext uri="{9D8B030D-6E8A-4147-A177-3AD203B41FA5}">
                      <a16:colId xmlns:a16="http://schemas.microsoft.com/office/drawing/2014/main" val="1053311044"/>
                    </a:ext>
                  </a:extLst>
                </a:gridCol>
                <a:gridCol w="44484">
                  <a:extLst>
                    <a:ext uri="{9D8B030D-6E8A-4147-A177-3AD203B41FA5}">
                      <a16:colId xmlns:a16="http://schemas.microsoft.com/office/drawing/2014/main" val="249719490"/>
                    </a:ext>
                  </a:extLst>
                </a:gridCol>
                <a:gridCol w="2594919">
                  <a:extLst>
                    <a:ext uri="{9D8B030D-6E8A-4147-A177-3AD203B41FA5}">
                      <a16:colId xmlns:a16="http://schemas.microsoft.com/office/drawing/2014/main" val="366738857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EIF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77019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Possible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48395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approval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36535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Extension (+ new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approval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622204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Extension if TA originally granted with this specific series of amendment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5753677"/>
                  </a:ext>
                </a:extLst>
              </a:tr>
            </a:tbl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4BC015BE-99B4-8925-7982-BDE96236FC4B}"/>
              </a:ext>
            </a:extLst>
          </p:cNvPr>
          <p:cNvSpPr txBox="1"/>
          <p:nvPr/>
        </p:nvSpPr>
        <p:spPr>
          <a:xfrm>
            <a:off x="11085607" y="2224926"/>
            <a:ext cx="1106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Today</a:t>
            </a:r>
            <a:r>
              <a:rPr lang="fr-FR" sz="1400" dirty="0"/>
              <a:t> </a:t>
            </a:r>
            <a:br>
              <a:rPr lang="fr-FR" sz="1400" dirty="0"/>
            </a:br>
            <a:r>
              <a:rPr lang="fr-FR" sz="1400" dirty="0"/>
              <a:t>(June WP29)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3EF0BE5-4638-FD8E-D3A1-5AF37D2A71BE}"/>
              </a:ext>
            </a:extLst>
          </p:cNvPr>
          <p:cNvSpPr txBox="1"/>
          <p:nvPr/>
        </p:nvSpPr>
        <p:spPr>
          <a:xfrm>
            <a:off x="10930618" y="4129341"/>
            <a:ext cx="13289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In </a:t>
            </a:r>
            <a:r>
              <a:rPr lang="fr-FR" sz="1400" dirty="0" err="1"/>
              <a:t>October</a:t>
            </a:r>
            <a:r>
              <a:rPr lang="fr-FR" sz="1400" dirty="0"/>
              <a:t> 2023 (EIF of  supp 1 to 03  </a:t>
            </a:r>
            <a:r>
              <a:rPr lang="fr-FR" sz="1400" dirty="0" err="1"/>
              <a:t>series</a:t>
            </a:r>
            <a:r>
              <a:rPr lang="fr-FR" sz="1400" dirty="0"/>
              <a:t> and  04 </a:t>
            </a:r>
            <a:r>
              <a:rPr lang="fr-FR" sz="1400" dirty="0" err="1"/>
              <a:t>series</a:t>
            </a:r>
            <a:r>
              <a:rPr lang="fr-FR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518465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7724</TotalTime>
  <Words>2254</Words>
  <Application>Microsoft Office PowerPoint</Application>
  <PresentationFormat>Grand écran</PresentationFormat>
  <Paragraphs>1620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Background and roles</vt:lpstr>
      <vt:lpstr>Meetings and participants</vt:lpstr>
      <vt:lpstr>Work progress since last GRBP</vt:lpstr>
      <vt:lpstr>Next steps</vt:lpstr>
      <vt:lpstr>IWG WGWT timeline</vt:lpstr>
      <vt:lpstr>Thank you for your attention!</vt:lpstr>
      <vt:lpstr>APPENDIX: transitional provisions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ECollot</dc:creator>
  <cp:lastModifiedBy>ECollot</cp:lastModifiedBy>
  <cp:revision>90</cp:revision>
  <dcterms:created xsi:type="dcterms:W3CDTF">2019-09-06T13:35:01Z</dcterms:created>
  <dcterms:modified xsi:type="dcterms:W3CDTF">2022-07-27T21:01:50Z</dcterms:modified>
</cp:coreProperties>
</file>