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9" r:id="rId5"/>
    <p:sldId id="261" r:id="rId6"/>
    <p:sldId id="263" r:id="rId7"/>
    <p:sldId id="262" r:id="rId8"/>
    <p:sldId id="266" r:id="rId9"/>
    <p:sldId id="265" r:id="rId10"/>
    <p:sldId id="267" r:id="rId11"/>
    <p:sldId id="268" r:id="rId12"/>
    <p:sldId id="258" r:id="rId13"/>
    <p:sldId id="264" r:id="rId1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38" y="27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992ED-328B-42C5-BA5F-D56AE30177E7}" type="datetimeFigureOut">
              <a:rPr lang="de-DE" smtClean="0"/>
              <a:t>25.08.2022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185ED-F445-4336-A759-6E84BC433E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8419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992ED-328B-42C5-BA5F-D56AE30177E7}" type="datetimeFigureOut">
              <a:rPr lang="de-DE" smtClean="0"/>
              <a:t>25.08.2022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185ED-F445-4336-A759-6E84BC433E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9949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992ED-328B-42C5-BA5F-D56AE30177E7}" type="datetimeFigureOut">
              <a:rPr lang="de-DE" smtClean="0"/>
              <a:t>25.08.2022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185ED-F445-4336-A759-6E84BC433E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6640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992ED-328B-42C5-BA5F-D56AE30177E7}" type="datetimeFigureOut">
              <a:rPr lang="de-DE" smtClean="0"/>
              <a:t>25.08.2022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185ED-F445-4336-A759-6E84BC433E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5529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992ED-328B-42C5-BA5F-D56AE30177E7}" type="datetimeFigureOut">
              <a:rPr lang="de-DE" smtClean="0"/>
              <a:t>25.08.2022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185ED-F445-4336-A759-6E84BC433E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0767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992ED-328B-42C5-BA5F-D56AE30177E7}" type="datetimeFigureOut">
              <a:rPr lang="de-DE" smtClean="0"/>
              <a:t>25.08.2022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185ED-F445-4336-A759-6E84BC433E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13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992ED-328B-42C5-BA5F-D56AE30177E7}" type="datetimeFigureOut">
              <a:rPr lang="de-DE" smtClean="0"/>
              <a:t>25.08.2022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185ED-F445-4336-A759-6E84BC433E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7370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992ED-328B-42C5-BA5F-D56AE30177E7}" type="datetimeFigureOut">
              <a:rPr lang="de-DE" smtClean="0"/>
              <a:t>25.08.2022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185ED-F445-4336-A759-6E84BC433E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7647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992ED-328B-42C5-BA5F-D56AE30177E7}" type="datetimeFigureOut">
              <a:rPr lang="de-DE" smtClean="0"/>
              <a:t>25.08.2022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185ED-F445-4336-A759-6E84BC433E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2785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992ED-328B-42C5-BA5F-D56AE30177E7}" type="datetimeFigureOut">
              <a:rPr lang="de-DE" smtClean="0"/>
              <a:t>25.08.2022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185ED-F445-4336-A759-6E84BC433E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8880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992ED-328B-42C5-BA5F-D56AE30177E7}" type="datetimeFigureOut">
              <a:rPr lang="de-DE" smtClean="0"/>
              <a:t>25.08.2022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185ED-F445-4336-A759-6E84BC433EC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5808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2992ED-328B-42C5-BA5F-D56AE30177E7}" type="datetimeFigureOut">
              <a:rPr lang="de-DE" smtClean="0"/>
              <a:t>25.08.2022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185ED-F445-4336-A759-6E84BC433ECD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MSIPCMContentMarking" descr="{&quot;HashCode&quot;:1622173095,&quot;Placement&quot;:&quot;Footer&quot;,&quot;Top&quot;:522.862549,&quot;Left&quot;:0.0,&quot;SlideWidth&quot;:960,&quot;SlideHeight&quot;:540}"/>
          <p:cNvSpPr txBox="1"/>
          <p:nvPr userDrawn="1"/>
        </p:nvSpPr>
        <p:spPr>
          <a:xfrm>
            <a:off x="0" y="6640354"/>
            <a:ext cx="744382" cy="21764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de-DE" sz="800" smtClean="0">
                <a:solidFill>
                  <a:srgbClr val="000000"/>
                </a:solidFill>
                <a:latin typeface="Arial" panose="020B0604020202020204" pitchFamily="34" charset="0"/>
              </a:rPr>
              <a:t>INTERNAL</a:t>
            </a:r>
            <a:endParaRPr lang="de-DE" sz="8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4857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A9825E-8719-4E24-8AAD-E999BE1B6B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498402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dirty="0"/>
              <a:t>Report of the </a:t>
            </a:r>
            <a:r>
              <a:rPr lang="en-US" dirty="0" smtClean="0"/>
              <a:t>SDG on 14</a:t>
            </a:r>
            <a:r>
              <a:rPr lang="en-US" baseline="30000" dirty="0" smtClean="0"/>
              <a:t>th</a:t>
            </a:r>
            <a:r>
              <a:rPr lang="en-US" dirty="0" smtClean="0"/>
              <a:t> TF ADAS </a:t>
            </a: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30703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5C6C6B6-09A4-4ED5-8779-28479A77BF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8183"/>
            <a:ext cx="10515600" cy="5132879"/>
          </a:xfrm>
        </p:spPr>
        <p:txBody>
          <a:bodyPr>
            <a:normAutofit/>
          </a:bodyPr>
          <a:lstStyle/>
          <a:p>
            <a:r>
              <a:rPr lang="en-US" dirty="0" smtClean="0"/>
              <a:t>Start of stage 2 with detailed review of the requirements</a:t>
            </a:r>
          </a:p>
          <a:p>
            <a:pPr lvl="1"/>
            <a:r>
              <a:rPr lang="en-US" dirty="0" smtClean="0"/>
              <a:t>Section Modes of Operation</a:t>
            </a:r>
          </a:p>
          <a:p>
            <a:pPr lvl="1"/>
            <a:r>
              <a:rPr lang="en-US" dirty="0" smtClean="0"/>
              <a:t>Section Driver Engagement Monitoring</a:t>
            </a:r>
          </a:p>
          <a:p>
            <a:pPr lvl="1"/>
            <a:r>
              <a:rPr lang="en-US" dirty="0" smtClean="0"/>
              <a:t>Review of the existing requirements</a:t>
            </a:r>
          </a:p>
          <a:p>
            <a:pPr lvl="1"/>
            <a:r>
              <a:rPr lang="en-US" dirty="0" smtClean="0"/>
              <a:t>Assessment of DCAS </a:t>
            </a:r>
            <a:r>
              <a:rPr lang="en-US" dirty="0" smtClean="0">
                <a:sym typeface="Wingdings" panose="05000000000000000000" pitchFamily="2" charset="2"/>
              </a:rPr>
              <a:t> elaborating on the annexes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Introduction and definitions could be checked after finalizing the requirements in stage 3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C038C56-D106-41F8-BF0C-6F64A69E2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5717C-9100-4B67-BBBE-0E8CFF0344F7}" type="slidenum">
              <a:rPr lang="ru-RU" smtClean="0"/>
              <a:t>10</a:t>
            </a:fld>
            <a:endParaRPr lang="ru-RU"/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18EF1D37-4896-44B9-895F-CB4E50665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7572" y="257694"/>
            <a:ext cx="8936182" cy="48213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Next steps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5827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5C6C6B6-09A4-4ED5-8779-28479A77BF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08698"/>
            <a:ext cx="10515600" cy="4323425"/>
          </a:xfrm>
        </p:spPr>
        <p:txBody>
          <a:bodyPr>
            <a:normAutofit/>
          </a:bodyPr>
          <a:lstStyle/>
          <a:p>
            <a:r>
              <a:rPr lang="en-US" dirty="0"/>
              <a:t>The </a:t>
            </a:r>
            <a:r>
              <a:rPr lang="en-US" dirty="0" smtClean="0"/>
              <a:t>Small Drafting </a:t>
            </a:r>
            <a:r>
              <a:rPr lang="en-US" dirty="0"/>
              <a:t>Group </a:t>
            </a:r>
            <a:r>
              <a:rPr lang="en-US" dirty="0" smtClean="0"/>
              <a:t>(SDG</a:t>
            </a:r>
            <a:r>
              <a:rPr lang="en-US" dirty="0"/>
              <a:t>) was set up at the 11</a:t>
            </a:r>
            <a:r>
              <a:rPr lang="en-US" baseline="30000" dirty="0"/>
              <a:t>th</a:t>
            </a:r>
            <a:r>
              <a:rPr lang="en-US" dirty="0"/>
              <a:t> ADAS TF session</a:t>
            </a:r>
          </a:p>
          <a:p>
            <a:pPr lvl="1"/>
            <a:r>
              <a:rPr lang="en-US" dirty="0"/>
              <a:t>The </a:t>
            </a:r>
            <a:r>
              <a:rPr lang="en-US" dirty="0" smtClean="0"/>
              <a:t>SDG participants: </a:t>
            </a:r>
            <a:r>
              <a:rPr lang="en-US" dirty="0"/>
              <a:t>RUS, EC/JRC, NL, </a:t>
            </a:r>
            <a:r>
              <a:rPr lang="en-US" dirty="0" smtClean="0"/>
              <a:t>UK</a:t>
            </a:r>
            <a:r>
              <a:rPr lang="en-US" sz="2000" dirty="0" smtClean="0"/>
              <a:t>, </a:t>
            </a:r>
            <a:r>
              <a:rPr lang="en-US" dirty="0" smtClean="0"/>
              <a:t>AVERE</a:t>
            </a:r>
            <a:r>
              <a:rPr lang="en-US" dirty="0"/>
              <a:t>, OICA, CLEPA, </a:t>
            </a:r>
            <a:r>
              <a:rPr lang="en-US" dirty="0" smtClean="0"/>
              <a:t>AAPC</a:t>
            </a:r>
            <a:endParaRPr lang="en-US" sz="2000" dirty="0"/>
          </a:p>
          <a:p>
            <a:r>
              <a:rPr lang="en-US" dirty="0"/>
              <a:t>The </a:t>
            </a:r>
            <a:r>
              <a:rPr lang="en-US" dirty="0" smtClean="0"/>
              <a:t>SDG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Developed and agreed DCAS key principles, which were further agreed by the ADAS TF at the 12</a:t>
            </a:r>
            <a:r>
              <a:rPr lang="en-US" baseline="30000" dirty="0"/>
              <a:t>th</a:t>
            </a:r>
            <a:r>
              <a:rPr lang="en-US" dirty="0"/>
              <a:t> session</a:t>
            </a:r>
          </a:p>
          <a:p>
            <a:pPr lvl="1"/>
            <a:r>
              <a:rPr lang="en-US" dirty="0"/>
              <a:t>Developed the method of reviewing the Master Document (The latest version ADAS-13-02 was prepared by the TF Secretary and circulated within the </a:t>
            </a:r>
            <a:r>
              <a:rPr lang="en-US" dirty="0" smtClean="0"/>
              <a:t>SDG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Started </a:t>
            </a:r>
            <a:r>
              <a:rPr lang="en-US" dirty="0" smtClean="0"/>
              <a:t>the consideration </a:t>
            </a:r>
            <a:r>
              <a:rPr lang="en-US" dirty="0"/>
              <a:t>and revision</a:t>
            </a:r>
            <a:r>
              <a:rPr lang="ru-RU" dirty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restructuring</a:t>
            </a:r>
            <a:r>
              <a:rPr lang="de-DE" dirty="0" smtClean="0"/>
              <a:t> </a:t>
            </a:r>
            <a:r>
              <a:rPr lang="en-US" dirty="0" smtClean="0"/>
              <a:t>of </a:t>
            </a:r>
            <a:r>
              <a:rPr lang="en-US" dirty="0"/>
              <a:t>the </a:t>
            </a:r>
            <a:r>
              <a:rPr lang="en-US" dirty="0" smtClean="0"/>
              <a:t>master </a:t>
            </a:r>
            <a:r>
              <a:rPr lang="en-US" dirty="0"/>
              <a:t>d</a:t>
            </a:r>
            <a:r>
              <a:rPr lang="en-US" dirty="0" smtClean="0"/>
              <a:t>ocument (starting point ADAS-13-02)</a:t>
            </a:r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C038C56-D106-41F8-BF0C-6F64A69E2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5717C-9100-4B67-BBBE-0E8CFF0344F7}" type="slidenum">
              <a:rPr lang="ru-RU" smtClean="0"/>
              <a:t>2</a:t>
            </a:fld>
            <a:endParaRPr lang="ru-RU" dirty="0"/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18EF1D37-4896-44B9-895F-CB4E5066587F}"/>
              </a:ext>
            </a:extLst>
          </p:cNvPr>
          <p:cNvSpPr txBox="1">
            <a:spLocks/>
          </p:cNvSpPr>
          <p:nvPr/>
        </p:nvSpPr>
        <p:spPr>
          <a:xfrm>
            <a:off x="307572" y="257694"/>
            <a:ext cx="8936182" cy="4821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Progress with drafting the DCAS UN Regulation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9725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2E24941-7F6D-4122-A25B-FAA96360F7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54B89-CEE9-4062-9E4E-C0CE3A049DED}" type="slidenum">
              <a:rPr lang="ru-RU" smtClean="0"/>
              <a:t>3</a:t>
            </a:fld>
            <a:endParaRPr lang="ru-RU"/>
          </a:p>
        </p:txBody>
      </p:sp>
      <p:sp>
        <p:nvSpPr>
          <p:cNvPr id="5" name="Right Arrow 3">
            <a:extLst>
              <a:ext uri="{FF2B5EF4-FFF2-40B4-BE49-F238E27FC236}">
                <a16:creationId xmlns:a16="http://schemas.microsoft.com/office/drawing/2014/main" id="{F7C51ADB-12AD-EA9E-E87E-9B58E6B2348A}"/>
              </a:ext>
            </a:extLst>
          </p:cNvPr>
          <p:cNvSpPr/>
          <p:nvPr/>
        </p:nvSpPr>
        <p:spPr>
          <a:xfrm>
            <a:off x="374904" y="2812680"/>
            <a:ext cx="3206496" cy="13533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/>
              <a:t>Stage 1</a:t>
            </a:r>
          </a:p>
        </p:txBody>
      </p:sp>
      <p:sp>
        <p:nvSpPr>
          <p:cNvPr id="6" name="Right Arrow 5">
            <a:extLst>
              <a:ext uri="{FF2B5EF4-FFF2-40B4-BE49-F238E27FC236}">
                <a16:creationId xmlns:a16="http://schemas.microsoft.com/office/drawing/2014/main" id="{5992967C-BB54-9C53-A249-74BF010BC70B}"/>
              </a:ext>
            </a:extLst>
          </p:cNvPr>
          <p:cNvSpPr/>
          <p:nvPr/>
        </p:nvSpPr>
        <p:spPr>
          <a:xfrm>
            <a:off x="4201881" y="2812680"/>
            <a:ext cx="3206496" cy="13533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/>
              <a:t>Stage 2</a:t>
            </a:r>
          </a:p>
        </p:txBody>
      </p:sp>
      <p:sp>
        <p:nvSpPr>
          <p:cNvPr id="8" name="Right Arrow 6">
            <a:extLst>
              <a:ext uri="{FF2B5EF4-FFF2-40B4-BE49-F238E27FC236}">
                <a16:creationId xmlns:a16="http://schemas.microsoft.com/office/drawing/2014/main" id="{D21E2B05-4FF0-5CDF-9141-B290A3E9D2DD}"/>
              </a:ext>
            </a:extLst>
          </p:cNvPr>
          <p:cNvSpPr/>
          <p:nvPr/>
        </p:nvSpPr>
        <p:spPr>
          <a:xfrm>
            <a:off x="8114202" y="2812680"/>
            <a:ext cx="3206496" cy="13533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/>
              <a:t>Stage 3</a:t>
            </a:r>
          </a:p>
        </p:txBody>
      </p:sp>
      <p:sp>
        <p:nvSpPr>
          <p:cNvPr id="9" name="Rectangle 7">
            <a:extLst>
              <a:ext uri="{FF2B5EF4-FFF2-40B4-BE49-F238E27FC236}">
                <a16:creationId xmlns:a16="http://schemas.microsoft.com/office/drawing/2014/main" id="{76B2AE54-C875-D37B-B32F-19479EF7D956}"/>
              </a:ext>
            </a:extLst>
          </p:cNvPr>
          <p:cNvSpPr/>
          <p:nvPr/>
        </p:nvSpPr>
        <p:spPr>
          <a:xfrm>
            <a:off x="374904" y="4535539"/>
            <a:ext cx="32064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/>
              <a:t>Stage</a:t>
            </a:r>
            <a:r>
              <a:rPr lang="en-GB" dirty="0"/>
              <a:t> 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overview and restructuring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identify issues </a:t>
            </a:r>
            <a:r>
              <a:rPr lang="en-GB" sz="1400" dirty="0"/>
              <a:t>(redundancies, contradiction with principles, interpretation…)</a:t>
            </a:r>
            <a:r>
              <a:rPr lang="en-GB" dirty="0"/>
              <a:t> to be solved on the Stage 2</a:t>
            </a:r>
          </a:p>
        </p:txBody>
      </p:sp>
      <p:sp>
        <p:nvSpPr>
          <p:cNvPr id="10" name="Rectangle 8">
            <a:extLst>
              <a:ext uri="{FF2B5EF4-FFF2-40B4-BE49-F238E27FC236}">
                <a16:creationId xmlns:a16="http://schemas.microsoft.com/office/drawing/2014/main" id="{263BD01E-F806-AE7D-1E32-0D24D9DAAC82}"/>
              </a:ext>
            </a:extLst>
          </p:cNvPr>
          <p:cNvSpPr/>
          <p:nvPr/>
        </p:nvSpPr>
        <p:spPr>
          <a:xfrm>
            <a:off x="4201881" y="4535539"/>
            <a:ext cx="32064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/>
              <a:t>Stage</a:t>
            </a:r>
            <a:r>
              <a:rPr lang="en-GB" dirty="0"/>
              <a:t> 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detailed review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Agree on content of the requirements</a:t>
            </a:r>
          </a:p>
        </p:txBody>
      </p:sp>
      <p:sp>
        <p:nvSpPr>
          <p:cNvPr id="11" name="Rectangle 9">
            <a:extLst>
              <a:ext uri="{FF2B5EF4-FFF2-40B4-BE49-F238E27FC236}">
                <a16:creationId xmlns:a16="http://schemas.microsoft.com/office/drawing/2014/main" id="{6581E06D-8117-4955-2EE8-72A45C96F2A6}"/>
              </a:ext>
            </a:extLst>
          </p:cNvPr>
          <p:cNvSpPr/>
          <p:nvPr/>
        </p:nvSpPr>
        <p:spPr>
          <a:xfrm>
            <a:off x="8114202" y="4535539"/>
            <a:ext cx="32064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dirty="0"/>
              <a:t>Stage</a:t>
            </a:r>
            <a:r>
              <a:rPr lang="en-GB" dirty="0"/>
              <a:t> 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fine tuning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finalize wording and definitions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8901742-7ECC-93F1-4D2F-6AEEA8CB77F2}"/>
              </a:ext>
            </a:extLst>
          </p:cNvPr>
          <p:cNvSpPr txBox="1"/>
          <p:nvPr/>
        </p:nvSpPr>
        <p:spPr>
          <a:xfrm>
            <a:off x="3254745" y="1631678"/>
            <a:ext cx="10800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GRVA-14 </a:t>
            </a:r>
            <a:endParaRPr lang="en-GB" b="1" dirty="0"/>
          </a:p>
          <a:p>
            <a:r>
              <a:rPr lang="en-GB" b="1" dirty="0"/>
              <a:t>Sep. ‘22</a:t>
            </a:r>
          </a:p>
          <a:p>
            <a:r>
              <a:rPr lang="en-GB" b="1" dirty="0"/>
              <a:t>Draft 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DFD3EC6-17BC-0E7D-C958-F59DAD46DE46}"/>
              </a:ext>
            </a:extLst>
          </p:cNvPr>
          <p:cNvSpPr txBox="1"/>
          <p:nvPr/>
        </p:nvSpPr>
        <p:spPr>
          <a:xfrm>
            <a:off x="6993606" y="1631678"/>
            <a:ext cx="14260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GRVA-15/16 </a:t>
            </a:r>
            <a:endParaRPr lang="en-GB" b="1" dirty="0"/>
          </a:p>
          <a:p>
            <a:r>
              <a:rPr lang="en-GB" b="1" dirty="0"/>
              <a:t>Jan./May ‘23</a:t>
            </a:r>
          </a:p>
          <a:p>
            <a:r>
              <a:rPr lang="en-GB" b="1" dirty="0"/>
              <a:t>Draft 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7CF9BF5-A83B-02CB-31FF-D69705F49006}"/>
              </a:ext>
            </a:extLst>
          </p:cNvPr>
          <p:cNvSpPr txBox="1"/>
          <p:nvPr/>
        </p:nvSpPr>
        <p:spPr>
          <a:xfrm>
            <a:off x="10623952" y="1451998"/>
            <a:ext cx="14596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GRVA-16/17</a:t>
            </a:r>
            <a:endParaRPr lang="en-GB" b="1" dirty="0"/>
          </a:p>
          <a:p>
            <a:r>
              <a:rPr lang="en-GB" b="1" dirty="0"/>
              <a:t>May/Sep. ‘23</a:t>
            </a:r>
          </a:p>
          <a:p>
            <a:pPr algn="ctr"/>
            <a:r>
              <a:rPr lang="en-GB" b="1" dirty="0"/>
              <a:t>Draft 3</a:t>
            </a:r>
          </a:p>
          <a:p>
            <a:pPr algn="ctr"/>
            <a:r>
              <a:rPr lang="en-GB" b="1" dirty="0"/>
              <a:t>(final)</a:t>
            </a:r>
          </a:p>
        </p:txBody>
      </p:sp>
      <p:cxnSp>
        <p:nvCxnSpPr>
          <p:cNvPr id="15" name="Straight Connector 15">
            <a:extLst>
              <a:ext uri="{FF2B5EF4-FFF2-40B4-BE49-F238E27FC236}">
                <a16:creationId xmlns:a16="http://schemas.microsoft.com/office/drawing/2014/main" id="{EE729688-D39D-8F92-7DDD-56538CEE3304}"/>
              </a:ext>
            </a:extLst>
          </p:cNvPr>
          <p:cNvCxnSpPr>
            <a:cxnSpLocks/>
          </p:cNvCxnSpPr>
          <p:nvPr/>
        </p:nvCxnSpPr>
        <p:spPr>
          <a:xfrm>
            <a:off x="3781123" y="2652327"/>
            <a:ext cx="0" cy="9284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8">
            <a:extLst>
              <a:ext uri="{FF2B5EF4-FFF2-40B4-BE49-F238E27FC236}">
                <a16:creationId xmlns:a16="http://schemas.microsoft.com/office/drawing/2014/main" id="{3BAFC98E-445E-41F7-A6C8-B6958BEBF33E}"/>
              </a:ext>
            </a:extLst>
          </p:cNvPr>
          <p:cNvCxnSpPr/>
          <p:nvPr/>
        </p:nvCxnSpPr>
        <p:spPr>
          <a:xfrm flipH="1">
            <a:off x="7706622" y="2696705"/>
            <a:ext cx="0" cy="8840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9">
            <a:extLst>
              <a:ext uri="{FF2B5EF4-FFF2-40B4-BE49-F238E27FC236}">
                <a16:creationId xmlns:a16="http://schemas.microsoft.com/office/drawing/2014/main" id="{9812AFDE-9B6A-EFBF-84B5-29AA9078243C}"/>
              </a:ext>
            </a:extLst>
          </p:cNvPr>
          <p:cNvCxnSpPr/>
          <p:nvPr/>
        </p:nvCxnSpPr>
        <p:spPr>
          <a:xfrm flipH="1">
            <a:off x="11481014" y="2748087"/>
            <a:ext cx="0" cy="8840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Равнобедренный треугольник 2">
            <a:extLst>
              <a:ext uri="{FF2B5EF4-FFF2-40B4-BE49-F238E27FC236}">
                <a16:creationId xmlns:a16="http://schemas.microsoft.com/office/drawing/2014/main" id="{10322D0E-90D8-9DF1-2835-0138A4B3F2BE}"/>
              </a:ext>
            </a:extLst>
          </p:cNvPr>
          <p:cNvSpPr/>
          <p:nvPr/>
        </p:nvSpPr>
        <p:spPr>
          <a:xfrm flipV="1">
            <a:off x="2890242" y="2147753"/>
            <a:ext cx="204187" cy="664927"/>
          </a:xfrm>
          <a:prstGeom prst="triangl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E70FB00-263A-55AF-5678-3FC1BE6494E5}"/>
              </a:ext>
            </a:extLst>
          </p:cNvPr>
          <p:cNvSpPr txBox="1"/>
          <p:nvPr/>
        </p:nvSpPr>
        <p:spPr>
          <a:xfrm>
            <a:off x="1825050" y="1724011"/>
            <a:ext cx="13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We are here</a:t>
            </a:r>
          </a:p>
        </p:txBody>
      </p:sp>
      <p:sp>
        <p:nvSpPr>
          <p:cNvPr id="19" name="Заголовок 1">
            <a:extLst>
              <a:ext uri="{FF2B5EF4-FFF2-40B4-BE49-F238E27FC236}">
                <a16:creationId xmlns:a16="http://schemas.microsoft.com/office/drawing/2014/main" id="{18EF1D37-4896-44B9-895F-CB4E5066587F}"/>
              </a:ext>
            </a:extLst>
          </p:cNvPr>
          <p:cNvSpPr txBox="1">
            <a:spLocks/>
          </p:cNvSpPr>
          <p:nvPr/>
        </p:nvSpPr>
        <p:spPr>
          <a:xfrm>
            <a:off x="307571" y="257694"/>
            <a:ext cx="11435249" cy="9366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DCAS Master Document Review Process </a:t>
            </a:r>
            <a:br>
              <a:rPr lang="en-US" dirty="0"/>
            </a:br>
            <a:r>
              <a:rPr lang="en-US" dirty="0"/>
              <a:t>Stages &amp; Timing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88488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2E24941-7F6D-4122-A25B-FAA96360F7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54B89-CEE9-4062-9E4E-C0CE3A049DED}" type="slidenum">
              <a:rPr lang="ru-RU" smtClean="0"/>
              <a:t>4</a:t>
            </a:fld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0ABE8F1-5FC4-8D69-74E3-5D9AC1461E71}"/>
              </a:ext>
            </a:extLst>
          </p:cNvPr>
          <p:cNvSpPr txBox="1"/>
          <p:nvPr/>
        </p:nvSpPr>
        <p:spPr>
          <a:xfrm>
            <a:off x="559293" y="1585989"/>
            <a:ext cx="1130127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Guiding questions: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Does </a:t>
            </a:r>
            <a:r>
              <a:rPr lang="en-GB" sz="2000" dirty="0"/>
              <a:t>each requirement comply with key principles?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Is each </a:t>
            </a:r>
            <a:r>
              <a:rPr lang="en-GB" sz="2000" dirty="0"/>
              <a:t>requirement </a:t>
            </a:r>
            <a:r>
              <a:rPr lang="en-GB" sz="2000" dirty="0" smtClean="0"/>
              <a:t>applicable to all types </a:t>
            </a:r>
            <a:r>
              <a:rPr lang="en-GB" sz="2000" dirty="0"/>
              <a:t>of DCAS?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Does it need to be moved in another place?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Is side comment/discussion point relevant for this headline/sub-headline?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/>
              <a:t>Should additional paragraph(s) be introduced to address such side comment/discussion point</a:t>
            </a:r>
            <a:r>
              <a:rPr lang="en-GB" sz="2000" dirty="0" smtClean="0"/>
              <a:t>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Derived tasks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Check if the existing requirements are in line with the principles and in the right place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Add missing requirements, where necessary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Clustering of the several DCAS features (what is specific, what in common?)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Establishment of a new structure to address the clustering approach</a:t>
            </a:r>
            <a:endParaRPr lang="en-GB" sz="2000" dirty="0"/>
          </a:p>
          <a:p>
            <a:endParaRPr lang="en-GB" sz="2000" dirty="0"/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18EF1D37-4896-44B9-895F-CB4E5066587F}"/>
              </a:ext>
            </a:extLst>
          </p:cNvPr>
          <p:cNvSpPr txBox="1">
            <a:spLocks/>
          </p:cNvSpPr>
          <p:nvPr/>
        </p:nvSpPr>
        <p:spPr>
          <a:xfrm>
            <a:off x="307572" y="257694"/>
            <a:ext cx="8936182" cy="4821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Procedure of SDG for the review (Stage 1)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40501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498AFD6-971D-0216-6551-6FBF0E19233F}"/>
              </a:ext>
            </a:extLst>
          </p:cNvPr>
          <p:cNvSpPr/>
          <p:nvPr/>
        </p:nvSpPr>
        <p:spPr>
          <a:xfrm>
            <a:off x="622002" y="4719794"/>
            <a:ext cx="1791086" cy="599719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System initiated maneuvers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9F1639A-DFD3-93F4-8C43-F0A372AF30E2}"/>
              </a:ext>
            </a:extLst>
          </p:cNvPr>
          <p:cNvSpPr/>
          <p:nvPr/>
        </p:nvSpPr>
        <p:spPr>
          <a:xfrm>
            <a:off x="2481025" y="4719794"/>
            <a:ext cx="5077276" cy="2564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LC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1DFF929-433B-4B28-870D-1C89F2ED2451}"/>
              </a:ext>
            </a:extLst>
          </p:cNvPr>
          <p:cNvSpPr/>
          <p:nvPr/>
        </p:nvSpPr>
        <p:spPr>
          <a:xfrm>
            <a:off x="482567" y="3695739"/>
            <a:ext cx="11178056" cy="2881524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DCAS </a:t>
            </a:r>
            <a:r>
              <a:rPr lang="en-US" noProof="0" dirty="0" smtClean="0">
                <a:solidFill>
                  <a:schemeClr val="tx1"/>
                </a:solidFill>
                <a:latin typeface="Calibri" panose="020F0502020204030204"/>
              </a:rPr>
              <a:t>specific f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eatures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8E24C88-BAB7-1C30-F5CD-7FAC1784D81E}"/>
              </a:ext>
            </a:extLst>
          </p:cNvPr>
          <p:cNvSpPr/>
          <p:nvPr/>
        </p:nvSpPr>
        <p:spPr>
          <a:xfrm>
            <a:off x="622002" y="5408591"/>
            <a:ext cx="1791086" cy="36509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Driving 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hands-free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Rectangle 12">
            <a:extLst>
              <a:ext uri="{FF2B5EF4-FFF2-40B4-BE49-F238E27FC236}">
                <a16:creationId xmlns:a16="http://schemas.microsoft.com/office/drawing/2014/main" id="{E9F1639A-DFD3-93F4-8C43-F0A372AF30E2}"/>
              </a:ext>
            </a:extLst>
          </p:cNvPr>
          <p:cNvSpPr/>
          <p:nvPr/>
        </p:nvSpPr>
        <p:spPr>
          <a:xfrm>
            <a:off x="2481025" y="5044102"/>
            <a:ext cx="5077275" cy="265468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transitions between LK phases</a:t>
            </a:r>
          </a:p>
        </p:txBody>
      </p:sp>
      <p:sp>
        <p:nvSpPr>
          <p:cNvPr id="25" name="Rectangle 15">
            <a:extLst>
              <a:ext uri="{FF2B5EF4-FFF2-40B4-BE49-F238E27FC236}">
                <a16:creationId xmlns:a16="http://schemas.microsoft.com/office/drawing/2014/main" id="{78AD2037-896F-4175-9D93-932CCF2D3E5E}"/>
              </a:ext>
            </a:extLst>
          </p:cNvPr>
          <p:cNvSpPr/>
          <p:nvPr/>
        </p:nvSpPr>
        <p:spPr>
          <a:xfrm>
            <a:off x="2489656" y="4049133"/>
            <a:ext cx="5077277" cy="25640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r>
              <a:rPr lang="en-US" sz="1200" b="1" dirty="0">
                <a:solidFill>
                  <a:prstClr val="white"/>
                </a:solidFill>
              </a:rPr>
              <a:t>Advanced driver </a:t>
            </a:r>
            <a:r>
              <a:rPr lang="en-US" sz="1200" b="1" dirty="0" smtClean="0">
                <a:solidFill>
                  <a:prstClr val="white"/>
                </a:solidFill>
              </a:rPr>
              <a:t>initiated lane change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D17320D-BF10-5B16-78D7-440916326292}"/>
              </a:ext>
            </a:extLst>
          </p:cNvPr>
          <p:cNvSpPr/>
          <p:nvPr/>
        </p:nvSpPr>
        <p:spPr>
          <a:xfrm>
            <a:off x="632993" y="3196158"/>
            <a:ext cx="5547507" cy="26600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lane keeping + speed/distance control [+ optional: DILC on motorway]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D86DE38-894B-53D8-D550-B6F384175C88}"/>
              </a:ext>
            </a:extLst>
          </p:cNvPr>
          <p:cNvSpPr/>
          <p:nvPr/>
        </p:nvSpPr>
        <p:spPr>
          <a:xfrm>
            <a:off x="482567" y="2866642"/>
            <a:ext cx="11178056" cy="754701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General Requirements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0F10CD4-9692-245E-FF80-70B3D27AFFB5}"/>
              </a:ext>
            </a:extLst>
          </p:cNvPr>
          <p:cNvSpPr/>
          <p:nvPr/>
        </p:nvSpPr>
        <p:spPr>
          <a:xfrm>
            <a:off x="632993" y="4049133"/>
            <a:ext cx="1780095" cy="581583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Advanced</a:t>
            </a:r>
            <a:r>
              <a:rPr kumimoji="0" lang="en-US" sz="1200" b="1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en-US" sz="1200" b="1" dirty="0">
                <a:solidFill>
                  <a:prstClr val="white"/>
                </a:solidFill>
                <a:latin typeface="Calibri" panose="020F0502020204030204"/>
              </a:rPr>
              <a:t>d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river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initiated </a:t>
            </a:r>
            <a:r>
              <a:rPr lang="en-US" sz="1200" b="1" noProof="0" dirty="0">
                <a:solidFill>
                  <a:prstClr val="white"/>
                </a:solidFill>
                <a:latin typeface="Calibri" panose="020F0502020204030204"/>
              </a:rPr>
              <a:t>m</a:t>
            </a:r>
            <a:r>
              <a:rPr lang="en-US" sz="1200" b="1" dirty="0" err="1" smtClean="0">
                <a:solidFill>
                  <a:prstClr val="white"/>
                </a:solidFill>
                <a:latin typeface="Calibri" panose="020F0502020204030204"/>
              </a:rPr>
              <a:t>anoeuvres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9F281B8-ABBC-1135-F0B7-FD0BCBA0005D}"/>
              </a:ext>
            </a:extLst>
          </p:cNvPr>
          <p:cNvSpPr/>
          <p:nvPr/>
        </p:nvSpPr>
        <p:spPr>
          <a:xfrm>
            <a:off x="632993" y="5862760"/>
            <a:ext cx="1791086" cy="602208"/>
          </a:xfrm>
          <a:prstGeom prst="rect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prstClr val="white"/>
                </a:solidFill>
                <a:latin typeface="Calibri" panose="020F0502020204030204"/>
              </a:rPr>
              <a:t>… [e.g</a:t>
            </a:r>
            <a:r>
              <a:rPr lang="en-US" sz="1200" b="1" dirty="0" smtClean="0">
                <a:solidFill>
                  <a:prstClr val="white"/>
                </a:solidFill>
                <a:latin typeface="Calibri" panose="020F0502020204030204"/>
              </a:rPr>
              <a:t>., advanced </a:t>
            </a:r>
            <a:r>
              <a:rPr lang="en-US" sz="1200" b="1" dirty="0">
                <a:solidFill>
                  <a:prstClr val="white"/>
                </a:solidFill>
                <a:latin typeface="Calibri" panose="020F0502020204030204"/>
              </a:rPr>
              <a:t>Parking] </a:t>
            </a:r>
          </a:p>
        </p:txBody>
      </p:sp>
      <p:sp>
        <p:nvSpPr>
          <p:cNvPr id="23" name="Rectangle 17">
            <a:extLst>
              <a:ext uri="{FF2B5EF4-FFF2-40B4-BE49-F238E27FC236}">
                <a16:creationId xmlns:a16="http://schemas.microsoft.com/office/drawing/2014/main" id="{5B56426F-83A4-FFAC-5333-CDAC93B9B253}"/>
              </a:ext>
            </a:extLst>
          </p:cNvPr>
          <p:cNvSpPr/>
          <p:nvPr/>
        </p:nvSpPr>
        <p:spPr>
          <a:xfrm>
            <a:off x="2489656" y="4374316"/>
            <a:ext cx="5077277" cy="25640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Other advanced driver initiated </a:t>
            </a:r>
            <a:r>
              <a:rPr kumimoji="0" lang="en-US" sz="12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manoeuvres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2" name="Объект 2">
            <a:extLst>
              <a:ext uri="{FF2B5EF4-FFF2-40B4-BE49-F238E27FC236}">
                <a16:creationId xmlns:a16="http://schemas.microsoft.com/office/drawing/2014/main" id="{E5C6C6B6-09A4-4ED5-8779-28479A77BF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2567" y="920096"/>
            <a:ext cx="11178056" cy="1972064"/>
          </a:xfrm>
        </p:spPr>
        <p:txBody>
          <a:bodyPr>
            <a:noAutofit/>
          </a:bodyPr>
          <a:lstStyle/>
          <a:p>
            <a:pPr>
              <a:lnSpc>
                <a:spcPct val="107000"/>
              </a:lnSpc>
            </a:pPr>
            <a:r>
              <a:rPr lang="en-GB" sz="1600" dirty="0"/>
              <a:t> There could be </a:t>
            </a:r>
          </a:p>
          <a:p>
            <a:pPr lvl="1">
              <a:lnSpc>
                <a:spcPct val="107000"/>
              </a:lnSpc>
            </a:pPr>
            <a:r>
              <a:rPr lang="en-GB" sz="1600" dirty="0"/>
              <a:t>A variation of different </a:t>
            </a:r>
            <a:r>
              <a:rPr lang="en-GB" sz="1600" dirty="0" smtClean="0"/>
              <a:t>functions/features </a:t>
            </a:r>
            <a:r>
              <a:rPr lang="en-GB" sz="1600" dirty="0"/>
              <a:t>covered by DCAS systems and</a:t>
            </a:r>
          </a:p>
          <a:p>
            <a:pPr lvl="1">
              <a:lnSpc>
                <a:spcPct val="107000"/>
              </a:lnSpc>
            </a:pPr>
            <a:r>
              <a:rPr lang="en-GB" sz="1600" dirty="0"/>
              <a:t>A variation of level of support within different </a:t>
            </a:r>
            <a:r>
              <a:rPr lang="en-GB" sz="1600" dirty="0" smtClean="0"/>
              <a:t>functions features</a:t>
            </a:r>
          </a:p>
          <a:p>
            <a:pPr>
              <a:lnSpc>
                <a:spcPct val="107000"/>
              </a:lnSpc>
            </a:pPr>
            <a:r>
              <a:rPr lang="en-GB" sz="1600" dirty="0" smtClean="0"/>
              <a:t>Therefore a clustering of the functions/features would allow to clearly link the requirements to the specific feature/function.</a:t>
            </a:r>
          </a:p>
          <a:p>
            <a:pPr>
              <a:lnSpc>
                <a:spcPct val="107000"/>
              </a:lnSpc>
            </a:pPr>
            <a:r>
              <a:rPr lang="en-GB" sz="1600" dirty="0" smtClean="0"/>
              <a:t>Nevertheless, there requirements which all specific functions/features have in common and hence placed in a general section.</a:t>
            </a:r>
            <a:endParaRPr lang="ru-RU" sz="1600" dirty="0"/>
          </a:p>
        </p:txBody>
      </p:sp>
      <p:sp>
        <p:nvSpPr>
          <p:cNvPr id="33" name="Заголовок 1">
            <a:extLst>
              <a:ext uri="{FF2B5EF4-FFF2-40B4-BE49-F238E27FC236}">
                <a16:creationId xmlns:a16="http://schemas.microsoft.com/office/drawing/2014/main" id="{18EF1D37-4896-44B9-895F-CB4E50665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7572" y="257694"/>
            <a:ext cx="8936182" cy="48213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Restructuring of the DCAS regulation</a:t>
            </a:r>
            <a:endParaRPr lang="ru-RU" dirty="0"/>
          </a:p>
        </p:txBody>
      </p:sp>
      <p:sp>
        <p:nvSpPr>
          <p:cNvPr id="2" name="Rechteck 1"/>
          <p:cNvSpPr/>
          <p:nvPr/>
        </p:nvSpPr>
        <p:spPr>
          <a:xfrm>
            <a:off x="7702380" y="4730936"/>
            <a:ext cx="3443416" cy="560557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7030A0"/>
                </a:solidFill>
              </a:rPr>
              <a:t>provisions for string stability, </a:t>
            </a:r>
            <a:r>
              <a:rPr lang="en-US" sz="1400" dirty="0" smtClean="0">
                <a:solidFill>
                  <a:srgbClr val="7030A0"/>
                </a:solidFill>
              </a:rPr>
              <a:t>HMI and a function bringing the vehicle to a safe stop</a:t>
            </a:r>
            <a:endParaRPr lang="de-DE" sz="1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8965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18EF1D37-4896-44B9-895F-CB4E50665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7572" y="257694"/>
            <a:ext cx="8936182" cy="48213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Restructuring</a:t>
            </a:r>
            <a:endParaRPr lang="ru-RU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572" y="1532746"/>
            <a:ext cx="5096185" cy="4527233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6092" y="1532746"/>
            <a:ext cx="5029545" cy="5079507"/>
          </a:xfrm>
          <a:prstGeom prst="rect">
            <a:avLst/>
          </a:prstGeom>
        </p:spPr>
      </p:pic>
      <p:sp>
        <p:nvSpPr>
          <p:cNvPr id="9" name="Rechteck 8"/>
          <p:cNvSpPr/>
          <p:nvPr/>
        </p:nvSpPr>
        <p:spPr>
          <a:xfrm>
            <a:off x="625642" y="2719137"/>
            <a:ext cx="4620126" cy="57751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7130715" y="2719137"/>
            <a:ext cx="4714922" cy="65772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2" name="Gerade Verbindung mit Pfeil 11"/>
          <p:cNvCxnSpPr/>
          <p:nvPr/>
        </p:nvCxnSpPr>
        <p:spPr>
          <a:xfrm flipV="1">
            <a:off x="5403080" y="3048000"/>
            <a:ext cx="1570324" cy="802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/>
          <p:nvPr/>
        </p:nvCxnSpPr>
        <p:spPr>
          <a:xfrm flipV="1">
            <a:off x="5403757" y="3056021"/>
            <a:ext cx="1570324" cy="802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13"/>
          <p:cNvSpPr txBox="1"/>
          <p:nvPr/>
        </p:nvSpPr>
        <p:spPr>
          <a:xfrm>
            <a:off x="2224005" y="967012"/>
            <a:ext cx="15458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600" b="1" dirty="0" smtClean="0"/>
              <a:t>MD ADAS-13-02</a:t>
            </a:r>
            <a:endParaRPr lang="de-DE" sz="1600" b="1" dirty="0"/>
          </a:p>
        </p:txBody>
      </p:sp>
      <p:sp>
        <p:nvSpPr>
          <p:cNvPr id="15" name="Textfeld 14"/>
          <p:cNvSpPr txBox="1"/>
          <p:nvPr/>
        </p:nvSpPr>
        <p:spPr>
          <a:xfrm>
            <a:off x="8856517" y="967012"/>
            <a:ext cx="15868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600" b="1" dirty="0" smtClean="0"/>
              <a:t>MD ADAS-14-02</a:t>
            </a:r>
            <a:endParaRPr lang="de-DE" sz="1600" b="1" dirty="0"/>
          </a:p>
        </p:txBody>
      </p:sp>
    </p:spTree>
    <p:extLst>
      <p:ext uri="{BB962C8B-B14F-4D97-AF65-F5344CB8AC3E}">
        <p14:creationId xmlns:p14="http://schemas.microsoft.com/office/powerpoint/2010/main" val="19984613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18EF1D37-4896-44B9-895F-CB4E50665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7572" y="257694"/>
            <a:ext cx="8936182" cy="48213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Restructuring</a:t>
            </a:r>
            <a:endParaRPr lang="ru-RU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058" y="1532746"/>
            <a:ext cx="5029545" cy="5079507"/>
          </a:xfrm>
          <a:prstGeom prst="rect">
            <a:avLst/>
          </a:prstGeom>
        </p:spPr>
      </p:pic>
      <p:sp>
        <p:nvSpPr>
          <p:cNvPr id="10" name="Rechteck 9"/>
          <p:cNvSpPr/>
          <p:nvPr/>
        </p:nvSpPr>
        <p:spPr>
          <a:xfrm>
            <a:off x="649681" y="2719137"/>
            <a:ext cx="4714922" cy="23261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/>
          <p:cNvSpPr txBox="1"/>
          <p:nvPr/>
        </p:nvSpPr>
        <p:spPr>
          <a:xfrm>
            <a:off x="6248398" y="1410231"/>
            <a:ext cx="5638801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000" b="1" dirty="0" smtClean="0"/>
              <a:t>5.	Specifications</a:t>
            </a:r>
            <a:endParaRPr lang="en-US" sz="1000" b="1" dirty="0"/>
          </a:p>
          <a:p>
            <a:pPr lvl="0"/>
            <a:r>
              <a:rPr lang="en-US" sz="1000" b="1" dirty="0"/>
              <a:t>5.1.	General Requirements</a:t>
            </a:r>
          </a:p>
          <a:p>
            <a:r>
              <a:rPr lang="de-DE" sz="1000" b="1" dirty="0"/>
              <a:t>5.1.1.	General operational </a:t>
            </a:r>
            <a:r>
              <a:rPr lang="de-DE" sz="1000" b="1" dirty="0" err="1"/>
              <a:t>principles</a:t>
            </a:r>
            <a:r>
              <a:rPr lang="de-DE" sz="1000" b="1" dirty="0"/>
              <a:t> </a:t>
            </a:r>
            <a:endParaRPr lang="de-DE" sz="1000" b="1" dirty="0" smtClean="0"/>
          </a:p>
          <a:p>
            <a:r>
              <a:rPr lang="en-US" sz="1000" b="1" dirty="0"/>
              <a:t>5.1.2.	DCAS interaction with other vehicle assistance </a:t>
            </a:r>
            <a:r>
              <a:rPr lang="en-US" sz="1000" b="1" dirty="0" smtClean="0"/>
              <a:t>systems</a:t>
            </a:r>
          </a:p>
          <a:p>
            <a:r>
              <a:rPr lang="en-US" sz="1000" b="1" dirty="0"/>
              <a:t>5.1.3 	Functional requirements </a:t>
            </a:r>
          </a:p>
          <a:p>
            <a:pPr marL="90488" lvl="1"/>
            <a:r>
              <a:rPr lang="en-US" sz="1000" dirty="0"/>
              <a:t>5.1.3.1.	General OEDR requirements</a:t>
            </a:r>
          </a:p>
          <a:p>
            <a:pPr marL="90488" lvl="1"/>
            <a:r>
              <a:rPr lang="en-US" sz="1000" dirty="0"/>
              <a:t>5.1.3.2.	System boundaries </a:t>
            </a:r>
            <a:endParaRPr lang="en-US" sz="1000" dirty="0" smtClean="0"/>
          </a:p>
          <a:p>
            <a:pPr marL="90488" lvl="1"/>
            <a:r>
              <a:rPr lang="en-US" sz="1000" dirty="0" smtClean="0"/>
              <a:t>5.1.3.3</a:t>
            </a:r>
            <a:r>
              <a:rPr lang="en-US" sz="1000" dirty="0"/>
              <a:t>.	Vehicle dynamic </a:t>
            </a:r>
            <a:r>
              <a:rPr lang="en-US" sz="1000" dirty="0" err="1"/>
              <a:t>behaviour</a:t>
            </a:r>
            <a:r>
              <a:rPr lang="en-US" sz="1000" dirty="0"/>
              <a:t> / system dynamic control </a:t>
            </a:r>
            <a:r>
              <a:rPr lang="en-US" sz="1000" dirty="0" smtClean="0"/>
              <a:t>assistance</a:t>
            </a:r>
          </a:p>
          <a:p>
            <a:pPr marL="90488" lvl="2"/>
            <a:r>
              <a:rPr lang="de-DE" sz="1000" dirty="0"/>
              <a:t>5.1.3.3.1.	Lane </a:t>
            </a:r>
            <a:r>
              <a:rPr lang="de-DE" sz="1000" dirty="0" err="1" smtClean="0"/>
              <a:t>Keeping</a:t>
            </a:r>
            <a:endParaRPr lang="de-DE" sz="1000" dirty="0" smtClean="0"/>
          </a:p>
          <a:p>
            <a:pPr marL="90488" lvl="2"/>
            <a:r>
              <a:rPr lang="de-DE" sz="1000" dirty="0"/>
              <a:t>5.1.3.3.2.	Lane Change </a:t>
            </a:r>
          </a:p>
          <a:p>
            <a:pPr marL="90488" lvl="2"/>
            <a:r>
              <a:rPr lang="de-DE" sz="1000" dirty="0"/>
              <a:t>5.1.3.3.2.1.	General </a:t>
            </a:r>
            <a:r>
              <a:rPr lang="de-DE" sz="1000" dirty="0" err="1" smtClean="0"/>
              <a:t>Requirements</a:t>
            </a:r>
            <a:endParaRPr lang="de-DE" sz="1000" dirty="0" smtClean="0"/>
          </a:p>
          <a:p>
            <a:pPr marL="90488" lvl="2"/>
            <a:r>
              <a:rPr lang="en-GB" sz="1000" dirty="0"/>
              <a:t>5.1.3.3.2.2.	Specific Requirements for driver initiated lane change </a:t>
            </a:r>
            <a:r>
              <a:rPr lang="en-GB" sz="1000" dirty="0" smtClean="0"/>
              <a:t>assistance</a:t>
            </a:r>
            <a:r>
              <a:rPr lang="de-DE" sz="1000" dirty="0" smtClean="0"/>
              <a:t> </a:t>
            </a:r>
            <a:r>
              <a:rPr lang="en-GB" sz="1000" dirty="0" smtClean="0"/>
              <a:t>[Placeholder]</a:t>
            </a:r>
            <a:endParaRPr lang="de-DE" sz="1000" dirty="0" smtClean="0"/>
          </a:p>
          <a:p>
            <a:pPr marL="90488" lvl="1"/>
            <a:r>
              <a:rPr lang="en-GB" sz="1000" dirty="0" smtClean="0"/>
              <a:t>5.1.3.3.4.	Deceleration</a:t>
            </a:r>
          </a:p>
          <a:p>
            <a:r>
              <a:rPr lang="en-US" sz="1000" b="1" dirty="0"/>
              <a:t>5.1.4.	System safety response to detected </a:t>
            </a:r>
            <a:r>
              <a:rPr lang="en-US" sz="1000" b="1" dirty="0" smtClean="0"/>
              <a:t>failures</a:t>
            </a:r>
          </a:p>
          <a:p>
            <a:r>
              <a:rPr lang="en-US" sz="1000" b="1" dirty="0"/>
              <a:t>5.1.5.	DCAS and driver interactions (two directions)</a:t>
            </a:r>
            <a:endParaRPr lang="de-DE" sz="1000" b="1" dirty="0" smtClean="0"/>
          </a:p>
          <a:p>
            <a:pPr marL="90488" lvl="1"/>
            <a:r>
              <a:rPr lang="en-US" sz="1000" dirty="0"/>
              <a:t>5.1.5.1.	</a:t>
            </a:r>
            <a:r>
              <a:rPr lang="en-US" sz="1000" dirty="0" smtClean="0"/>
              <a:t>Driver </a:t>
            </a:r>
            <a:r>
              <a:rPr lang="en-US" sz="1000" dirty="0"/>
              <a:t>operation of the system (what the driver does with the system</a:t>
            </a:r>
            <a:r>
              <a:rPr lang="en-US" sz="1000" dirty="0" smtClean="0"/>
              <a:t>)</a:t>
            </a:r>
          </a:p>
          <a:p>
            <a:pPr marL="90488" lvl="1"/>
            <a:r>
              <a:rPr lang="en-US" sz="1000" dirty="0"/>
              <a:t>5.1.5.1.1.	DCAS modes of operation (off / stand-by / active) </a:t>
            </a:r>
            <a:endParaRPr lang="en-US" sz="1000" dirty="0" smtClean="0"/>
          </a:p>
          <a:p>
            <a:pPr marL="90488" lvl="1"/>
            <a:r>
              <a:rPr lang="en-US" sz="1000" dirty="0" smtClean="0"/>
              <a:t>5.1.5.1.2.	System activation and deactivation </a:t>
            </a:r>
          </a:p>
          <a:p>
            <a:pPr marL="90488" lvl="1"/>
            <a:r>
              <a:rPr lang="en-GB" sz="1000" dirty="0" smtClean="0"/>
              <a:t>5.1.5.1.2.x</a:t>
            </a:r>
            <a:r>
              <a:rPr lang="en-GB" sz="1000" dirty="0"/>
              <a:t>.	Preconditions for DCAS activation</a:t>
            </a:r>
            <a:endParaRPr lang="de-DE" sz="1000" dirty="0"/>
          </a:p>
          <a:p>
            <a:pPr marL="90488" lvl="2"/>
            <a:r>
              <a:rPr lang="en-GB" sz="1000" dirty="0"/>
              <a:t>5.1.5.1.3.	System status information</a:t>
            </a:r>
            <a:endParaRPr lang="de-DE" sz="1000" dirty="0"/>
          </a:p>
          <a:p>
            <a:pPr marL="90488" lvl="2"/>
            <a:r>
              <a:rPr lang="en-GB" sz="1000" dirty="0"/>
              <a:t>5.1.5.1.4.	System deactivation</a:t>
            </a:r>
            <a:endParaRPr lang="de-DE" sz="1000" dirty="0"/>
          </a:p>
          <a:p>
            <a:pPr marL="90488" lvl="2"/>
            <a:r>
              <a:rPr lang="en-GB" sz="1000" dirty="0"/>
              <a:t>5.1.5.1.5.	Driver override</a:t>
            </a:r>
            <a:endParaRPr lang="de-DE" sz="1000" dirty="0"/>
          </a:p>
          <a:p>
            <a:pPr marL="90488" lvl="1"/>
            <a:r>
              <a:rPr lang="en-GB" sz="1000" dirty="0"/>
              <a:t>5.1.5.2.	System assurance of driver engagement (what the system </a:t>
            </a:r>
            <a:r>
              <a:rPr lang="en-GB" sz="1000" dirty="0" smtClean="0"/>
              <a:t>		does </a:t>
            </a:r>
            <a:r>
              <a:rPr lang="en-GB" sz="1000" dirty="0"/>
              <a:t>with the driver)</a:t>
            </a:r>
            <a:endParaRPr lang="de-DE" sz="1000" dirty="0"/>
          </a:p>
          <a:p>
            <a:pPr marL="90488" lvl="2"/>
            <a:r>
              <a:rPr lang="en-GB" sz="1000" dirty="0"/>
              <a:t>5.1.5.2.1.	Driver monitoring strategy/mechanism</a:t>
            </a:r>
            <a:endParaRPr lang="de-DE" sz="1000" dirty="0"/>
          </a:p>
          <a:p>
            <a:pPr marL="90488" lvl="2"/>
            <a:r>
              <a:rPr lang="en-GB" sz="1000" dirty="0"/>
              <a:t>5.1.5.2.1.1.	Monitoring Requirements</a:t>
            </a:r>
            <a:endParaRPr lang="de-DE" sz="1000" dirty="0"/>
          </a:p>
          <a:p>
            <a:pPr marL="90488" lvl="2"/>
            <a:r>
              <a:rPr lang="en-GB" sz="1000" dirty="0"/>
              <a:t>5.1.5.2.1.2.	Criteria for proper driver engagement</a:t>
            </a:r>
            <a:endParaRPr lang="de-DE" sz="1000" dirty="0"/>
          </a:p>
          <a:p>
            <a:pPr marL="90488" lvl="2"/>
            <a:r>
              <a:rPr lang="en-GB" sz="1000" dirty="0"/>
              <a:t>5.1.5.2.2.	Driver disengagement</a:t>
            </a:r>
            <a:endParaRPr lang="de-DE" sz="1000" dirty="0"/>
          </a:p>
          <a:p>
            <a:pPr marL="90488" lvl="2"/>
            <a:r>
              <a:rPr lang="en-GB" sz="1000" dirty="0"/>
              <a:t>5.1.5.2.3.	Warning Cascade	</a:t>
            </a:r>
            <a:endParaRPr lang="de-DE" sz="1000" dirty="0"/>
          </a:p>
          <a:p>
            <a:pPr marL="90488" lvl="1"/>
            <a:r>
              <a:rPr lang="en-GB" sz="1000" dirty="0"/>
              <a:t>5.1.5.3.	Driver Information Material [education]/[instruction] with </a:t>
            </a:r>
            <a:r>
              <a:rPr lang="en-GB" sz="1000" dirty="0" smtClean="0"/>
              <a:t>		regard </a:t>
            </a:r>
            <a:r>
              <a:rPr lang="en-GB" sz="1000" dirty="0"/>
              <a:t>to DCAS</a:t>
            </a:r>
            <a:endParaRPr lang="de-DE" sz="1000" dirty="0"/>
          </a:p>
          <a:p>
            <a:endParaRPr lang="de-DE" sz="1000" dirty="0"/>
          </a:p>
        </p:txBody>
      </p:sp>
      <p:sp>
        <p:nvSpPr>
          <p:cNvPr id="11" name="Rechteck 10"/>
          <p:cNvSpPr/>
          <p:nvPr/>
        </p:nvSpPr>
        <p:spPr>
          <a:xfrm>
            <a:off x="6248398" y="1400621"/>
            <a:ext cx="5638801" cy="521163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3" name="Gerade Verbindung mit Pfeil 12"/>
          <p:cNvCxnSpPr/>
          <p:nvPr/>
        </p:nvCxnSpPr>
        <p:spPr>
          <a:xfrm>
            <a:off x="5478379" y="2855495"/>
            <a:ext cx="673768" cy="109086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8"/>
          <p:cNvSpPr txBox="1"/>
          <p:nvPr/>
        </p:nvSpPr>
        <p:spPr>
          <a:xfrm>
            <a:off x="1934349" y="967012"/>
            <a:ext cx="15868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600" b="1" dirty="0" smtClean="0"/>
              <a:t>MD ADAS-14-02</a:t>
            </a:r>
            <a:endParaRPr lang="de-DE" sz="1600" b="1" dirty="0"/>
          </a:p>
        </p:txBody>
      </p:sp>
    </p:spTree>
    <p:extLst>
      <p:ext uri="{BB962C8B-B14F-4D97-AF65-F5344CB8AC3E}">
        <p14:creationId xmlns:p14="http://schemas.microsoft.com/office/powerpoint/2010/main" val="30572979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18EF1D37-4896-44B9-895F-CB4E50665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7572" y="257694"/>
            <a:ext cx="8936182" cy="48213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Restructuring</a:t>
            </a:r>
            <a:endParaRPr lang="ru-RU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058" y="1532746"/>
            <a:ext cx="5029545" cy="5079507"/>
          </a:xfrm>
          <a:prstGeom prst="rect">
            <a:avLst/>
          </a:prstGeom>
        </p:spPr>
      </p:pic>
      <p:sp>
        <p:nvSpPr>
          <p:cNvPr id="10" name="Rechteck 9"/>
          <p:cNvSpPr/>
          <p:nvPr/>
        </p:nvSpPr>
        <p:spPr>
          <a:xfrm>
            <a:off x="667206" y="2927685"/>
            <a:ext cx="4714922" cy="23261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/>
          <p:cNvSpPr txBox="1"/>
          <p:nvPr/>
        </p:nvSpPr>
        <p:spPr>
          <a:xfrm>
            <a:off x="6248398" y="2525153"/>
            <a:ext cx="563880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000" b="1" dirty="0"/>
              <a:t>6.	Requirements for specific DCAS features</a:t>
            </a:r>
          </a:p>
          <a:p>
            <a:r>
              <a:rPr lang="en-US" sz="1000" b="1" dirty="0" smtClean="0"/>
              <a:t>6.1.	Specific requirements for advanced driver initiated maneuvers</a:t>
            </a:r>
          </a:p>
          <a:p>
            <a:pPr marL="90488" lvl="1"/>
            <a:r>
              <a:rPr lang="en-US" sz="1000" dirty="0" smtClean="0"/>
              <a:t>6.1.1.	Advanced </a:t>
            </a:r>
            <a:r>
              <a:rPr lang="en-US" sz="1000" dirty="0"/>
              <a:t>driver initiated lane change</a:t>
            </a:r>
          </a:p>
          <a:p>
            <a:pPr marL="90488" lvl="1"/>
            <a:r>
              <a:rPr lang="en-US" sz="1000" dirty="0" smtClean="0"/>
              <a:t>6.1.2.	Advanced assistance for other driver initiated maneuvers [Placeholder]</a:t>
            </a:r>
          </a:p>
          <a:p>
            <a:pPr marL="90488" lvl="1"/>
            <a:r>
              <a:rPr lang="de-DE" sz="1000" dirty="0" smtClean="0"/>
              <a:t>6.1.3</a:t>
            </a:r>
            <a:r>
              <a:rPr lang="de-DE" sz="1000" dirty="0"/>
              <a:t>.	[Low </a:t>
            </a:r>
            <a:r>
              <a:rPr lang="de-DE" sz="1000" dirty="0" err="1"/>
              <a:t>speed</a:t>
            </a:r>
            <a:r>
              <a:rPr lang="de-DE" sz="1000" dirty="0"/>
              <a:t> </a:t>
            </a:r>
            <a:r>
              <a:rPr lang="de-DE" sz="1000" dirty="0" err="1"/>
              <a:t>manoeuvring</a:t>
            </a:r>
            <a:r>
              <a:rPr lang="de-DE" sz="1000" dirty="0" smtClean="0"/>
              <a:t>] [</a:t>
            </a:r>
            <a:r>
              <a:rPr lang="de-DE" sz="1000" dirty="0" err="1" smtClean="0"/>
              <a:t>Placeholder</a:t>
            </a:r>
            <a:r>
              <a:rPr lang="de-DE" sz="1000" dirty="0" smtClean="0"/>
              <a:t>]</a:t>
            </a:r>
          </a:p>
          <a:p>
            <a:r>
              <a:rPr lang="en-US" sz="1000" b="1" dirty="0"/>
              <a:t>6.2.	System initiated manoeuvers</a:t>
            </a:r>
          </a:p>
          <a:p>
            <a:pPr marL="90488" lvl="1"/>
            <a:r>
              <a:rPr lang="en-US" sz="1000" dirty="0"/>
              <a:t>6.2.1.	General requirements for system </a:t>
            </a:r>
            <a:r>
              <a:rPr lang="en-US" sz="1000" dirty="0" err="1"/>
              <a:t>initated</a:t>
            </a:r>
            <a:r>
              <a:rPr lang="en-US" sz="1000" dirty="0"/>
              <a:t> </a:t>
            </a:r>
            <a:r>
              <a:rPr lang="en-US" sz="1000" dirty="0" err="1"/>
              <a:t>manoeuvres</a:t>
            </a:r>
            <a:endParaRPr lang="en-US" sz="1000" dirty="0"/>
          </a:p>
          <a:p>
            <a:pPr marL="90488" lvl="2"/>
            <a:r>
              <a:rPr lang="en-US" sz="1000" dirty="0"/>
              <a:t>6.2.1.1.	Functional requirements</a:t>
            </a:r>
          </a:p>
          <a:p>
            <a:pPr marL="90488" lvl="2"/>
            <a:r>
              <a:rPr lang="en-GB" sz="1000" dirty="0" smtClean="0"/>
              <a:t>6.2.1.2</a:t>
            </a:r>
            <a:r>
              <a:rPr lang="en-GB" sz="1000" dirty="0"/>
              <a:t>.	HMI</a:t>
            </a:r>
            <a:endParaRPr lang="de-DE" sz="1000" dirty="0"/>
          </a:p>
          <a:p>
            <a:pPr marL="90488" lvl="1"/>
            <a:r>
              <a:rPr lang="en-US" sz="1000" dirty="0"/>
              <a:t>6.2.2.	Specific requirements for system initiated lane change </a:t>
            </a:r>
          </a:p>
          <a:p>
            <a:pPr marL="90488" lvl="2"/>
            <a:r>
              <a:rPr lang="en-US" sz="1000" dirty="0"/>
              <a:t>6.2.2.1.	Functional requirements </a:t>
            </a:r>
          </a:p>
          <a:p>
            <a:pPr marL="90488" lvl="1"/>
            <a:r>
              <a:rPr lang="en-US" sz="1000" dirty="0"/>
              <a:t>6.2.3.	Specific requirements for maneuvers to transition from one phase of lane keeping to </a:t>
            </a:r>
            <a:r>
              <a:rPr lang="en-US" sz="1000" dirty="0" smtClean="0"/>
              <a:t>	another</a:t>
            </a:r>
            <a:endParaRPr lang="en-US" sz="1000" dirty="0"/>
          </a:p>
          <a:p>
            <a:pPr marL="90488" lvl="2"/>
            <a:r>
              <a:rPr lang="en-US" sz="1000" dirty="0"/>
              <a:t>6.2.3.1.	Functional requirements </a:t>
            </a:r>
          </a:p>
          <a:p>
            <a:pPr marL="90488" lvl="2"/>
            <a:r>
              <a:rPr lang="en-US" sz="1000" dirty="0"/>
              <a:t>6.2.3.2.	Special provisions for dedicated maneuvers</a:t>
            </a:r>
          </a:p>
          <a:p>
            <a:pPr marL="90488" lvl="2"/>
            <a:r>
              <a:rPr lang="en-US" sz="1000" dirty="0"/>
              <a:t>6.2.3.2.1 	Special provisions when forming an access corridor for emergency and </a:t>
            </a:r>
            <a:r>
              <a:rPr lang="en-US" sz="1000" dirty="0" smtClean="0"/>
              <a:t>	enforcement 	vehicles </a:t>
            </a:r>
            <a:endParaRPr lang="en-US" sz="1000" dirty="0"/>
          </a:p>
          <a:p>
            <a:r>
              <a:rPr lang="en-GB" sz="1000" b="1" dirty="0"/>
              <a:t>6.3.	Specific requirements for hands-free </a:t>
            </a:r>
            <a:r>
              <a:rPr lang="en-GB" sz="1000" b="1" dirty="0" smtClean="0"/>
              <a:t>driving [Placeholder]</a:t>
            </a:r>
            <a:endParaRPr lang="de-DE" sz="1000" b="1" dirty="0"/>
          </a:p>
        </p:txBody>
      </p:sp>
      <p:sp>
        <p:nvSpPr>
          <p:cNvPr id="11" name="Rechteck 10"/>
          <p:cNvSpPr/>
          <p:nvPr/>
        </p:nvSpPr>
        <p:spPr>
          <a:xfrm>
            <a:off x="6248398" y="2499502"/>
            <a:ext cx="5638801" cy="28719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3" name="Gerade Verbindung mit Pfeil 12"/>
          <p:cNvCxnSpPr/>
          <p:nvPr/>
        </p:nvCxnSpPr>
        <p:spPr>
          <a:xfrm>
            <a:off x="5478379" y="3043990"/>
            <a:ext cx="673768" cy="90236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8"/>
          <p:cNvSpPr txBox="1"/>
          <p:nvPr/>
        </p:nvSpPr>
        <p:spPr>
          <a:xfrm>
            <a:off x="2056383" y="967012"/>
            <a:ext cx="15868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de-DE" sz="1600" b="1" dirty="0" smtClean="0"/>
              <a:t>MD ADAS-14-02</a:t>
            </a:r>
            <a:endParaRPr lang="de-DE" sz="1600" b="1" dirty="0"/>
          </a:p>
        </p:txBody>
      </p:sp>
    </p:spTree>
    <p:extLst>
      <p:ext uri="{BB962C8B-B14F-4D97-AF65-F5344CB8AC3E}">
        <p14:creationId xmlns:p14="http://schemas.microsoft.com/office/powerpoint/2010/main" val="15254342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363236" y="728042"/>
            <a:ext cx="1173680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US" dirty="0" smtClean="0">
                <a:solidFill>
                  <a:prstClr val="black"/>
                </a:solidFill>
              </a:rPr>
              <a:t>DCAS </a:t>
            </a:r>
            <a:r>
              <a:rPr lang="en-US" dirty="0">
                <a:solidFill>
                  <a:prstClr val="black"/>
                </a:solidFill>
              </a:rPr>
              <a:t>was established to address features beyond the </a:t>
            </a:r>
            <a:r>
              <a:rPr lang="en-US" dirty="0" smtClean="0">
                <a:solidFill>
                  <a:prstClr val="black"/>
                </a:solidFill>
              </a:rPr>
              <a:t>limitations </a:t>
            </a:r>
            <a:r>
              <a:rPr lang="en-US" dirty="0">
                <a:solidFill>
                  <a:prstClr val="black"/>
                </a:solidFill>
              </a:rPr>
              <a:t>of UN-R79, this in a more general way than UN R79.</a:t>
            </a: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US" dirty="0" smtClean="0">
                <a:solidFill>
                  <a:prstClr val="black"/>
                </a:solidFill>
              </a:rPr>
              <a:t>Therefore</a:t>
            </a:r>
            <a:r>
              <a:rPr lang="en-US" dirty="0">
                <a:solidFill>
                  <a:prstClr val="black"/>
                </a:solidFill>
              </a:rPr>
              <a:t>, the focus </a:t>
            </a:r>
            <a:r>
              <a:rPr lang="en-US" dirty="0" smtClean="0">
                <a:solidFill>
                  <a:prstClr val="black"/>
                </a:solidFill>
              </a:rPr>
              <a:t>is </a:t>
            </a:r>
            <a:r>
              <a:rPr lang="en-US" dirty="0">
                <a:solidFill>
                  <a:prstClr val="black"/>
                </a:solidFill>
              </a:rPr>
              <a:t>to establish provisions for these advanced </a:t>
            </a:r>
            <a:r>
              <a:rPr lang="en-US" dirty="0" smtClean="0">
                <a:solidFill>
                  <a:prstClr val="black"/>
                </a:solidFill>
              </a:rPr>
              <a:t>features </a:t>
            </a:r>
            <a:r>
              <a:rPr lang="en-US" dirty="0">
                <a:solidFill>
                  <a:prstClr val="black"/>
                </a:solidFill>
              </a:rPr>
              <a:t>instead of </a:t>
            </a:r>
            <a:r>
              <a:rPr lang="en-US" dirty="0" smtClean="0">
                <a:solidFill>
                  <a:prstClr val="black"/>
                </a:solidFill>
              </a:rPr>
              <a:t>re-regulating </a:t>
            </a:r>
            <a:r>
              <a:rPr lang="en-US">
                <a:solidFill>
                  <a:prstClr val="black"/>
                </a:solidFill>
              </a:rPr>
              <a:t>systems </a:t>
            </a:r>
            <a:r>
              <a:rPr lang="en-US" smtClean="0">
                <a:solidFill>
                  <a:prstClr val="black"/>
                </a:solidFill>
              </a:rPr>
              <a:t>already </a:t>
            </a:r>
            <a:r>
              <a:rPr lang="en-US" dirty="0" smtClean="0">
                <a:solidFill>
                  <a:prstClr val="black"/>
                </a:solidFill>
              </a:rPr>
              <a:t>addressed </a:t>
            </a:r>
            <a:r>
              <a:rPr lang="en-US" dirty="0">
                <a:solidFill>
                  <a:prstClr val="black"/>
                </a:solidFill>
              </a:rPr>
              <a:t>by R79.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GB" i="1" dirty="0" smtClean="0"/>
              <a:t>Para 2.1: “Driver </a:t>
            </a:r>
            <a:r>
              <a:rPr lang="en-GB" i="1" dirty="0"/>
              <a:t>Control Assistance Systems (DCAS)”</a:t>
            </a:r>
            <a:r>
              <a:rPr lang="en-GB" dirty="0"/>
              <a:t> – hardware and software collectively capable of assisting a driver in </a:t>
            </a:r>
            <a:r>
              <a:rPr lang="en-GB" b="1" dirty="0">
                <a:solidFill>
                  <a:srgbClr val="FF0000"/>
                </a:solidFill>
              </a:rPr>
              <a:t>controlling the longitudinal and lateral motion of the vehicle on a sustained basis containing at least one specific feature, which is described under section 6 </a:t>
            </a:r>
            <a:r>
              <a:rPr lang="en-GB" b="1" dirty="0" smtClean="0">
                <a:solidFill>
                  <a:srgbClr val="FF0000"/>
                </a:solidFill>
              </a:rPr>
              <a:t>of </a:t>
            </a:r>
            <a:r>
              <a:rPr lang="en-GB" b="1" dirty="0">
                <a:solidFill>
                  <a:srgbClr val="FF0000"/>
                </a:solidFill>
              </a:rPr>
              <a:t>this </a:t>
            </a:r>
            <a:r>
              <a:rPr lang="en-GB" b="1" dirty="0" smtClean="0">
                <a:solidFill>
                  <a:srgbClr val="FF0000"/>
                </a:solidFill>
              </a:rPr>
              <a:t>regulation</a:t>
            </a:r>
            <a:r>
              <a:rPr lang="en-GB" dirty="0" smtClean="0"/>
              <a:t>, </a:t>
            </a:r>
            <a:r>
              <a:rPr lang="en-GB" dirty="0"/>
              <a:t>and which requires the human driver to be permanently engaged and to monitor the environment, and vehicle/system performance.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18EF1D37-4896-44B9-895F-CB4E50665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7572" y="257694"/>
            <a:ext cx="8936182" cy="48213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Scope of DCAS regulation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27660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194F18C80E03148B0D9225B158F4590" ma:contentTypeVersion="11" ma:contentTypeDescription="Create a new document." ma:contentTypeScope="" ma:versionID="d47fece6334526512ddf163ad020131a">
  <xsd:schema xmlns:xsd="http://www.w3.org/2001/XMLSchema" xmlns:xs="http://www.w3.org/2001/XMLSchema" xmlns:p="http://schemas.microsoft.com/office/2006/metadata/properties" xmlns:ns3="4ca0a055-8a2c-4861-9fe3-bca27af4eb90" xmlns:ns4="786291e3-0e52-4f31-8c93-c1720bba460c" targetNamespace="http://schemas.microsoft.com/office/2006/metadata/properties" ma:root="true" ma:fieldsID="b48bc12f8cdab5304e9e38b795d39b95" ns3:_="" ns4:_="">
    <xsd:import namespace="4ca0a055-8a2c-4861-9fe3-bca27af4eb90"/>
    <xsd:import namespace="786291e3-0e52-4f31-8c93-c1720bba460c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ca0a055-8a2c-4861-9fe3-bca27af4eb9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6291e3-0e52-4f31-8c93-c1720bba460c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DFE8CCA-0ED8-4638-93EB-AA1AD50A381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ca0a055-8a2c-4861-9fe3-bca27af4eb90"/>
    <ds:schemaRef ds:uri="786291e3-0e52-4f31-8c93-c1720bba460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DF80E9E-0C1D-49DF-B3E2-B4C0B436F8C5}">
  <ds:schemaRefs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4ca0a055-8a2c-4861-9fe3-bca27af4eb90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786291e3-0e52-4f31-8c93-c1720bba460c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EDC590F3-37DA-4E1A-9FA3-A175FDC96AA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998</Words>
  <Application>Microsoft Office PowerPoint</Application>
  <PresentationFormat>Breitbild</PresentationFormat>
  <Paragraphs>131</Paragraphs>
  <Slides>10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Office</vt:lpstr>
      <vt:lpstr>Report of the SDG on 14th TF ADAS  </vt:lpstr>
      <vt:lpstr>PowerPoint-Präsentation</vt:lpstr>
      <vt:lpstr>PowerPoint-Präsentation</vt:lpstr>
      <vt:lpstr>PowerPoint-Präsentation</vt:lpstr>
      <vt:lpstr>Restructuring of the DCAS regulation</vt:lpstr>
      <vt:lpstr>Restructuring</vt:lpstr>
      <vt:lpstr>Restructuring</vt:lpstr>
      <vt:lpstr>Restructuring</vt:lpstr>
      <vt:lpstr>Scope of DCAS regulation</vt:lpstr>
      <vt:lpstr>Next steps</vt:lpstr>
    </vt:vector>
  </TitlesOfParts>
  <Company>Volkswagen AG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Garczorz, Thomas (G3-13)</dc:creator>
  <cp:lastModifiedBy>Thomas Garczorz</cp:lastModifiedBy>
  <cp:revision>81</cp:revision>
  <dcterms:created xsi:type="dcterms:W3CDTF">2022-07-08T07:48:20Z</dcterms:created>
  <dcterms:modified xsi:type="dcterms:W3CDTF">2022-08-25T13:04:54Z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0x0101003194F18C80E03148B0D9225B158F4590</vt:lpwstr>
  </property>
  <property fmtid="{D5CDD505-2E9C-101B-9397-08002B2CF9AE}" pid="3" name="MSIP_Label_b1c9b508-7c6e-42bd-bedf-808292653d6c_Enabled">
    <vt:lpwstr>true</vt:lpwstr>
  </property>
  <property fmtid="{D5CDD505-2E9C-101B-9397-08002B2CF9AE}" pid="4" name="MSIP_Label_b1c9b508-7c6e-42bd-bedf-808292653d6c_SetDate">
    <vt:lpwstr>2022-07-12T08:27:54Z</vt:lpwstr>
  </property>
  <property fmtid="{D5CDD505-2E9C-101B-9397-08002B2CF9AE}" pid="5" name="MSIP_Label_b1c9b508-7c6e-42bd-bedf-808292653d6c_Method">
    <vt:lpwstr>Standard</vt:lpwstr>
  </property>
  <property fmtid="{D5CDD505-2E9C-101B-9397-08002B2CF9AE}" pid="6" name="MSIP_Label_b1c9b508-7c6e-42bd-bedf-808292653d6c_Name">
    <vt:lpwstr>b1c9b508-7c6e-42bd-bedf-808292653d6c</vt:lpwstr>
  </property>
  <property fmtid="{D5CDD505-2E9C-101B-9397-08002B2CF9AE}" pid="7" name="MSIP_Label_b1c9b508-7c6e-42bd-bedf-808292653d6c_SiteId">
    <vt:lpwstr>2882be50-2012-4d88-ac86-544124e120c8</vt:lpwstr>
  </property>
  <property fmtid="{D5CDD505-2E9C-101B-9397-08002B2CF9AE}" pid="8" name="MSIP_Label_b1c9b508-7c6e-42bd-bedf-808292653d6c_ActionId">
    <vt:lpwstr>2f1fda84-15bb-4206-9fcc-b7a5e947f2e5</vt:lpwstr>
  </property>
  <property fmtid="{D5CDD505-2E9C-101B-9397-08002B2CF9AE}" pid="9" name="MSIP_Label_b1c9b508-7c6e-42bd-bedf-808292653d6c_ContentBits">
    <vt:lpwstr>3</vt:lpwstr>
  </property>
</Properties>
</file>