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4"/>
  </p:sldMasterIdLst>
  <p:notesMasterIdLst>
    <p:notesMasterId r:id="rId15"/>
  </p:notesMasterIdLst>
  <p:handoutMasterIdLst>
    <p:handoutMasterId r:id="rId16"/>
  </p:handoutMasterIdLst>
  <p:sldIdLst>
    <p:sldId id="256" r:id="rId5"/>
    <p:sldId id="468" r:id="rId6"/>
    <p:sldId id="263" r:id="rId7"/>
    <p:sldId id="466" r:id="rId8"/>
    <p:sldId id="467" r:id="rId9"/>
    <p:sldId id="469" r:id="rId10"/>
    <p:sldId id="470" r:id="rId11"/>
    <p:sldId id="471" r:id="rId12"/>
    <p:sldId id="472" r:id="rId13"/>
    <p:sldId id="473" r:id="rId14"/>
  </p:sldIdLst>
  <p:sldSz cx="12192000" cy="6858000"/>
  <p:notesSz cx="6735763" cy="98663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FF"/>
    <a:srgbClr val="FFFF99"/>
    <a:srgbClr val="FFCCFF"/>
    <a:srgbClr val="9BDFF7"/>
    <a:srgbClr val="8BD9F5"/>
    <a:srgbClr val="68CEF2"/>
    <a:srgbClr val="4087C8"/>
    <a:srgbClr val="4133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909" autoAdjust="0"/>
    <p:restoredTop sz="92947" autoAdjust="0"/>
  </p:normalViewPr>
  <p:slideViewPr>
    <p:cSldViewPr>
      <p:cViewPr varScale="1">
        <p:scale>
          <a:sx n="72" d="100"/>
          <a:sy n="72" d="100"/>
        </p:scale>
        <p:origin x="990" y="6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400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4FAE83-6876-449D-BCCE-496EC707688A}" type="datetimeFigureOut">
              <a:rPr kumimoji="1" lang="ja-JP" altLang="en-US" smtClean="0"/>
              <a:t>2022/11/25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D39ECE-9559-4BF9-A72E-0A6C088511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30850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C30D34-39EC-4333-89A4-48E429B38CE2}" type="datetimeFigureOut">
              <a:rPr kumimoji="1" lang="ja-JP" altLang="en-US" smtClean="0"/>
              <a:t>2022/11/25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C75C97-5DEC-465A-942A-ECFBEE6DB4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19743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noFill/>
          <a:effectLst/>
        </p:spPr>
        <p:txBody>
          <a:bodyPr>
            <a:normAutofit/>
          </a:bodyPr>
          <a:lstStyle>
            <a:lvl1pPr algn="ctr">
              <a:defRPr sz="3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789041"/>
            <a:ext cx="8534400" cy="677863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dirty="0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7A2AC-A7BD-442F-AACE-5656494C77C8}" type="datetime1">
              <a:rPr kumimoji="1" lang="ja-JP" altLang="en-US" smtClean="0"/>
              <a:t>2022/11/25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83851B3-B5FA-4CE8-9121-B2E7106A4B41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pic>
        <p:nvPicPr>
          <p:cNvPr id="7" name="Picture 7" descr="修正後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19937" y="4564064"/>
            <a:ext cx="11303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8"/>
          <p:cNvSpPr>
            <a:spLocks noChangeArrowheads="1"/>
          </p:cNvSpPr>
          <p:nvPr userDrawn="1"/>
        </p:nvSpPr>
        <p:spPr bwMode="auto">
          <a:xfrm>
            <a:off x="3646757" y="5452239"/>
            <a:ext cx="4876656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tabLst>
                <a:tab pos="2700338" algn="ctr"/>
                <a:tab pos="5400675" algn="r"/>
              </a:tabLst>
            </a:pP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J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APAN</a:t>
            </a:r>
            <a:r>
              <a:rPr lang="en-US" altLang="ja-JP" sz="2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A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UTOMOBILE</a:t>
            </a:r>
            <a:r>
              <a:rPr lang="en-US" altLang="ja-JP" sz="2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S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TANDARDS</a:t>
            </a:r>
            <a:r>
              <a:rPr lang="en-US" altLang="ja-JP" sz="2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I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NTERNATIONALIZATION</a:t>
            </a:r>
            <a:r>
              <a:rPr lang="en-US" altLang="ja-JP" sz="2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C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ENTER</a:t>
            </a:r>
          </a:p>
        </p:txBody>
      </p:sp>
    </p:spTree>
    <p:extLst>
      <p:ext uri="{BB962C8B-B14F-4D97-AF65-F5344CB8AC3E}">
        <p14:creationId xmlns:p14="http://schemas.microsoft.com/office/powerpoint/2010/main" val="2676081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DDFBA-1654-40D7-8C4F-FADCF61981E9}" type="datetime1">
              <a:rPr kumimoji="1" lang="ja-JP" altLang="en-US" smtClean="0"/>
              <a:t>2022/11/25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pic>
        <p:nvPicPr>
          <p:cNvPr id="7" name="Picture 7" descr="修正後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386927" y="1564"/>
            <a:ext cx="735917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85495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CFB22-D820-48F3-B5BA-3A2232FE40EA}" type="datetime1">
              <a:rPr kumimoji="1" lang="ja-JP" altLang="en-US" smtClean="0"/>
              <a:t>2022/11/25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97832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10E94-5E85-4F52-873F-8CC9D78AFCCC}" type="datetime1">
              <a:rPr kumimoji="1" lang="ja-JP" altLang="en-US" smtClean="0"/>
              <a:t>2022/11/25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fld id="{983851B3-B5FA-4CE8-9121-B2E7106A4B41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pic>
        <p:nvPicPr>
          <p:cNvPr id="7" name="Picture 7" descr="修正後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386927" y="70913"/>
            <a:ext cx="735917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正方形/長方形 7"/>
          <p:cNvSpPr/>
          <p:nvPr userDrawn="1"/>
        </p:nvSpPr>
        <p:spPr>
          <a:xfrm>
            <a:off x="1" y="1"/>
            <a:ext cx="11386927" cy="546021"/>
          </a:xfrm>
          <a:prstGeom prst="rect">
            <a:avLst/>
          </a:prstGeom>
          <a:gradFill>
            <a:gsLst>
              <a:gs pos="0">
                <a:schemeClr val="accent1">
                  <a:shade val="51000"/>
                  <a:satMod val="130000"/>
                </a:schemeClr>
              </a:gs>
              <a:gs pos="90000">
                <a:schemeClr val="accent1">
                  <a:shade val="93000"/>
                  <a:satMod val="130000"/>
                </a:schemeClr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" y="0"/>
            <a:ext cx="11386927" cy="548680"/>
          </a:xfrm>
          <a:noFill/>
          <a:effectLst/>
        </p:spPr>
        <p:txBody>
          <a:bodyPr/>
          <a:lstStyle/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983876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5360" y="1988841"/>
            <a:ext cx="11521280" cy="1362075"/>
          </a:xfrm>
          <a:noFill/>
          <a:effectLst/>
        </p:spPr>
        <p:txBody>
          <a:bodyPr anchor="t">
            <a:normAutofit/>
          </a:bodyPr>
          <a:lstStyle>
            <a:lvl1pPr algn="ctr">
              <a:defRPr sz="3600" b="0" cap="all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D8B14-C155-41D7-8C51-1B8929EFDE1F}" type="datetime1">
              <a:rPr kumimoji="1" lang="ja-JP" altLang="en-US" smtClean="0"/>
              <a:t>2022/11/25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49342820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326-624B-4033-884D-0D3E535DB7E6}" type="datetime1">
              <a:rPr kumimoji="1" lang="ja-JP" altLang="en-US" smtClean="0"/>
              <a:t>2022/11/25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pic>
        <p:nvPicPr>
          <p:cNvPr id="8" name="Picture 7" descr="修正後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386927" y="1564"/>
            <a:ext cx="735917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4947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491B4-3819-43F6-B403-2FAD10971C9E}" type="datetime1">
              <a:rPr kumimoji="1" lang="ja-JP" altLang="en-US" smtClean="0"/>
              <a:t>2022/11/25</a:t>
            </a:fld>
            <a:endParaRPr kumimoji="1"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pic>
        <p:nvPicPr>
          <p:cNvPr id="10" name="Picture 7" descr="修正後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386927" y="1564"/>
            <a:ext cx="735917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58548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DD658-CBAA-442C-98F3-C3837E39FC9D}" type="datetime1">
              <a:rPr kumimoji="1" lang="ja-JP" altLang="en-US" smtClean="0"/>
              <a:t>2022/11/25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pic>
        <p:nvPicPr>
          <p:cNvPr id="6" name="Picture 7" descr="修正後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386927" y="1564"/>
            <a:ext cx="735917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13602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9CFEC-45C9-4B31-BED1-13CAACEFBB4B}" type="datetime1">
              <a:rPr kumimoji="1" lang="ja-JP" altLang="en-US" smtClean="0"/>
              <a:t>2022/11/25</a:t>
            </a:fld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08936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3467C-43FA-4156-9E93-0F4BA7685E66}" type="datetime1">
              <a:rPr kumimoji="1" lang="ja-JP" altLang="en-US" smtClean="0"/>
              <a:t>2022/11/25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40220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37DDD-9303-47A6-8BAF-AF7F02EE8657}" type="datetime1">
              <a:rPr kumimoji="1" lang="ja-JP" altLang="en-US" smtClean="0"/>
              <a:t>2022/11/25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9295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404664"/>
          </a:xfrm>
          <a:prstGeom prst="rect">
            <a:avLst/>
          </a:prstGeom>
          <a:gradFill>
            <a:gsLst>
              <a:gs pos="0">
                <a:schemeClr val="accent1">
                  <a:shade val="51000"/>
                  <a:satMod val="130000"/>
                </a:schemeClr>
              </a:gs>
              <a:gs pos="75000">
                <a:schemeClr val="accent1">
                  <a:shade val="93000"/>
                  <a:satMod val="130000"/>
                </a:schemeClr>
              </a:gs>
              <a:gs pos="90000">
                <a:schemeClr val="bg1"/>
              </a:gs>
            </a:gsLst>
            <a:lin ang="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A86EF2-52B6-49BB-95CA-F9E0B9EC395A}" type="datetime1">
              <a:rPr kumimoji="1" lang="ja-JP" altLang="en-US" smtClean="0"/>
              <a:t>2022/11/25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347200" y="649287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i="1">
                <a:solidFill>
                  <a:schemeClr val="tx1">
                    <a:tint val="75000"/>
                  </a:schemeClr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fld id="{983851B3-B5FA-4CE8-9121-B2E7106A4B41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35975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kumimoji="1" sz="2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mp"/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295DCF85-3130-42B4-A565-8AB9FC4B21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67708" y="620688"/>
            <a:ext cx="5256584" cy="720080"/>
          </a:xfrm>
        </p:spPr>
        <p:txBody>
          <a:bodyPr>
            <a:normAutofit/>
          </a:bodyPr>
          <a:lstStyle/>
          <a:p>
            <a:pPr algn="ctr"/>
            <a:r>
              <a:rPr lang="en-US" altLang="ja-JP" sz="2800" u="sng" dirty="0"/>
              <a:t>Thermal Propagation discussion</a:t>
            </a:r>
            <a:endParaRPr lang="ja-JP" altLang="en-US" sz="2800" dirty="0"/>
          </a:p>
        </p:txBody>
      </p:sp>
      <p:sp>
        <p:nvSpPr>
          <p:cNvPr id="5" name="サブタイトル 2">
            <a:extLst>
              <a:ext uri="{FF2B5EF4-FFF2-40B4-BE49-F238E27FC236}">
                <a16:creationId xmlns:a16="http://schemas.microsoft.com/office/drawing/2014/main" id="{9434EFC9-03BE-4D7D-B468-374465AA3377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 bwMode="auto">
          <a:xfrm>
            <a:off x="2895600" y="3579156"/>
            <a:ext cx="6400800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altLang="ja-JP" sz="2400" kern="0" dirty="0"/>
              <a:t>25th EVS-GTR IWG</a:t>
            </a:r>
          </a:p>
          <a:p>
            <a:r>
              <a:rPr lang="en-US" altLang="ja-JP" sz="2400" kern="0" dirty="0"/>
              <a:t>Nov. 2022</a:t>
            </a:r>
            <a:endParaRPr lang="ja-JP" altLang="en-US" sz="2400" kern="0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F03C95E-8BB5-4629-B278-D9E1C63548DB}"/>
              </a:ext>
            </a:extLst>
          </p:cNvPr>
          <p:cNvSpPr txBox="1"/>
          <p:nvPr/>
        </p:nvSpPr>
        <p:spPr>
          <a:xfrm>
            <a:off x="2171564" y="2060848"/>
            <a:ext cx="784887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ja-JP" sz="2400" dirty="0">
                <a:solidFill>
                  <a:srgbClr val="0000FF"/>
                </a:solidFill>
              </a:rPr>
              <a:t>“Venting of Gases Test for Electric Vehicles”</a:t>
            </a:r>
            <a:endParaRPr lang="en-US" altLang="ja-JP" sz="2400" dirty="0">
              <a:solidFill>
                <a:srgbClr val="0000FF"/>
              </a:solidFill>
            </a:endParaRPr>
          </a:p>
          <a:p>
            <a:pPr algn="ctr"/>
            <a:r>
              <a:rPr lang="en-US" altLang="ja-JP" sz="2000" dirty="0">
                <a:solidFill>
                  <a:srgbClr val="0000FF"/>
                </a:solidFill>
              </a:rPr>
              <a:t>EVS25-E2TG-0300 [CN]Venting of Gases Test for Electric Vehicles</a:t>
            </a:r>
            <a:endParaRPr lang="ja-JP" altLang="en-US" sz="2000" dirty="0">
              <a:solidFill>
                <a:srgbClr val="0000FF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92A3443-BB22-42E0-AC73-8D11B88AC658}"/>
              </a:ext>
            </a:extLst>
          </p:cNvPr>
          <p:cNvSpPr txBox="1"/>
          <p:nvPr/>
        </p:nvSpPr>
        <p:spPr>
          <a:xfrm>
            <a:off x="2887430" y="1196752"/>
            <a:ext cx="6417141" cy="5778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400" dirty="0"/>
              <a:t>The questions for China presentation material</a:t>
            </a:r>
          </a:p>
        </p:txBody>
      </p:sp>
    </p:spTree>
    <p:extLst>
      <p:ext uri="{BB962C8B-B14F-4D97-AF65-F5344CB8AC3E}">
        <p14:creationId xmlns:p14="http://schemas.microsoft.com/office/powerpoint/2010/main" val="10633157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D6043E08-1410-41A7-8FF4-51904E41F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lang="ja-JP" altLang="en-US" smtClean="0"/>
              <a:pPr/>
              <a:t>10</a:t>
            </a:fld>
            <a:endParaRPr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49A0984C-7D11-41BF-A159-CA8BF9BEB4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Japan’s questions for China presentation material</a:t>
            </a:r>
            <a:endParaRPr kumimoji="1" lang="ja-JP" altLang="en-US" dirty="0"/>
          </a:p>
        </p:txBody>
      </p:sp>
      <p:pic>
        <p:nvPicPr>
          <p:cNvPr id="6" name="図 5" descr="グラフ&#10;&#10;自動的に生成された説明">
            <a:extLst>
              <a:ext uri="{FF2B5EF4-FFF2-40B4-BE49-F238E27FC236}">
                <a16:creationId xmlns:a16="http://schemas.microsoft.com/office/drawing/2014/main" id="{82323764-5481-48D4-8F0D-C59D3AC8AE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896" y="4002422"/>
            <a:ext cx="7032104" cy="2855578"/>
          </a:xfrm>
          <a:prstGeom prst="rect">
            <a:avLst/>
          </a:prstGeom>
        </p:spPr>
      </p:pic>
      <p:pic>
        <p:nvPicPr>
          <p:cNvPr id="10" name="図 9" descr="グラフ&#10;&#10;自動的に生成された説明">
            <a:extLst>
              <a:ext uri="{FF2B5EF4-FFF2-40B4-BE49-F238E27FC236}">
                <a16:creationId xmlns:a16="http://schemas.microsoft.com/office/drawing/2014/main" id="{987375C8-5189-4D48-8478-EE2AE515144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27" t="46210"/>
          <a:stretch/>
        </p:blipFill>
        <p:spPr>
          <a:xfrm>
            <a:off x="5610968" y="1124744"/>
            <a:ext cx="6581032" cy="2644377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0C44ABC-F684-4C37-BBBA-7840C9D4DDD4}"/>
              </a:ext>
            </a:extLst>
          </p:cNvPr>
          <p:cNvSpPr txBox="1"/>
          <p:nvPr/>
        </p:nvSpPr>
        <p:spPr>
          <a:xfrm>
            <a:off x="3647728" y="2700209"/>
            <a:ext cx="2664296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600" dirty="0">
                <a:solidFill>
                  <a:srgbClr val="FF0000"/>
                </a:solidFill>
              </a:rPr>
              <a:t>Pack test result </a:t>
            </a:r>
          </a:p>
          <a:p>
            <a:r>
              <a:rPr kumimoji="1" lang="en-US" altLang="ja-JP" sz="1600" dirty="0">
                <a:solidFill>
                  <a:srgbClr val="FF0000"/>
                </a:solidFill>
              </a:rPr>
              <a:t>(Thermal runaway: 2 cells) 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FAD3670B-6C36-4ABB-8FA9-E76BE29D6BD1}"/>
              </a:ext>
            </a:extLst>
          </p:cNvPr>
          <p:cNvSpPr txBox="1"/>
          <p:nvPr/>
        </p:nvSpPr>
        <p:spPr>
          <a:xfrm>
            <a:off x="3719736" y="5661248"/>
            <a:ext cx="2664296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600" dirty="0">
                <a:solidFill>
                  <a:srgbClr val="FF0000"/>
                </a:solidFill>
              </a:rPr>
              <a:t>Vehicle test result </a:t>
            </a:r>
          </a:p>
          <a:p>
            <a:r>
              <a:rPr kumimoji="1" lang="en-US" altLang="ja-JP" sz="1600" dirty="0">
                <a:solidFill>
                  <a:srgbClr val="FF0000"/>
                </a:solidFill>
              </a:rPr>
              <a:t>(Thermal runaway: 4 cells)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3EF68E4D-1EF6-402D-AE2C-E0786135FEAB}"/>
              </a:ext>
            </a:extLst>
          </p:cNvPr>
          <p:cNvSpPr txBox="1"/>
          <p:nvPr/>
        </p:nvSpPr>
        <p:spPr>
          <a:xfrm>
            <a:off x="8112224" y="3573016"/>
            <a:ext cx="3494355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FF0000"/>
                </a:solidFill>
              </a:rPr>
              <a:t>Max. temp. of trigger cell is different.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58EC43E2-4C68-4B6F-B9D2-06F57ECBD113}"/>
              </a:ext>
            </a:extLst>
          </p:cNvPr>
          <p:cNvCxnSpPr>
            <a:cxnSpLocks/>
            <a:stCxn id="15" idx="1"/>
          </p:cNvCxnSpPr>
          <p:nvPr/>
        </p:nvCxnSpPr>
        <p:spPr>
          <a:xfrm flipH="1" flipV="1">
            <a:off x="7248128" y="1412776"/>
            <a:ext cx="864096" cy="232951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F13E3E5C-6A3E-42FB-83A9-DCFDC9D3E6ED}"/>
              </a:ext>
            </a:extLst>
          </p:cNvPr>
          <p:cNvCxnSpPr>
            <a:cxnSpLocks/>
            <a:stCxn id="15" idx="1"/>
          </p:cNvCxnSpPr>
          <p:nvPr/>
        </p:nvCxnSpPr>
        <p:spPr>
          <a:xfrm flipH="1">
            <a:off x="7752184" y="3742293"/>
            <a:ext cx="360040" cy="62281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30EE99F-7A86-4394-B207-A411C2F2F9DF}"/>
              </a:ext>
            </a:extLst>
          </p:cNvPr>
          <p:cNvSpPr txBox="1"/>
          <p:nvPr/>
        </p:nvSpPr>
        <p:spPr>
          <a:xfrm>
            <a:off x="8112224" y="1772816"/>
            <a:ext cx="3600400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600" dirty="0">
                <a:solidFill>
                  <a:srgbClr val="FF0000"/>
                </a:solidFill>
              </a:rPr>
              <a:t>Heating time for </a:t>
            </a:r>
            <a:r>
              <a:rPr lang="en-US" altLang="ja-JP" sz="1600" dirty="0">
                <a:solidFill>
                  <a:srgbClr val="FF0000"/>
                </a:solidFill>
              </a:rPr>
              <a:t>generating </a:t>
            </a:r>
            <a:r>
              <a:rPr kumimoji="1" lang="en-US" altLang="ja-JP" sz="1600" dirty="0">
                <a:solidFill>
                  <a:srgbClr val="FF0000"/>
                </a:solidFill>
              </a:rPr>
              <a:t>thermal runaway of </a:t>
            </a:r>
            <a:r>
              <a:rPr lang="en-US" altLang="ja-JP" sz="1600" dirty="0">
                <a:solidFill>
                  <a:srgbClr val="FF0000"/>
                </a:solidFill>
              </a:rPr>
              <a:t>trigger</a:t>
            </a:r>
            <a:r>
              <a:rPr kumimoji="1" lang="en-US" altLang="ja-JP" sz="1600" dirty="0">
                <a:solidFill>
                  <a:srgbClr val="FF0000"/>
                </a:solidFill>
              </a:rPr>
              <a:t> cell is different. 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cxnSp>
        <p:nvCxnSpPr>
          <p:cNvPr id="27" name="直線矢印コネクタ 26">
            <a:extLst>
              <a:ext uri="{FF2B5EF4-FFF2-40B4-BE49-F238E27FC236}">
                <a16:creationId xmlns:a16="http://schemas.microsoft.com/office/drawing/2014/main" id="{7325A7F9-5C5F-47B5-AE32-8169B58CA437}"/>
              </a:ext>
            </a:extLst>
          </p:cNvPr>
          <p:cNvCxnSpPr>
            <a:cxnSpLocks/>
            <a:stCxn id="26" idx="1"/>
          </p:cNvCxnSpPr>
          <p:nvPr/>
        </p:nvCxnSpPr>
        <p:spPr>
          <a:xfrm flipH="1" flipV="1">
            <a:off x="6600056" y="1412776"/>
            <a:ext cx="1512168" cy="65242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>
            <a:extLst>
              <a:ext uri="{FF2B5EF4-FFF2-40B4-BE49-F238E27FC236}">
                <a16:creationId xmlns:a16="http://schemas.microsoft.com/office/drawing/2014/main" id="{6EBE0F43-AA22-442D-BAF5-2163CEADF132}"/>
              </a:ext>
            </a:extLst>
          </p:cNvPr>
          <p:cNvCxnSpPr>
            <a:cxnSpLocks/>
            <a:stCxn id="26" idx="1"/>
          </p:cNvCxnSpPr>
          <p:nvPr/>
        </p:nvCxnSpPr>
        <p:spPr>
          <a:xfrm flipH="1">
            <a:off x="6744072" y="2065204"/>
            <a:ext cx="1368152" cy="215588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A1EBF609-0C2C-430D-8AB8-BD5780A45C50}"/>
              </a:ext>
            </a:extLst>
          </p:cNvPr>
          <p:cNvSpPr txBox="1"/>
          <p:nvPr/>
        </p:nvSpPr>
        <p:spPr>
          <a:xfrm>
            <a:off x="623392" y="764704"/>
            <a:ext cx="4248472" cy="15696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600" dirty="0">
                <a:solidFill>
                  <a:srgbClr val="FF0000"/>
                </a:solidFill>
              </a:rPr>
              <a:t>Thermal propagation behaviors are different between two test results. </a:t>
            </a:r>
          </a:p>
          <a:p>
            <a:r>
              <a:rPr lang="en-US" altLang="ja-JP" sz="1600" dirty="0">
                <a:solidFill>
                  <a:srgbClr val="FF0000"/>
                </a:solidFill>
              </a:rPr>
              <a:t>T</a:t>
            </a:r>
            <a:r>
              <a:rPr kumimoji="1" lang="en-US" altLang="ja-JP" sz="1600" dirty="0">
                <a:solidFill>
                  <a:srgbClr val="FF0000"/>
                </a:solidFill>
              </a:rPr>
              <a:t>ested batteries and test conditions are basically identical, aren’t they? </a:t>
            </a:r>
          </a:p>
          <a:p>
            <a:r>
              <a:rPr kumimoji="1" lang="en-US" altLang="ja-JP" sz="1600" dirty="0">
                <a:solidFill>
                  <a:srgbClr val="FF0000"/>
                </a:solidFill>
              </a:rPr>
              <a:t>Do you have any idea about the reason why these differences </a:t>
            </a:r>
            <a:r>
              <a:rPr lang="en-US" altLang="ja-JP" sz="1600" dirty="0">
                <a:solidFill>
                  <a:srgbClr val="FF0000"/>
                </a:solidFill>
              </a:rPr>
              <a:t>are</a:t>
            </a:r>
            <a:r>
              <a:rPr kumimoji="1" lang="en-US" altLang="ja-JP" sz="1600" dirty="0">
                <a:solidFill>
                  <a:srgbClr val="FF0000"/>
                </a:solidFill>
              </a:rPr>
              <a:t> observed?  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cxnSp>
        <p:nvCxnSpPr>
          <p:cNvPr id="41" name="直線矢印コネクタ 40">
            <a:extLst>
              <a:ext uri="{FF2B5EF4-FFF2-40B4-BE49-F238E27FC236}">
                <a16:creationId xmlns:a16="http://schemas.microsoft.com/office/drawing/2014/main" id="{394FA607-6676-4AEB-9B99-308DB2B78486}"/>
              </a:ext>
            </a:extLst>
          </p:cNvPr>
          <p:cNvCxnSpPr>
            <a:cxnSpLocks/>
            <a:stCxn id="47" idx="0"/>
            <a:endCxn id="2" idx="2"/>
          </p:cNvCxnSpPr>
          <p:nvPr/>
        </p:nvCxnSpPr>
        <p:spPr>
          <a:xfrm flipV="1">
            <a:off x="3791744" y="3284984"/>
            <a:ext cx="1188132" cy="86409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矢印コネクタ 41">
            <a:extLst>
              <a:ext uri="{FF2B5EF4-FFF2-40B4-BE49-F238E27FC236}">
                <a16:creationId xmlns:a16="http://schemas.microsoft.com/office/drawing/2014/main" id="{D9FA82FD-359B-41CE-BBDB-01CE43AD2DF1}"/>
              </a:ext>
            </a:extLst>
          </p:cNvPr>
          <p:cNvCxnSpPr>
            <a:cxnSpLocks/>
            <a:stCxn id="47" idx="2"/>
            <a:endCxn id="14" idx="0"/>
          </p:cNvCxnSpPr>
          <p:nvPr/>
        </p:nvCxnSpPr>
        <p:spPr>
          <a:xfrm>
            <a:off x="3791744" y="4733855"/>
            <a:ext cx="1260140" cy="92739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AB30AE66-2F3B-495C-B76B-4670C0CAC0E3}"/>
              </a:ext>
            </a:extLst>
          </p:cNvPr>
          <p:cNvSpPr txBox="1"/>
          <p:nvPr/>
        </p:nvSpPr>
        <p:spPr>
          <a:xfrm>
            <a:off x="2351584" y="4149080"/>
            <a:ext cx="2880320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600" dirty="0">
                <a:solidFill>
                  <a:srgbClr val="FF0000"/>
                </a:solidFill>
              </a:rPr>
              <a:t>Number of cells with reaching thermal runaway is different.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013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83851B3-B5FA-4CE8-9121-B2E7106A4B41}" type="slidenum">
              <a:rPr lang="ja-JP" altLang="en-US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2</a:t>
            </a:fld>
            <a:endParaRPr lang="ja-JP" altLang="en-US" dirty="0">
              <a:solidFill>
                <a:prstClr val="black"/>
              </a:solidFill>
              <a:latin typeface="Calibri"/>
              <a:ea typeface="ＭＳ Ｐゴシック" panose="020B060007020508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7DDB010-3187-4A1F-8ACF-5BD3A88AD80E}"/>
              </a:ext>
            </a:extLst>
          </p:cNvPr>
          <p:cNvSpPr txBox="1"/>
          <p:nvPr/>
        </p:nvSpPr>
        <p:spPr>
          <a:xfrm>
            <a:off x="1823197" y="463308"/>
            <a:ext cx="8928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71550" lvl="1" indent="-514350" fontAlgn="auto">
              <a:spcBef>
                <a:spcPts val="0"/>
              </a:spcBef>
              <a:spcAft>
                <a:spcPts val="1200"/>
              </a:spcAft>
              <a:buFont typeface="+mj-ea"/>
              <a:buAutoNum type="circleNumDbPlain"/>
              <a:defRPr/>
            </a:pPr>
            <a:endParaRPr lang="en-US" altLang="ja-JP" sz="2400" dirty="0">
              <a:solidFill>
                <a:prstClr val="black"/>
              </a:solidFill>
              <a:latin typeface="Calibri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3" name="タイトル 12">
            <a:extLst>
              <a:ext uri="{FF2B5EF4-FFF2-40B4-BE49-F238E27FC236}">
                <a16:creationId xmlns:a16="http://schemas.microsoft.com/office/drawing/2014/main" id="{BAFFAE7E-754F-4284-82D8-411E765B8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Japan’s questions for China presentation material</a:t>
            </a:r>
            <a:endParaRPr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C7A31CA-2073-4E0A-BADA-946E46C5518A}"/>
              </a:ext>
            </a:extLst>
          </p:cNvPr>
          <p:cNvSpPr txBox="1"/>
          <p:nvPr/>
        </p:nvSpPr>
        <p:spPr>
          <a:xfrm>
            <a:off x="1631504" y="1844824"/>
            <a:ext cx="907300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2400" dirty="0"/>
              <a:t>Thank you so much for sharing the useful test result.</a:t>
            </a:r>
          </a:p>
          <a:p>
            <a:pPr algn="l"/>
            <a:endParaRPr kumimoji="1" lang="en-US" altLang="ja-JP" sz="2400" dirty="0"/>
          </a:p>
          <a:p>
            <a:pPr algn="l"/>
            <a:r>
              <a:rPr kumimoji="1" lang="en-US" altLang="ja-JP" sz="2400" dirty="0"/>
              <a:t>It’s very helpful and interesting for us because we JPN do not have any experience of vehicle/pack tests with LFP batteries.</a:t>
            </a:r>
          </a:p>
          <a:p>
            <a:pPr algn="l"/>
            <a:endParaRPr kumimoji="1" lang="en-US" altLang="ja-JP" sz="2400" dirty="0"/>
          </a:p>
          <a:p>
            <a:pPr algn="l"/>
            <a:r>
              <a:rPr kumimoji="1" lang="en-US" altLang="ja-JP" sz="2400" dirty="0"/>
              <a:t>Regarding test conditions and results, there are some questions. </a:t>
            </a:r>
          </a:p>
          <a:p>
            <a:pPr algn="l"/>
            <a:r>
              <a:rPr kumimoji="1" lang="en-US" altLang="ja-JP" sz="2400" dirty="0"/>
              <a:t>It would be appreciated if you could give us comments for these JPN’s questions.</a:t>
            </a:r>
          </a:p>
        </p:txBody>
      </p:sp>
    </p:spTree>
    <p:extLst>
      <p:ext uri="{BB962C8B-B14F-4D97-AF65-F5344CB8AC3E}">
        <p14:creationId xmlns:p14="http://schemas.microsoft.com/office/powerpoint/2010/main" val="26465506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83851B3-B5FA-4CE8-9121-B2E7106A4B41}" type="slidenum">
              <a:rPr lang="ja-JP" altLang="en-US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3</a:t>
            </a:fld>
            <a:endParaRPr lang="ja-JP" altLang="en-US" dirty="0">
              <a:solidFill>
                <a:prstClr val="black"/>
              </a:solidFill>
              <a:latin typeface="Calibri"/>
              <a:ea typeface="ＭＳ Ｐゴシック" panose="020B060007020508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7DDB010-3187-4A1F-8ACF-5BD3A88AD80E}"/>
              </a:ext>
            </a:extLst>
          </p:cNvPr>
          <p:cNvSpPr txBox="1"/>
          <p:nvPr/>
        </p:nvSpPr>
        <p:spPr>
          <a:xfrm>
            <a:off x="1823197" y="463308"/>
            <a:ext cx="8928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71550" lvl="1" indent="-514350" fontAlgn="auto">
              <a:spcBef>
                <a:spcPts val="0"/>
              </a:spcBef>
              <a:spcAft>
                <a:spcPts val="1200"/>
              </a:spcAft>
              <a:buFont typeface="+mj-ea"/>
              <a:buAutoNum type="circleNumDbPlain"/>
              <a:defRPr/>
            </a:pPr>
            <a:endParaRPr lang="en-US" altLang="ja-JP" sz="2400" dirty="0">
              <a:solidFill>
                <a:prstClr val="black"/>
              </a:solidFill>
              <a:latin typeface="Calibri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3" name="タイトル 12">
            <a:extLst>
              <a:ext uri="{FF2B5EF4-FFF2-40B4-BE49-F238E27FC236}">
                <a16:creationId xmlns:a16="http://schemas.microsoft.com/office/drawing/2014/main" id="{BAFFAE7E-754F-4284-82D8-411E765B8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Japan’s questions for China presentation material</a:t>
            </a:r>
            <a:endParaRPr lang="ja-JP" altLang="en-US" dirty="0"/>
          </a:p>
        </p:txBody>
      </p:sp>
      <p:pic>
        <p:nvPicPr>
          <p:cNvPr id="14" name="図 13" descr="グラフィカル ユーザー インターフェイス&#10;&#10;中程度の精度で自動的に生成された説明">
            <a:extLst>
              <a:ext uri="{FF2B5EF4-FFF2-40B4-BE49-F238E27FC236}">
                <a16:creationId xmlns:a16="http://schemas.microsoft.com/office/drawing/2014/main" id="{89C2DF7B-A1D2-4478-9672-2099BD08B0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1399" y="728285"/>
            <a:ext cx="9612066" cy="5401429"/>
          </a:xfrm>
          <a:prstGeom prst="rect">
            <a:avLst/>
          </a:prstGeom>
          <a:ln>
            <a:noFill/>
          </a:ln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96B88C9F-1043-48CE-A8E1-57C31583F544}"/>
              </a:ext>
            </a:extLst>
          </p:cNvPr>
          <p:cNvSpPr txBox="1"/>
          <p:nvPr/>
        </p:nvSpPr>
        <p:spPr>
          <a:xfrm>
            <a:off x="407368" y="2492896"/>
            <a:ext cx="5458546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FF0000"/>
                </a:solidFill>
              </a:rPr>
              <a:t>Wha</a:t>
            </a:r>
            <a:r>
              <a:rPr lang="en-US" altLang="ja-JP" sz="1600" dirty="0">
                <a:solidFill>
                  <a:srgbClr val="FF0000"/>
                </a:solidFill>
              </a:rPr>
              <a:t>t does “temperature of electric heating trigger” mean?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0B8C8EA3-4FA1-4E4F-B154-E7369571DED5}"/>
              </a:ext>
            </a:extLst>
          </p:cNvPr>
          <p:cNvCxnSpPr/>
          <p:nvPr/>
        </p:nvCxnSpPr>
        <p:spPr>
          <a:xfrm>
            <a:off x="2737545" y="3084058"/>
            <a:ext cx="482521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83451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83851B3-B5FA-4CE8-9121-B2E7106A4B41}" type="slidenum">
              <a:rPr lang="ja-JP" altLang="en-US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4</a:t>
            </a:fld>
            <a:endParaRPr lang="ja-JP" altLang="en-US" dirty="0">
              <a:solidFill>
                <a:prstClr val="black"/>
              </a:solidFill>
              <a:latin typeface="Calibri"/>
              <a:ea typeface="ＭＳ Ｐゴシック" panose="020B060007020508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7DDB010-3187-4A1F-8ACF-5BD3A88AD80E}"/>
              </a:ext>
            </a:extLst>
          </p:cNvPr>
          <p:cNvSpPr txBox="1"/>
          <p:nvPr/>
        </p:nvSpPr>
        <p:spPr>
          <a:xfrm>
            <a:off x="1823197" y="463308"/>
            <a:ext cx="8928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71550" lvl="1" indent="-514350" fontAlgn="auto">
              <a:spcBef>
                <a:spcPts val="0"/>
              </a:spcBef>
              <a:spcAft>
                <a:spcPts val="1200"/>
              </a:spcAft>
              <a:buFont typeface="+mj-ea"/>
              <a:buAutoNum type="circleNumDbPlain"/>
              <a:defRPr/>
            </a:pPr>
            <a:endParaRPr lang="en-US" altLang="ja-JP" sz="2400" dirty="0">
              <a:solidFill>
                <a:prstClr val="black"/>
              </a:solidFill>
              <a:latin typeface="Calibri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3" name="タイトル 12">
            <a:extLst>
              <a:ext uri="{FF2B5EF4-FFF2-40B4-BE49-F238E27FC236}">
                <a16:creationId xmlns:a16="http://schemas.microsoft.com/office/drawing/2014/main" id="{BAFFAE7E-754F-4284-82D8-411E765B8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Japan’s questions for China presentation material</a:t>
            </a:r>
            <a:endParaRPr lang="ja-JP" altLang="en-US" dirty="0"/>
          </a:p>
        </p:txBody>
      </p:sp>
      <p:pic>
        <p:nvPicPr>
          <p:cNvPr id="6" name="図 5" descr="グラフィカル ユーザー インターフェイス&#10;&#10;自動的に生成された説明">
            <a:extLst>
              <a:ext uri="{FF2B5EF4-FFF2-40B4-BE49-F238E27FC236}">
                <a16:creationId xmlns:a16="http://schemas.microsoft.com/office/drawing/2014/main" id="{56AC50FA-720E-46AC-9ACD-C9CC2BF71EA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95"/>
          <a:stretch/>
        </p:blipFill>
        <p:spPr>
          <a:xfrm>
            <a:off x="4455481" y="1060811"/>
            <a:ext cx="7617183" cy="490606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16DED94-9D58-4E53-9E60-70ED4CA18D08}"/>
              </a:ext>
            </a:extLst>
          </p:cNvPr>
          <p:cNvSpPr txBox="1"/>
          <p:nvPr/>
        </p:nvSpPr>
        <p:spPr>
          <a:xfrm>
            <a:off x="119336" y="980728"/>
            <a:ext cx="4298210" cy="206210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solidFill>
                  <a:srgbClr val="FF0000"/>
                </a:solidFill>
              </a:rPr>
              <a:t>Could you share the information about heater specifications?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600" dirty="0">
                <a:solidFill>
                  <a:srgbClr val="FF0000"/>
                </a:solidFill>
              </a:rPr>
              <a:t>Heater size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600" dirty="0">
                <a:solidFill>
                  <a:srgbClr val="FF0000"/>
                </a:solidFill>
              </a:rPr>
              <a:t>Heater output power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600" dirty="0">
                <a:solidFill>
                  <a:srgbClr val="FF0000"/>
                </a:solidFill>
              </a:rPr>
              <a:t>Heater attaching position </a:t>
            </a:r>
          </a:p>
          <a:p>
            <a:r>
              <a:rPr lang="en-US" altLang="ja-JP" sz="1600" dirty="0">
                <a:solidFill>
                  <a:srgbClr val="FF0000"/>
                </a:solidFill>
              </a:rPr>
              <a:t>   (ex. Center of cell surface etc. 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600" dirty="0">
                <a:solidFill>
                  <a:srgbClr val="FF0000"/>
                </a:solidFill>
              </a:rPr>
              <a:t>Heater fixing method to cells’ surface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600" dirty="0">
                <a:solidFill>
                  <a:srgbClr val="FF0000"/>
                </a:solidFill>
              </a:rPr>
              <a:t>Back pressure on heaters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ADCAFC2-2AD9-4501-BBE8-8250856E6AD1}"/>
              </a:ext>
            </a:extLst>
          </p:cNvPr>
          <p:cNvSpPr txBox="1"/>
          <p:nvPr/>
        </p:nvSpPr>
        <p:spPr>
          <a:xfrm>
            <a:off x="119336" y="5589240"/>
            <a:ext cx="5040560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altLang="ja-JP" sz="1600" dirty="0">
                <a:solidFill>
                  <a:srgbClr val="FF0000"/>
                </a:solidFill>
              </a:rPr>
              <a:t>Could you share the exact locations on cells’ surface where</a:t>
            </a:r>
            <a:r>
              <a:rPr kumimoji="1" lang="en-US" altLang="ja-JP" sz="1600" dirty="0">
                <a:solidFill>
                  <a:srgbClr val="FF0000"/>
                </a:solidFill>
              </a:rPr>
              <a:t> the temperature sensors are attached? 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98305898-4013-4578-BC5C-81A864DDCCCB}"/>
              </a:ext>
            </a:extLst>
          </p:cNvPr>
          <p:cNvCxnSpPr>
            <a:cxnSpLocks/>
          </p:cNvCxnSpPr>
          <p:nvPr/>
        </p:nvCxnSpPr>
        <p:spPr>
          <a:xfrm>
            <a:off x="4511824" y="3672104"/>
            <a:ext cx="243152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CBB1F650-DE07-4013-A6BD-C2B04D34E707}"/>
              </a:ext>
            </a:extLst>
          </p:cNvPr>
          <p:cNvSpPr/>
          <p:nvPr/>
        </p:nvSpPr>
        <p:spPr>
          <a:xfrm>
            <a:off x="8807640" y="3601766"/>
            <a:ext cx="3193367" cy="2349304"/>
          </a:xfrm>
          <a:prstGeom prst="roundRect">
            <a:avLst>
              <a:gd name="adj" fmla="val 6726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5CDB68EB-05FF-44AE-A007-DE3B910C8E32}"/>
              </a:ext>
            </a:extLst>
          </p:cNvPr>
          <p:cNvCxnSpPr>
            <a:cxnSpLocks/>
            <a:stCxn id="7" idx="2"/>
          </p:cNvCxnSpPr>
          <p:nvPr/>
        </p:nvCxnSpPr>
        <p:spPr>
          <a:xfrm>
            <a:off x="2268441" y="3042831"/>
            <a:ext cx="2149105" cy="60219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73360708-33CA-440C-9206-D5AF590BBEA3}"/>
              </a:ext>
            </a:extLst>
          </p:cNvPr>
          <p:cNvCxnSpPr>
            <a:cxnSpLocks/>
            <a:stCxn id="8" idx="3"/>
          </p:cNvCxnSpPr>
          <p:nvPr/>
        </p:nvCxnSpPr>
        <p:spPr>
          <a:xfrm flipV="1">
            <a:off x="5159896" y="5733256"/>
            <a:ext cx="3600400" cy="1483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32629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83851B3-B5FA-4CE8-9121-B2E7106A4B41}" type="slidenum">
              <a:rPr lang="ja-JP" altLang="en-US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5</a:t>
            </a:fld>
            <a:endParaRPr lang="ja-JP" altLang="en-US" dirty="0">
              <a:solidFill>
                <a:prstClr val="black"/>
              </a:solidFill>
              <a:latin typeface="Calibri"/>
              <a:ea typeface="ＭＳ Ｐゴシック" panose="020B060007020508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7DDB010-3187-4A1F-8ACF-5BD3A88AD80E}"/>
              </a:ext>
            </a:extLst>
          </p:cNvPr>
          <p:cNvSpPr txBox="1"/>
          <p:nvPr/>
        </p:nvSpPr>
        <p:spPr>
          <a:xfrm>
            <a:off x="1823197" y="463308"/>
            <a:ext cx="8928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71550" lvl="1" indent="-514350" fontAlgn="auto">
              <a:spcBef>
                <a:spcPts val="0"/>
              </a:spcBef>
              <a:spcAft>
                <a:spcPts val="1200"/>
              </a:spcAft>
              <a:buFont typeface="+mj-ea"/>
              <a:buAutoNum type="circleNumDbPlain"/>
              <a:defRPr/>
            </a:pPr>
            <a:endParaRPr lang="en-US" altLang="ja-JP" sz="2400" dirty="0">
              <a:solidFill>
                <a:prstClr val="black"/>
              </a:solidFill>
              <a:latin typeface="Calibri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3" name="タイトル 12">
            <a:extLst>
              <a:ext uri="{FF2B5EF4-FFF2-40B4-BE49-F238E27FC236}">
                <a16:creationId xmlns:a16="http://schemas.microsoft.com/office/drawing/2014/main" id="{BAFFAE7E-754F-4284-82D8-411E765B8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Japan’s questions for China presentation material</a:t>
            </a:r>
            <a:endParaRPr lang="ja-JP" altLang="en-US" dirty="0"/>
          </a:p>
        </p:txBody>
      </p:sp>
      <p:pic>
        <p:nvPicPr>
          <p:cNvPr id="6" name="図 5" descr="グラフ&#10;&#10;自動的に生成された説明">
            <a:extLst>
              <a:ext uri="{FF2B5EF4-FFF2-40B4-BE49-F238E27FC236}">
                <a16:creationId xmlns:a16="http://schemas.microsoft.com/office/drawing/2014/main" id="{6D6CB174-D145-4D6E-A320-EF6D685F73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2926" y="811648"/>
            <a:ext cx="7516274" cy="4782217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03A0C13-E322-4919-9721-82B390FD8F82}"/>
              </a:ext>
            </a:extLst>
          </p:cNvPr>
          <p:cNvSpPr txBox="1"/>
          <p:nvPr/>
        </p:nvSpPr>
        <p:spPr>
          <a:xfrm>
            <a:off x="335360" y="4295998"/>
            <a:ext cx="4698722" cy="83099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altLang="ja-JP" sz="1600" dirty="0">
                <a:solidFill>
                  <a:srgbClr val="FF0000"/>
                </a:solidFill>
              </a:rPr>
              <a:t>Is the upper limit temperature of the heater set for the test?</a:t>
            </a:r>
          </a:p>
          <a:p>
            <a:pPr algn="l"/>
            <a:r>
              <a:rPr lang="en-US" altLang="ja-JP" sz="1600" dirty="0">
                <a:solidFill>
                  <a:srgbClr val="FF0000"/>
                </a:solidFill>
              </a:rPr>
              <a:t>If so, how much is the temperature of the heater?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74E669D-CC42-4760-8494-4CD2EF4323AB}"/>
              </a:ext>
            </a:extLst>
          </p:cNvPr>
          <p:cNvSpPr txBox="1"/>
          <p:nvPr/>
        </p:nvSpPr>
        <p:spPr>
          <a:xfrm>
            <a:off x="335360" y="3215878"/>
            <a:ext cx="3449983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1600" dirty="0">
                <a:solidFill>
                  <a:srgbClr val="FF0000"/>
                </a:solidFill>
              </a:rPr>
              <a:t>When </a:t>
            </a:r>
            <a:r>
              <a:rPr lang="en-US" altLang="ja-JP" sz="1600" dirty="0">
                <a:solidFill>
                  <a:srgbClr val="FF0000"/>
                </a:solidFill>
              </a:rPr>
              <a:t>is</a:t>
            </a:r>
            <a:r>
              <a:rPr kumimoji="1" lang="en-US" altLang="ja-JP" sz="1600" dirty="0">
                <a:solidFill>
                  <a:srgbClr val="FF0000"/>
                </a:solidFill>
              </a:rPr>
              <a:t> the heater stopped?</a:t>
            </a:r>
          </a:p>
          <a:p>
            <a:pPr algn="l"/>
            <a:r>
              <a:rPr lang="en-US" altLang="ja-JP" sz="1600" dirty="0">
                <a:solidFill>
                  <a:srgbClr val="FF0000"/>
                </a:solidFill>
              </a:rPr>
              <a:t>What trigger is the heater stopped? 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FF4832B8-51FC-4210-AB58-F73A9515BE3C}"/>
              </a:ext>
            </a:extLst>
          </p:cNvPr>
          <p:cNvSpPr txBox="1"/>
          <p:nvPr/>
        </p:nvSpPr>
        <p:spPr>
          <a:xfrm>
            <a:off x="335360" y="1515805"/>
            <a:ext cx="3886121" cy="83099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altLang="ja-JP" sz="1600" dirty="0">
                <a:solidFill>
                  <a:srgbClr val="FF0000"/>
                </a:solidFill>
              </a:rPr>
              <a:t>What parameters are used to judge the cell thermal runaway occurs? DT/dt or cell voltage or others?</a:t>
            </a:r>
            <a:endParaRPr kumimoji="1" lang="en-US" altLang="ja-JP" sz="1600" dirty="0">
              <a:solidFill>
                <a:srgbClr val="FF0000"/>
              </a:solidFill>
            </a:endParaRPr>
          </a:p>
        </p:txBody>
      </p: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4BCECD96-F99D-404A-AEA9-1F14630AFEE7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4221481" y="1844824"/>
            <a:ext cx="722650" cy="8648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01C40291-A592-40D4-8991-75DD777139F6}"/>
              </a:ext>
            </a:extLst>
          </p:cNvPr>
          <p:cNvCxnSpPr>
            <a:cxnSpLocks/>
            <a:stCxn id="9" idx="3"/>
          </p:cNvCxnSpPr>
          <p:nvPr/>
        </p:nvCxnSpPr>
        <p:spPr>
          <a:xfrm>
            <a:off x="4221481" y="1931304"/>
            <a:ext cx="708583" cy="8233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659978B3-0038-4980-BECB-462958DC02EC}"/>
              </a:ext>
            </a:extLst>
          </p:cNvPr>
          <p:cNvCxnSpPr>
            <a:cxnSpLocks/>
            <a:stCxn id="8" idx="3"/>
          </p:cNvCxnSpPr>
          <p:nvPr/>
        </p:nvCxnSpPr>
        <p:spPr>
          <a:xfrm>
            <a:off x="3785343" y="3508266"/>
            <a:ext cx="1734593" cy="20876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10169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D6043E08-1410-41A7-8FF4-51904E41F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lang="ja-JP" altLang="en-US" smtClean="0"/>
              <a:pPr/>
              <a:t>6</a:t>
            </a:fld>
            <a:endParaRPr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49A0984C-7D11-41BF-A159-CA8BF9BEB4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Japan’s questions for China presentation material</a:t>
            </a:r>
            <a:endParaRPr kumimoji="1" lang="ja-JP" altLang="en-US" dirty="0"/>
          </a:p>
        </p:txBody>
      </p:sp>
      <p:pic>
        <p:nvPicPr>
          <p:cNvPr id="5" name="図 4" descr="グラフィカル ユーザー インターフェイス, グラフ&#10;&#10;自動的に生成された説明">
            <a:extLst>
              <a:ext uri="{FF2B5EF4-FFF2-40B4-BE49-F238E27FC236}">
                <a16:creationId xmlns:a16="http://schemas.microsoft.com/office/drawing/2014/main" id="{50D259F7-9DD4-4E2D-AC9C-CDE1F2F620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7660" y="3356992"/>
            <a:ext cx="6065353" cy="3456384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1A1EDDB-49A2-41E0-9E40-F158EF96C115}"/>
              </a:ext>
            </a:extLst>
          </p:cNvPr>
          <p:cNvSpPr txBox="1"/>
          <p:nvPr/>
        </p:nvSpPr>
        <p:spPr>
          <a:xfrm>
            <a:off x="502243" y="4654999"/>
            <a:ext cx="4009581" cy="107721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altLang="ja-JP" sz="1600" dirty="0">
                <a:solidFill>
                  <a:srgbClr val="FF0000"/>
                </a:solidFill>
              </a:rPr>
              <a:t>The peak of CO concentration due to second cell thermal runaway cannot be observed in this graph.</a:t>
            </a:r>
          </a:p>
          <a:p>
            <a:pPr algn="l"/>
            <a:r>
              <a:rPr lang="en-US" altLang="ja-JP" sz="1600" dirty="0">
                <a:solidFill>
                  <a:srgbClr val="FF0000"/>
                </a:solidFill>
              </a:rPr>
              <a:t>Do you have any idea about this?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pic>
        <p:nvPicPr>
          <p:cNvPr id="7" name="図 6" descr="グラフ, 折れ線グラフ&#10;&#10;自動的に生成された説明">
            <a:extLst>
              <a:ext uri="{FF2B5EF4-FFF2-40B4-BE49-F238E27FC236}">
                <a16:creationId xmlns:a16="http://schemas.microsoft.com/office/drawing/2014/main" id="{5B55B249-9138-4A44-8967-E77FF8A23BC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36"/>
          <a:stretch/>
        </p:blipFill>
        <p:spPr>
          <a:xfrm>
            <a:off x="4995781" y="647395"/>
            <a:ext cx="6420746" cy="2565581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1B074FA-E013-4CAD-A872-736EB42D7A1E}"/>
              </a:ext>
            </a:extLst>
          </p:cNvPr>
          <p:cNvSpPr txBox="1"/>
          <p:nvPr/>
        </p:nvSpPr>
        <p:spPr>
          <a:xfrm>
            <a:off x="502243" y="2768652"/>
            <a:ext cx="3706041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altLang="ja-JP" sz="1600" dirty="0">
                <a:solidFill>
                  <a:srgbClr val="FF0000"/>
                </a:solidFill>
              </a:rPr>
              <a:t>Is the start timing (zero point of X-axis) of these graphs identical?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9987413-51FB-430F-8931-1931075D5E35}"/>
              </a:ext>
            </a:extLst>
          </p:cNvPr>
          <p:cNvSpPr txBox="1"/>
          <p:nvPr/>
        </p:nvSpPr>
        <p:spPr>
          <a:xfrm>
            <a:off x="436098" y="1125414"/>
            <a:ext cx="4147734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1600" dirty="0">
                <a:solidFill>
                  <a:srgbClr val="FF0000"/>
                </a:solidFill>
              </a:rPr>
              <a:t>Does the air ventilator of the test room turn on during the test?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2FF6113D-5D53-4ACE-8110-73573BB94125}"/>
              </a:ext>
            </a:extLst>
          </p:cNvPr>
          <p:cNvCxnSpPr>
            <a:cxnSpLocks/>
            <a:stCxn id="8" idx="3"/>
          </p:cNvCxnSpPr>
          <p:nvPr/>
        </p:nvCxnSpPr>
        <p:spPr>
          <a:xfrm flipV="1">
            <a:off x="4208284" y="2924944"/>
            <a:ext cx="1095628" cy="13609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B15BCE74-D340-47C4-8BA1-FAB8066ED799}"/>
              </a:ext>
            </a:extLst>
          </p:cNvPr>
          <p:cNvCxnSpPr>
            <a:cxnSpLocks/>
            <a:stCxn id="8" idx="3"/>
          </p:cNvCxnSpPr>
          <p:nvPr/>
        </p:nvCxnSpPr>
        <p:spPr>
          <a:xfrm>
            <a:off x="4208284" y="3061040"/>
            <a:ext cx="1671692" cy="288824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99273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D6043E08-1410-41A7-8FF4-51904E41F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lang="ja-JP" altLang="en-US" smtClean="0"/>
              <a:pPr/>
              <a:t>7</a:t>
            </a:fld>
            <a:endParaRPr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49A0984C-7D11-41BF-A159-CA8BF9BEB4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Japan’s questions for China presentation material</a:t>
            </a:r>
            <a:endParaRPr kumimoji="1" lang="ja-JP" altLang="en-US" dirty="0"/>
          </a:p>
        </p:txBody>
      </p:sp>
      <p:pic>
        <p:nvPicPr>
          <p:cNvPr id="5" name="図 4" descr="グラフィカル ユーザー インターフェイス&#10;&#10;自動的に生成された説明">
            <a:extLst>
              <a:ext uri="{FF2B5EF4-FFF2-40B4-BE49-F238E27FC236}">
                <a16:creationId xmlns:a16="http://schemas.microsoft.com/office/drawing/2014/main" id="{19B670DC-E384-4A63-89C7-D03F7293A2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389" y="1088955"/>
            <a:ext cx="7220958" cy="4848902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8F697CF-C49D-43CC-AE78-9B5E5462B08E}"/>
              </a:ext>
            </a:extLst>
          </p:cNvPr>
          <p:cNvSpPr txBox="1"/>
          <p:nvPr/>
        </p:nvSpPr>
        <p:spPr>
          <a:xfrm>
            <a:off x="428916" y="3346448"/>
            <a:ext cx="4226924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altLang="ja-JP" sz="1600" dirty="0">
                <a:solidFill>
                  <a:srgbClr val="FF0000"/>
                </a:solidFill>
              </a:rPr>
              <a:t>Could you share the exact location of the gas sensor in the vehicle cabin? 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1B56F452-2553-4473-B405-59394FF474B3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4655840" y="3638836"/>
            <a:ext cx="717438" cy="44297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01492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D6043E08-1410-41A7-8FF4-51904E41F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lang="ja-JP" altLang="en-US" smtClean="0"/>
              <a:pPr/>
              <a:t>8</a:t>
            </a:fld>
            <a:endParaRPr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49A0984C-7D11-41BF-A159-CA8BF9BEB4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Japan’s questions for China presentation material</a:t>
            </a:r>
            <a:endParaRPr kumimoji="1" lang="ja-JP" altLang="en-US" dirty="0"/>
          </a:p>
        </p:txBody>
      </p:sp>
      <p:pic>
        <p:nvPicPr>
          <p:cNvPr id="5" name="図 4" descr="グラフィカル ユーザー インターフェイス, グラフ&#10;&#10;自動的に生成された説明">
            <a:extLst>
              <a:ext uri="{FF2B5EF4-FFF2-40B4-BE49-F238E27FC236}">
                <a16:creationId xmlns:a16="http://schemas.microsoft.com/office/drawing/2014/main" id="{92A14209-E10F-4390-9718-9EC0F6ECF6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7147" y="1079871"/>
            <a:ext cx="7544853" cy="4810796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1769869-3E5E-4DA2-8F61-866B45CECA4B}"/>
              </a:ext>
            </a:extLst>
          </p:cNvPr>
          <p:cNvSpPr txBox="1"/>
          <p:nvPr/>
        </p:nvSpPr>
        <p:spPr>
          <a:xfrm>
            <a:off x="407368" y="5213741"/>
            <a:ext cx="4233698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altLang="ja-JP" sz="1600" dirty="0">
                <a:solidFill>
                  <a:srgbClr val="FF0000"/>
                </a:solidFill>
              </a:rPr>
              <a:t>Is there any specific reason to open the vehicle windows during the test?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128917F7-34D6-4588-8BAD-1EC65286C82A}"/>
              </a:ext>
            </a:extLst>
          </p:cNvPr>
          <p:cNvCxnSpPr>
            <a:cxnSpLocks/>
            <a:stCxn id="6" idx="2"/>
            <a:endCxn id="6" idx="2"/>
          </p:cNvCxnSpPr>
          <p:nvPr/>
        </p:nvCxnSpPr>
        <p:spPr>
          <a:xfrm>
            <a:off x="2524217" y="5798516"/>
            <a:ext cx="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82394EB5-E4C0-472C-BBED-CD6FA8405CAD}"/>
              </a:ext>
            </a:extLst>
          </p:cNvPr>
          <p:cNvCxnSpPr>
            <a:cxnSpLocks/>
          </p:cNvCxnSpPr>
          <p:nvPr/>
        </p:nvCxnSpPr>
        <p:spPr>
          <a:xfrm flipV="1">
            <a:off x="4649365" y="2052001"/>
            <a:ext cx="6343179" cy="353809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97A82D72-6785-4A0A-B4D8-ED333B3989D5}"/>
              </a:ext>
            </a:extLst>
          </p:cNvPr>
          <p:cNvCxnSpPr>
            <a:cxnSpLocks/>
            <a:stCxn id="17" idx="3"/>
          </p:cNvCxnSpPr>
          <p:nvPr/>
        </p:nvCxnSpPr>
        <p:spPr>
          <a:xfrm>
            <a:off x="4293489" y="1756267"/>
            <a:ext cx="1221046" cy="29573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EC6CD1D4-FA6F-4438-B684-9320063B4A0C}"/>
              </a:ext>
            </a:extLst>
          </p:cNvPr>
          <p:cNvCxnSpPr>
            <a:cxnSpLocks/>
          </p:cNvCxnSpPr>
          <p:nvPr/>
        </p:nvCxnSpPr>
        <p:spPr>
          <a:xfrm>
            <a:off x="4367808" y="1772816"/>
            <a:ext cx="1104524" cy="49208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AACA8FD4-969E-42CC-B8DE-FD6C63EDB803}"/>
              </a:ext>
            </a:extLst>
          </p:cNvPr>
          <p:cNvCxnSpPr>
            <a:cxnSpLocks/>
            <a:stCxn id="17" idx="3"/>
          </p:cNvCxnSpPr>
          <p:nvPr/>
        </p:nvCxnSpPr>
        <p:spPr>
          <a:xfrm>
            <a:off x="4293489" y="1756267"/>
            <a:ext cx="1206979" cy="74778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FAB40E45-34E0-44A0-AC1F-857AEC0FEABA}"/>
              </a:ext>
            </a:extLst>
          </p:cNvPr>
          <p:cNvCxnSpPr>
            <a:cxnSpLocks/>
            <a:stCxn id="17" idx="3"/>
          </p:cNvCxnSpPr>
          <p:nvPr/>
        </p:nvCxnSpPr>
        <p:spPr>
          <a:xfrm>
            <a:off x="4293489" y="1756267"/>
            <a:ext cx="1206979" cy="94473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45E8A1FD-6A56-48D8-87C6-3929D4D8569D}"/>
              </a:ext>
            </a:extLst>
          </p:cNvPr>
          <p:cNvSpPr txBox="1"/>
          <p:nvPr/>
        </p:nvSpPr>
        <p:spPr>
          <a:xfrm>
            <a:off x="407368" y="3935958"/>
            <a:ext cx="4698722" cy="83099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altLang="ja-JP" sz="1600" dirty="0">
                <a:solidFill>
                  <a:srgbClr val="FF0000"/>
                </a:solidFill>
              </a:rPr>
              <a:t>Is the upper limit temperature of the heater set for the test?</a:t>
            </a:r>
          </a:p>
          <a:p>
            <a:pPr algn="l"/>
            <a:r>
              <a:rPr lang="en-US" altLang="ja-JP" sz="1600" dirty="0">
                <a:solidFill>
                  <a:srgbClr val="FF0000"/>
                </a:solidFill>
              </a:rPr>
              <a:t>If so, how much is the temperature of the heater?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EF8CA75-E9DC-415F-9AD5-4BCE57FD4E51}"/>
              </a:ext>
            </a:extLst>
          </p:cNvPr>
          <p:cNvSpPr txBox="1"/>
          <p:nvPr/>
        </p:nvSpPr>
        <p:spPr>
          <a:xfrm>
            <a:off x="407368" y="3132257"/>
            <a:ext cx="3839513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1600" dirty="0">
                <a:solidFill>
                  <a:srgbClr val="FF0000"/>
                </a:solidFill>
              </a:rPr>
              <a:t>When </a:t>
            </a:r>
            <a:r>
              <a:rPr lang="en-US" altLang="ja-JP" sz="1600" dirty="0">
                <a:solidFill>
                  <a:srgbClr val="FF0000"/>
                </a:solidFill>
              </a:rPr>
              <a:t>is</a:t>
            </a:r>
            <a:r>
              <a:rPr kumimoji="1" lang="en-US" altLang="ja-JP" sz="1600" dirty="0">
                <a:solidFill>
                  <a:srgbClr val="FF0000"/>
                </a:solidFill>
              </a:rPr>
              <a:t> the heater stopped?</a:t>
            </a:r>
          </a:p>
          <a:p>
            <a:pPr algn="l"/>
            <a:r>
              <a:rPr lang="en-US" altLang="ja-JP" sz="1600" dirty="0">
                <a:solidFill>
                  <a:srgbClr val="FF0000"/>
                </a:solidFill>
              </a:rPr>
              <a:t>What trigger is used to stop the heater? 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E0565E8-8286-4176-86BC-2B479618B585}"/>
              </a:ext>
            </a:extLst>
          </p:cNvPr>
          <p:cNvSpPr txBox="1"/>
          <p:nvPr/>
        </p:nvSpPr>
        <p:spPr>
          <a:xfrm>
            <a:off x="407368" y="1340768"/>
            <a:ext cx="3886121" cy="83099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altLang="ja-JP" sz="1600" dirty="0">
                <a:solidFill>
                  <a:srgbClr val="FF0000"/>
                </a:solidFill>
              </a:rPr>
              <a:t>What parameters are used to judge the cell thermal runaway occurs? DT/dt or cell voltage or others?</a:t>
            </a:r>
            <a:endParaRPr kumimoji="1" lang="en-US" altLang="ja-JP" sz="1600" dirty="0">
              <a:solidFill>
                <a:srgbClr val="FF0000"/>
              </a:solidFill>
            </a:endParaRPr>
          </a:p>
        </p:txBody>
      </p: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96E93F8E-D76C-430B-BF0E-925434D402EF}"/>
              </a:ext>
            </a:extLst>
          </p:cNvPr>
          <p:cNvCxnSpPr>
            <a:cxnSpLocks/>
            <a:stCxn id="16" idx="3"/>
          </p:cNvCxnSpPr>
          <p:nvPr/>
        </p:nvCxnSpPr>
        <p:spPr>
          <a:xfrm>
            <a:off x="4246881" y="3424645"/>
            <a:ext cx="1633095" cy="43640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84B94767-3801-4120-A5F9-D91E66FCA9B3}"/>
              </a:ext>
            </a:extLst>
          </p:cNvPr>
          <p:cNvSpPr txBox="1"/>
          <p:nvPr/>
        </p:nvSpPr>
        <p:spPr>
          <a:xfrm>
            <a:off x="407368" y="6021288"/>
            <a:ext cx="5472608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altLang="ja-JP" sz="1600" dirty="0">
                <a:solidFill>
                  <a:srgbClr val="FF0000"/>
                </a:solidFill>
              </a:rPr>
              <a:t>Is this vehicle test conducted with IG-ON?</a:t>
            </a:r>
          </a:p>
          <a:p>
            <a:pPr algn="l"/>
            <a:r>
              <a:rPr lang="en-US" altLang="ja-JP" sz="1600" dirty="0">
                <a:solidFill>
                  <a:srgbClr val="FF0000"/>
                </a:solidFill>
              </a:rPr>
              <a:t>If so, is there any warning provided for this thermal event? </a:t>
            </a:r>
          </a:p>
        </p:txBody>
      </p:sp>
    </p:spTree>
    <p:extLst>
      <p:ext uri="{BB962C8B-B14F-4D97-AF65-F5344CB8AC3E}">
        <p14:creationId xmlns:p14="http://schemas.microsoft.com/office/powerpoint/2010/main" val="21924269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D6043E08-1410-41A7-8FF4-51904E41F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lang="ja-JP" altLang="en-US" smtClean="0"/>
              <a:pPr/>
              <a:t>9</a:t>
            </a:fld>
            <a:endParaRPr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49A0984C-7D11-41BF-A159-CA8BF9BEB4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Japan’s questions for China presentation material</a:t>
            </a:r>
            <a:endParaRPr kumimoji="1" lang="ja-JP" altLang="en-US" dirty="0"/>
          </a:p>
        </p:txBody>
      </p:sp>
      <p:pic>
        <p:nvPicPr>
          <p:cNvPr id="5" name="図 4" descr="グラフ&#10;&#10;自動的に生成された説明">
            <a:extLst>
              <a:ext uri="{FF2B5EF4-FFF2-40B4-BE49-F238E27FC236}">
                <a16:creationId xmlns:a16="http://schemas.microsoft.com/office/drawing/2014/main" id="{4DEEA564-78D5-4B87-BCDB-00C54810D9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1984" y="3429000"/>
            <a:ext cx="5513434" cy="3167807"/>
          </a:xfrm>
          <a:prstGeom prst="rect">
            <a:avLst/>
          </a:prstGeom>
        </p:spPr>
      </p:pic>
      <p:pic>
        <p:nvPicPr>
          <p:cNvPr id="6" name="図 5" descr="グラフ&#10;&#10;自動的に生成された説明">
            <a:extLst>
              <a:ext uri="{FF2B5EF4-FFF2-40B4-BE49-F238E27FC236}">
                <a16:creationId xmlns:a16="http://schemas.microsoft.com/office/drawing/2014/main" id="{82323764-5481-48D4-8F0D-C59D3AC8AE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7928" y="764704"/>
            <a:ext cx="6158617" cy="2500875"/>
          </a:xfrm>
          <a:prstGeom prst="rect">
            <a:avLst/>
          </a:prstGeom>
        </p:spPr>
      </p:pic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BE6A4654-E2DB-48C4-A120-18AE0D2E2BAD}"/>
              </a:ext>
            </a:extLst>
          </p:cNvPr>
          <p:cNvCxnSpPr>
            <a:cxnSpLocks/>
          </p:cNvCxnSpPr>
          <p:nvPr/>
        </p:nvCxnSpPr>
        <p:spPr>
          <a:xfrm flipV="1">
            <a:off x="4142139" y="2924944"/>
            <a:ext cx="2097877" cy="21933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51BE3817-ABE8-4303-A7C4-9A9056D61FF0}"/>
              </a:ext>
            </a:extLst>
          </p:cNvPr>
          <p:cNvCxnSpPr>
            <a:cxnSpLocks/>
          </p:cNvCxnSpPr>
          <p:nvPr/>
        </p:nvCxnSpPr>
        <p:spPr>
          <a:xfrm>
            <a:off x="4142139" y="3144282"/>
            <a:ext cx="2241893" cy="273299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4BD34BA-35C2-4FA0-B920-2C18B815793A}"/>
              </a:ext>
            </a:extLst>
          </p:cNvPr>
          <p:cNvSpPr txBox="1"/>
          <p:nvPr/>
        </p:nvSpPr>
        <p:spPr>
          <a:xfrm>
            <a:off x="407368" y="2852936"/>
            <a:ext cx="3706041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altLang="ja-JP" sz="1600" dirty="0">
                <a:solidFill>
                  <a:srgbClr val="FF0000"/>
                </a:solidFill>
              </a:rPr>
              <a:t>Is the start timing (zero point of X-axis) of these graphs identical?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478DDAB-8169-4164-9191-B7BD55A5CD5E}"/>
              </a:ext>
            </a:extLst>
          </p:cNvPr>
          <p:cNvSpPr txBox="1"/>
          <p:nvPr/>
        </p:nvSpPr>
        <p:spPr>
          <a:xfrm>
            <a:off x="407368" y="1124744"/>
            <a:ext cx="4147734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1600" dirty="0">
                <a:solidFill>
                  <a:srgbClr val="FF0000"/>
                </a:solidFill>
              </a:rPr>
              <a:t>Does the air ventilator of the test room turn on during the test?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99552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465A98B34C670244A8AF7A3AAC788F1B" ma:contentTypeVersion="4" ma:contentTypeDescription="新しいドキュメントを作成します。" ma:contentTypeScope="" ma:versionID="23d73fe00e7e0305801be8c56baa50a9">
  <xsd:schema xmlns:xsd="http://www.w3.org/2001/XMLSchema" xmlns:xs="http://www.w3.org/2001/XMLSchema" xmlns:p="http://schemas.microsoft.com/office/2006/metadata/properties" xmlns:ns2="eb6ecc69-7231-4b89-84f7-3463ccaf9f0d" targetNamespace="http://schemas.microsoft.com/office/2006/metadata/properties" ma:root="true" ma:fieldsID="d787a52bebc5f7a6fda1cbcbd107220e" ns2:_="">
    <xsd:import namespace="eb6ecc69-7231-4b89-84f7-3463ccaf9f0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6ecc69-7231-4b89-84f7-3463ccaf9f0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06A9649-7324-4DD4-9062-5FCBAAAD605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b6ecc69-7231-4b89-84f7-3463ccaf9f0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20ED071-1451-48DF-86FE-E529A48AFD58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D2D3AED5-ED46-4A6F-83CF-C87D448653C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5908</TotalTime>
  <Words>568</Words>
  <Application>Microsoft Office PowerPoint</Application>
  <PresentationFormat>ワイド画面</PresentationFormat>
  <Paragraphs>69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5" baseType="lpstr">
      <vt:lpstr>Arial</vt:lpstr>
      <vt:lpstr>Calibri</vt:lpstr>
      <vt:lpstr>Times New Roman</vt:lpstr>
      <vt:lpstr>Wingdings</vt:lpstr>
      <vt:lpstr>Office ​​テーマ</vt:lpstr>
      <vt:lpstr>Thermal Propagation discussion</vt:lpstr>
      <vt:lpstr>Japan’s questions for China presentation material</vt:lpstr>
      <vt:lpstr>Japan’s questions for China presentation material</vt:lpstr>
      <vt:lpstr>Japan’s questions for China presentation material</vt:lpstr>
      <vt:lpstr>Japan’s questions for China presentation material</vt:lpstr>
      <vt:lpstr>Japan’s questions for China presentation material</vt:lpstr>
      <vt:lpstr>Japan’s questions for China presentation material</vt:lpstr>
      <vt:lpstr>Japan’s questions for China presentation material</vt:lpstr>
      <vt:lpstr>Japan’s questions for China presentation material</vt:lpstr>
      <vt:lpstr>Japan’s questions for China presentation material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国内スポンサー＋会議</dc:title>
  <dc:creator>ㅤ</dc:creator>
  <cp:lastModifiedBy>Naoki Kinoshita (木下 直樹)</cp:lastModifiedBy>
  <cp:revision>165</cp:revision>
  <dcterms:created xsi:type="dcterms:W3CDTF">2021-06-24T09:18:07Z</dcterms:created>
  <dcterms:modified xsi:type="dcterms:W3CDTF">2022-11-24T23:57:54Z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0x010100465A98B34C670244A8AF7A3AAC788F1B</vt:lpwstr>
  </property>
</Properties>
</file>