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2" r:id="rId3"/>
    <p:sldId id="270" r:id="rId4"/>
    <p:sldId id="283" r:id="rId5"/>
    <p:sldId id="303" r:id="rId6"/>
    <p:sldId id="304" r:id="rId7"/>
    <p:sldId id="305" r:id="rId8"/>
    <p:sldId id="306" r:id="rId9"/>
    <p:sldId id="284" r:id="rId10"/>
    <p:sldId id="309" r:id="rId11"/>
    <p:sldId id="307" r:id="rId12"/>
    <p:sldId id="308" r:id="rId13"/>
    <p:sldId id="26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ernault Sarina" initials="YS" lastIdx="2" clrIdx="0">
    <p:extLst>
      <p:ext uri="{19B8F6BF-5375-455C-9EA6-DF929625EA0E}">
        <p15:presenceInfo xmlns:p15="http://schemas.microsoft.com/office/powerpoint/2012/main" userId="S::s.yernault@brrc.be::0267b57e-42e3-4dde-a774-9cf049ef5f3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7B85"/>
    <a:srgbClr val="9CB1B8"/>
    <a:srgbClr val="1D48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9E3FEA-1CDC-417C-80DF-E295C0E98BBF}" v="526" dt="2022-11-04T10:37:48.3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324"/>
      </p:cViewPr>
      <p:guideLst>
        <p:guide orient="horz" pos="218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640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Uncertainty</a:t>
            </a:r>
            <a:r>
              <a:rPr lang="nl-BE" baseline="0"/>
              <a:t> contribution per uncertainty group (C1 tyres)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'[uncertainty analysis noise label - draft BRRC- 09-12-2021-with actions and tyre family effect.xlsx]C1-tyre with tyre family'!$H$47</c:f>
              <c:strCache>
                <c:ptCount val="1"/>
                <c:pt idx="0">
                  <c:v>min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'[uncertainty analysis noise label - draft BRRC- 09-12-2021-with actions and tyre family effect.xlsx]C1-tyre with tyre family'!$C$48:$C$56</c:f>
              <c:strCache>
                <c:ptCount val="9"/>
                <c:pt idx="0">
                  <c:v>equipment</c:v>
                </c:pt>
                <c:pt idx="1">
                  <c:v>experimental set up</c:v>
                </c:pt>
                <c:pt idx="2">
                  <c:v>meas. conditions</c:v>
                </c:pt>
                <c:pt idx="3">
                  <c:v>measurement </c:v>
                </c:pt>
                <c:pt idx="4">
                  <c:v>test vehicle</c:v>
                </c:pt>
                <c:pt idx="5">
                  <c:v>test track</c:v>
                </c:pt>
                <c:pt idx="6">
                  <c:v>test tyres</c:v>
                </c:pt>
                <c:pt idx="7">
                  <c:v>calculation</c:v>
                </c:pt>
                <c:pt idx="8">
                  <c:v>overall</c:v>
                </c:pt>
              </c:strCache>
            </c:strRef>
          </c:cat>
          <c:val>
            <c:numRef>
              <c:f>'[uncertainty analysis noise label - draft BRRC- 09-12-2021-with actions and tyre family effect.xlsx]C1-tyre with tyre family'!$H$48:$H$56</c:f>
              <c:numCache>
                <c:formatCode>0.00</c:formatCode>
                <c:ptCount val="9"/>
                <c:pt idx="0">
                  <c:v>0.15477582354991867</c:v>
                </c:pt>
                <c:pt idx="1">
                  <c:v>0.02</c:v>
                </c:pt>
                <c:pt idx="2">
                  <c:v>0.59330524278073871</c:v>
                </c:pt>
                <c:pt idx="3">
                  <c:v>0.15115297622680882</c:v>
                </c:pt>
                <c:pt idx="4">
                  <c:v>0.55072679252057455</c:v>
                </c:pt>
                <c:pt idx="5">
                  <c:v>0.9</c:v>
                </c:pt>
                <c:pt idx="6">
                  <c:v>0.64474801279259475</c:v>
                </c:pt>
                <c:pt idx="7">
                  <c:v>0.26</c:v>
                </c:pt>
                <c:pt idx="8">
                  <c:v>1.4127327733470649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65-4F98-BBFA-A528A615FCF5}"/>
            </c:ext>
          </c:extLst>
        </c:ser>
        <c:ser>
          <c:idx val="1"/>
          <c:order val="1"/>
          <c:tx>
            <c:strRef>
              <c:f>'[uncertainty analysis noise label - draft BRRC- 09-12-2021-with actions and tyre family effect.xlsx]C1-tyre with tyre family'!$I$47</c:f>
              <c:strCache>
                <c:ptCount val="1"/>
                <c:pt idx="0">
                  <c:v>max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'[uncertainty analysis noise label - draft BRRC- 09-12-2021-with actions and tyre family effect.xlsx]C1-tyre with tyre family'!$C$48:$C$56</c:f>
              <c:strCache>
                <c:ptCount val="9"/>
                <c:pt idx="0">
                  <c:v>equipment</c:v>
                </c:pt>
                <c:pt idx="1">
                  <c:v>experimental set up</c:v>
                </c:pt>
                <c:pt idx="2">
                  <c:v>meas. conditions</c:v>
                </c:pt>
                <c:pt idx="3">
                  <c:v>measurement </c:v>
                </c:pt>
                <c:pt idx="4">
                  <c:v>test vehicle</c:v>
                </c:pt>
                <c:pt idx="5">
                  <c:v>test track</c:v>
                </c:pt>
                <c:pt idx="6">
                  <c:v>test tyres</c:v>
                </c:pt>
                <c:pt idx="7">
                  <c:v>calculation</c:v>
                </c:pt>
                <c:pt idx="8">
                  <c:v>overall</c:v>
                </c:pt>
              </c:strCache>
            </c:strRef>
          </c:cat>
          <c:val>
            <c:numRef>
              <c:f>'[uncertainty analysis noise label - draft BRRC- 09-12-2021-with actions and tyre family effect.xlsx]C1-tyre with tyre family'!$I$48:$I$56</c:f>
              <c:numCache>
                <c:formatCode>0.00</c:formatCode>
                <c:ptCount val="9"/>
                <c:pt idx="0">
                  <c:v>0.15477582354991867</c:v>
                </c:pt>
                <c:pt idx="1">
                  <c:v>0.02</c:v>
                </c:pt>
                <c:pt idx="2">
                  <c:v>0.59330524278073871</c:v>
                </c:pt>
                <c:pt idx="3">
                  <c:v>0.15115297622680882</c:v>
                </c:pt>
                <c:pt idx="4">
                  <c:v>0.63498031465550175</c:v>
                </c:pt>
                <c:pt idx="5">
                  <c:v>1.24</c:v>
                </c:pt>
                <c:pt idx="6">
                  <c:v>1.1774548823628022</c:v>
                </c:pt>
                <c:pt idx="7">
                  <c:v>0.26</c:v>
                </c:pt>
                <c:pt idx="8">
                  <c:v>1.9478228587037605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65-4F98-BBFA-A528A615FC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3501176"/>
        <c:axId val="473502488"/>
      </c:barChart>
      <c:catAx>
        <c:axId val="4735011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BE"/>
                  <a:t>uncertainty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473502488"/>
        <c:crosses val="autoZero"/>
        <c:auto val="1"/>
        <c:lblAlgn val="ctr"/>
        <c:lblOffset val="100"/>
        <c:noMultiLvlLbl val="0"/>
      </c:catAx>
      <c:valAx>
        <c:axId val="473502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uncertainty contribution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473501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B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7CF5B74-CDCF-4C11-9742-D50AF764CF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sz="1100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ACC15A-43B6-4B3B-8356-BE11863C79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CAB8A-074D-4628-A88C-C6F2D42EB276}" type="datetimeFigureOut">
              <a:rPr lang="fr-BE" sz="1100" smtClean="0">
                <a:latin typeface="Century Gothic" panose="020B0502020202020204" pitchFamily="34" charset="0"/>
              </a:rPr>
              <a:t>04-11-22</a:t>
            </a:fld>
            <a:endParaRPr lang="fr-BE" sz="1100">
              <a:latin typeface="Century Gothic" panose="020B0502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04E281-3C47-4FB1-8214-A95ACBE4D8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sz="1100"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CE73B-FCA1-446D-8D7A-A041830947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22770-3A7C-4110-914F-CA7F9316A9CC}" type="slidenum">
              <a:rPr lang="fr-BE" sz="1100" smtClean="0">
                <a:latin typeface="Century Gothic" panose="020B0502020202020204" pitchFamily="34" charset="0"/>
              </a:rPr>
              <a:t>‹#›</a:t>
            </a:fld>
            <a:endParaRPr lang="fr-BE" sz="11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663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E7441-019C-43EC-87A2-6019C5B89901}" type="datetimeFigureOut">
              <a:rPr lang="fr-BE" smtClean="0"/>
              <a:t>04-11-22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4A1F2-E8DF-4126-A3C0-274C4E251A3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29947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4F61D-2665-471F-AB9A-4C053A3CFAC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69823" y="4197280"/>
            <a:ext cx="8882390" cy="1994197"/>
          </a:xfrm>
        </p:spPr>
        <p:txBody>
          <a:bodyPr lIns="0" anchor="t" anchorCtr="0">
            <a:noAutofit/>
          </a:bodyPr>
          <a:lstStyle>
            <a:lvl1pPr algn="l">
              <a:defRPr sz="2200" b="0" i="0" baseline="0">
                <a:solidFill>
                  <a:srgbClr val="1D4851"/>
                </a:solidFill>
              </a:defRPr>
            </a:lvl1pPr>
          </a:lstStyle>
          <a:p>
            <a:r>
              <a:rPr lang="en-GB" dirty="0"/>
              <a:t>Theme x – Title of the session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Title of the presentation</a:t>
            </a:r>
            <a:br>
              <a:rPr lang="en-GB" dirty="0"/>
            </a:br>
            <a:br>
              <a:rPr lang="en-GB" dirty="0"/>
            </a:br>
            <a:r>
              <a:rPr lang="en-GB" dirty="0"/>
              <a:t>xx month 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CC201-35A3-4669-8459-2117EC0D59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69577" y="2140564"/>
            <a:ext cx="8881050" cy="1658438"/>
          </a:xfrm>
          <a:prstGeom prst="rect">
            <a:avLst/>
          </a:prstGeom>
        </p:spPr>
        <p:txBody>
          <a:bodyPr wrap="square" lIns="0" anchor="b" anchorCtr="0">
            <a:noAutofit/>
          </a:bodyPr>
          <a:lstStyle>
            <a:lvl1pPr marL="0" indent="0" algn="l">
              <a:buNone/>
              <a:defRPr lang="fr-BE" sz="5400" b="1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Title of the event/training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9B9BAF-513C-4ED2-8481-1A14E9FA744B}"/>
              </a:ext>
            </a:extLst>
          </p:cNvPr>
          <p:cNvSpPr/>
          <p:nvPr userDrawn="1"/>
        </p:nvSpPr>
        <p:spPr>
          <a:xfrm>
            <a:off x="2469577" y="3799002"/>
            <a:ext cx="1625600" cy="125843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6BF0C7-4D25-468F-B61D-4E6B92A133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03" r="47965"/>
          <a:stretch/>
        </p:blipFill>
        <p:spPr>
          <a:xfrm>
            <a:off x="-3997" y="0"/>
            <a:ext cx="2002674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230592C-10FC-460B-A4FB-8EF679BE3A9B}"/>
              </a:ext>
            </a:extLst>
          </p:cNvPr>
          <p:cNvSpPr/>
          <p:nvPr userDrawn="1"/>
        </p:nvSpPr>
        <p:spPr>
          <a:xfrm>
            <a:off x="10844981" y="6361471"/>
            <a:ext cx="589935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CA9B0CAF-6454-4351-8A37-76A0EE4A0A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81707" y="368300"/>
            <a:ext cx="2168918" cy="8383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CB1B8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GB" dirty="0"/>
              <a:t>Partner logo</a:t>
            </a:r>
            <a:r>
              <a:rPr lang="nl-BE" dirty="0"/>
              <a:t>: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crop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logo in </a:t>
            </a:r>
            <a:r>
              <a:rPr lang="nl-BE" dirty="0" err="1"/>
              <a:t>this</a:t>
            </a:r>
            <a:r>
              <a:rPr lang="nl-BE" dirty="0"/>
              <a:t> box:  Picture format &gt; </a:t>
            </a:r>
            <a:br>
              <a:rPr lang="nl-BE" dirty="0"/>
            </a:br>
            <a:r>
              <a:rPr lang="nl-BE" dirty="0" err="1"/>
              <a:t>crop</a:t>
            </a:r>
            <a:r>
              <a:rPr lang="nl-BE" dirty="0"/>
              <a:t> &gt; fit</a:t>
            </a:r>
            <a:endParaRPr lang="fr-BE" dirty="0"/>
          </a:p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247008-FBF3-4325-8865-EAD0297A6D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9577" y="368300"/>
            <a:ext cx="3683429" cy="66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102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_4aut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C0A215A-D9A1-4EAC-BF7F-B19E639A97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81707" y="368300"/>
            <a:ext cx="2168918" cy="8383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CB1B8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GB" dirty="0"/>
              <a:t>Partner logo</a:t>
            </a:r>
            <a:r>
              <a:rPr lang="nl-BE" dirty="0"/>
              <a:t>: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crop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logo in </a:t>
            </a:r>
            <a:r>
              <a:rPr lang="nl-BE" dirty="0" err="1"/>
              <a:t>this</a:t>
            </a:r>
            <a:r>
              <a:rPr lang="nl-BE" dirty="0"/>
              <a:t> box:  Picture format &gt; </a:t>
            </a:r>
            <a:br>
              <a:rPr lang="nl-BE" dirty="0"/>
            </a:br>
            <a:r>
              <a:rPr lang="nl-BE" dirty="0" err="1"/>
              <a:t>crop</a:t>
            </a:r>
            <a:r>
              <a:rPr lang="nl-BE" dirty="0"/>
              <a:t> &gt; fit</a:t>
            </a:r>
            <a:endParaRPr lang="fr-B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FD97D8-E45E-4F77-B565-3410B470E2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03" r="47965"/>
          <a:stretch/>
        </p:blipFill>
        <p:spPr>
          <a:xfrm>
            <a:off x="-3997" y="0"/>
            <a:ext cx="2002674" cy="6858000"/>
          </a:xfrm>
          <a:prstGeom prst="rect">
            <a:avLst/>
          </a:prstGeom>
        </p:spPr>
      </p:pic>
      <p:sp>
        <p:nvSpPr>
          <p:cNvPr id="50" name="Title 1">
            <a:extLst>
              <a:ext uri="{FF2B5EF4-FFF2-40B4-BE49-F238E27FC236}">
                <a16:creationId xmlns:a16="http://schemas.microsoft.com/office/drawing/2014/main" id="{E1BA64AC-4365-446C-A945-32697B18456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69823" y="2263671"/>
            <a:ext cx="4429742" cy="830511"/>
          </a:xfrm>
        </p:spPr>
        <p:txBody>
          <a:bodyPr anchor="b" anchorCtr="0">
            <a:noAutofit/>
          </a:bodyPr>
          <a:lstStyle>
            <a:lvl1pPr algn="l">
              <a:defRPr sz="2000" b="0">
                <a:solidFill>
                  <a:srgbClr val="1D4851"/>
                </a:solidFill>
              </a:defRPr>
            </a:lvl1pPr>
          </a:lstStyle>
          <a:p>
            <a:br>
              <a:rPr lang="en-GB"/>
            </a:br>
            <a:r>
              <a:rPr lang="en-GB"/>
              <a:t>Function</a:t>
            </a:r>
            <a:br>
              <a:rPr lang="en-GB"/>
            </a:br>
            <a:r>
              <a:rPr lang="en-GB"/>
              <a:t>Organisation</a:t>
            </a:r>
          </a:p>
        </p:txBody>
      </p:sp>
      <p:sp>
        <p:nvSpPr>
          <p:cNvPr id="51" name="Subtitle 2">
            <a:extLst>
              <a:ext uri="{FF2B5EF4-FFF2-40B4-BE49-F238E27FC236}">
                <a16:creationId xmlns:a16="http://schemas.microsoft.com/office/drawing/2014/main" id="{DA5D3DF3-5F65-48C9-B20B-B59B994D28A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40189" y="1523999"/>
            <a:ext cx="4429741" cy="565623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marL="0" indent="0" algn="l">
              <a:buNone/>
              <a:defRPr lang="fr-BE" sz="2400" b="1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First name Name 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A25AAA2-7A55-4139-A6DF-86130E08D3E6}"/>
              </a:ext>
            </a:extLst>
          </p:cNvPr>
          <p:cNvSpPr/>
          <p:nvPr userDrawn="1"/>
        </p:nvSpPr>
        <p:spPr>
          <a:xfrm rot="5400000">
            <a:off x="1616505" y="3007729"/>
            <a:ext cx="1602446" cy="103695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9A65CF2-71C7-4785-B774-E234744D89D8}"/>
              </a:ext>
            </a:extLst>
          </p:cNvPr>
          <p:cNvSpPr txBox="1"/>
          <p:nvPr userDrawn="1"/>
        </p:nvSpPr>
        <p:spPr>
          <a:xfrm>
            <a:off x="2469577" y="3262914"/>
            <a:ext cx="462159" cy="6617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GB" sz="2000" b="1">
                <a:solidFill>
                  <a:srgbClr val="527B85"/>
                </a:solidFill>
              </a:rPr>
              <a:t>T</a:t>
            </a:r>
            <a:br>
              <a:rPr lang="en-GB" sz="2000" b="1">
                <a:solidFill>
                  <a:srgbClr val="527B85"/>
                </a:solidFill>
              </a:rPr>
            </a:br>
            <a:r>
              <a:rPr lang="en-GB" sz="2000" b="1">
                <a:solidFill>
                  <a:srgbClr val="527B85"/>
                </a:solidFill>
              </a:rPr>
              <a:t>E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08A16F68-0112-4382-96F9-6D131620542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61933" y="3262915"/>
            <a:ext cx="3937632" cy="597885"/>
          </a:xfrm>
          <a:prstGeom prst="rect">
            <a:avLst/>
          </a:prstGeom>
          <a:solidFill>
            <a:schemeClr val="bg1"/>
          </a:solidFill>
        </p:spPr>
        <p:txBody>
          <a:bodyPr t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rgbClr val="1D4851"/>
                </a:solidFill>
              </a:defRPr>
            </a:lvl1pPr>
            <a:lvl2pPr>
              <a:defRPr>
                <a:solidFill>
                  <a:srgbClr val="1D4851"/>
                </a:solidFill>
              </a:defRPr>
            </a:lvl2pPr>
            <a:lvl3pPr>
              <a:defRPr>
                <a:solidFill>
                  <a:srgbClr val="1D4851"/>
                </a:solidFill>
              </a:defRPr>
            </a:lvl3pPr>
            <a:lvl4pPr>
              <a:defRPr>
                <a:solidFill>
                  <a:srgbClr val="1D4851"/>
                </a:solidFill>
              </a:defRPr>
            </a:lvl4pPr>
            <a:lvl5pPr>
              <a:defRPr>
                <a:solidFill>
                  <a:srgbClr val="1D4851"/>
                </a:solidFill>
              </a:defRPr>
            </a:lvl5pPr>
          </a:lstStyle>
          <a:p>
            <a:pPr lvl="0"/>
            <a:r>
              <a:rPr lang="en-GB"/>
              <a:t>02 xxx xxx xx – 04xx xx xx xx</a:t>
            </a:r>
            <a:br>
              <a:rPr lang="en-GB"/>
            </a:br>
            <a:r>
              <a:rPr lang="en-GB"/>
              <a:t>Email@brrc.be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16B8DAA-DF4A-41DB-A232-B710826A92B8}"/>
              </a:ext>
            </a:extLst>
          </p:cNvPr>
          <p:cNvSpPr txBox="1"/>
          <p:nvPr userDrawn="1"/>
        </p:nvSpPr>
        <p:spPr>
          <a:xfrm>
            <a:off x="0" y="6299200"/>
            <a:ext cx="1998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www.brrc.be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2164F7C-E037-4444-B45D-182A18E464F2}"/>
              </a:ext>
            </a:extLst>
          </p:cNvPr>
          <p:cNvSpPr/>
          <p:nvPr userDrawn="1"/>
        </p:nvSpPr>
        <p:spPr>
          <a:xfrm rot="5400000">
            <a:off x="1616505" y="5788695"/>
            <a:ext cx="1602446" cy="103695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22CAAF-C9F7-4553-8E3B-8375AD54EB42}"/>
              </a:ext>
            </a:extLst>
          </p:cNvPr>
          <p:cNvSpPr txBox="1"/>
          <p:nvPr userDrawn="1"/>
        </p:nvSpPr>
        <p:spPr>
          <a:xfrm>
            <a:off x="2469577" y="6043880"/>
            <a:ext cx="462159" cy="6617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GB" sz="2000" b="1">
                <a:solidFill>
                  <a:srgbClr val="527B85"/>
                </a:solidFill>
              </a:rPr>
              <a:t>T</a:t>
            </a:r>
            <a:br>
              <a:rPr lang="en-GB" sz="2000" b="1">
                <a:solidFill>
                  <a:srgbClr val="527B85"/>
                </a:solidFill>
              </a:rPr>
            </a:br>
            <a:r>
              <a:rPr lang="en-GB" sz="2000" b="1">
                <a:solidFill>
                  <a:srgbClr val="527B85"/>
                </a:solidFill>
              </a:rPr>
              <a:t>E</a:t>
            </a:r>
          </a:p>
        </p:txBody>
      </p:sp>
      <p:sp>
        <p:nvSpPr>
          <p:cNvPr id="58" name="Text Placeholder 14">
            <a:extLst>
              <a:ext uri="{FF2B5EF4-FFF2-40B4-BE49-F238E27FC236}">
                <a16:creationId xmlns:a16="http://schemas.microsoft.com/office/drawing/2014/main" id="{8CAD01E5-DEDF-4EAE-BD63-202D415E15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61933" y="6043881"/>
            <a:ext cx="3937632" cy="597885"/>
          </a:xfrm>
          <a:prstGeom prst="rect">
            <a:avLst/>
          </a:prstGeom>
          <a:solidFill>
            <a:schemeClr val="bg1"/>
          </a:solidFill>
        </p:spPr>
        <p:txBody>
          <a:bodyPr t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rgbClr val="1D4851"/>
                </a:solidFill>
              </a:defRPr>
            </a:lvl1pPr>
            <a:lvl2pPr>
              <a:defRPr>
                <a:solidFill>
                  <a:srgbClr val="1D4851"/>
                </a:solidFill>
              </a:defRPr>
            </a:lvl2pPr>
            <a:lvl3pPr>
              <a:defRPr>
                <a:solidFill>
                  <a:srgbClr val="1D4851"/>
                </a:solidFill>
              </a:defRPr>
            </a:lvl3pPr>
            <a:lvl4pPr>
              <a:defRPr>
                <a:solidFill>
                  <a:srgbClr val="1D4851"/>
                </a:solidFill>
              </a:defRPr>
            </a:lvl4pPr>
            <a:lvl5pPr>
              <a:defRPr>
                <a:solidFill>
                  <a:srgbClr val="1D4851"/>
                </a:solidFill>
              </a:defRPr>
            </a:lvl5pPr>
          </a:lstStyle>
          <a:p>
            <a:pPr lvl="0"/>
            <a:r>
              <a:rPr lang="en-GB"/>
              <a:t>02 xxx xxx xx – 04xx xx xx xx</a:t>
            </a:r>
            <a:br>
              <a:rPr lang="en-GB"/>
            </a:br>
            <a:r>
              <a:rPr lang="en-GB"/>
              <a:t>Email@brrc.be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5AC3A56-0EFC-4D60-976A-184073A699B0}"/>
              </a:ext>
            </a:extLst>
          </p:cNvPr>
          <p:cNvSpPr/>
          <p:nvPr userDrawn="1"/>
        </p:nvSpPr>
        <p:spPr>
          <a:xfrm rot="5400000">
            <a:off x="6658405" y="3007729"/>
            <a:ext cx="1602446" cy="103695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BBFFEF3-BED2-40AA-B09B-4F8885FC67DB}"/>
              </a:ext>
            </a:extLst>
          </p:cNvPr>
          <p:cNvSpPr txBox="1"/>
          <p:nvPr userDrawn="1"/>
        </p:nvSpPr>
        <p:spPr>
          <a:xfrm>
            <a:off x="7511477" y="3262914"/>
            <a:ext cx="462159" cy="6617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GB" sz="2000" b="1">
                <a:solidFill>
                  <a:srgbClr val="527B85"/>
                </a:solidFill>
              </a:rPr>
              <a:t>T</a:t>
            </a:r>
            <a:br>
              <a:rPr lang="en-GB" sz="2000" b="1">
                <a:solidFill>
                  <a:srgbClr val="527B85"/>
                </a:solidFill>
              </a:rPr>
            </a:br>
            <a:r>
              <a:rPr lang="en-GB" sz="2000" b="1">
                <a:solidFill>
                  <a:srgbClr val="527B85"/>
                </a:solidFill>
              </a:rPr>
              <a:t>E</a:t>
            </a:r>
          </a:p>
        </p:txBody>
      </p:sp>
      <p:sp>
        <p:nvSpPr>
          <p:cNvPr id="61" name="Text Placeholder 14">
            <a:extLst>
              <a:ext uri="{FF2B5EF4-FFF2-40B4-BE49-F238E27FC236}">
                <a16:creationId xmlns:a16="http://schemas.microsoft.com/office/drawing/2014/main" id="{F7FBBA1F-6568-4E6E-87E2-3B4EA49D47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03833" y="3262915"/>
            <a:ext cx="3937632" cy="597885"/>
          </a:xfrm>
          <a:prstGeom prst="rect">
            <a:avLst/>
          </a:prstGeom>
          <a:solidFill>
            <a:schemeClr val="bg1"/>
          </a:solidFill>
        </p:spPr>
        <p:txBody>
          <a:bodyPr t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rgbClr val="1D4851"/>
                </a:solidFill>
              </a:defRPr>
            </a:lvl1pPr>
            <a:lvl2pPr>
              <a:defRPr>
                <a:solidFill>
                  <a:srgbClr val="1D4851"/>
                </a:solidFill>
              </a:defRPr>
            </a:lvl2pPr>
            <a:lvl3pPr>
              <a:defRPr>
                <a:solidFill>
                  <a:srgbClr val="1D4851"/>
                </a:solidFill>
              </a:defRPr>
            </a:lvl3pPr>
            <a:lvl4pPr>
              <a:defRPr>
                <a:solidFill>
                  <a:srgbClr val="1D4851"/>
                </a:solidFill>
              </a:defRPr>
            </a:lvl4pPr>
            <a:lvl5pPr>
              <a:defRPr>
                <a:solidFill>
                  <a:srgbClr val="1D4851"/>
                </a:solidFill>
              </a:defRPr>
            </a:lvl5pPr>
          </a:lstStyle>
          <a:p>
            <a:pPr lvl="0"/>
            <a:r>
              <a:rPr lang="en-GB"/>
              <a:t>02 xxx xxx xx – 04xx xx xx xx</a:t>
            </a:r>
            <a:br>
              <a:rPr lang="en-GB"/>
            </a:br>
            <a:r>
              <a:rPr lang="en-GB"/>
              <a:t>Email@brrc.be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378FEC8-E74D-4248-8BE7-FB431DDC0E3F}"/>
              </a:ext>
            </a:extLst>
          </p:cNvPr>
          <p:cNvSpPr/>
          <p:nvPr userDrawn="1"/>
        </p:nvSpPr>
        <p:spPr>
          <a:xfrm rot="5400000">
            <a:off x="6658405" y="5788695"/>
            <a:ext cx="1602446" cy="103695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48FB80B-5F99-46D4-9DD9-E43A17ECE984}"/>
              </a:ext>
            </a:extLst>
          </p:cNvPr>
          <p:cNvSpPr txBox="1"/>
          <p:nvPr userDrawn="1"/>
        </p:nvSpPr>
        <p:spPr>
          <a:xfrm>
            <a:off x="7511477" y="6043880"/>
            <a:ext cx="462159" cy="6617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GB" sz="2000" b="1">
                <a:solidFill>
                  <a:srgbClr val="527B85"/>
                </a:solidFill>
              </a:rPr>
              <a:t>T</a:t>
            </a:r>
            <a:br>
              <a:rPr lang="en-GB" sz="2000" b="1">
                <a:solidFill>
                  <a:srgbClr val="527B85"/>
                </a:solidFill>
              </a:rPr>
            </a:br>
            <a:r>
              <a:rPr lang="en-GB" sz="2000" b="1">
                <a:solidFill>
                  <a:srgbClr val="527B85"/>
                </a:solidFill>
              </a:rPr>
              <a:t>E</a:t>
            </a:r>
          </a:p>
        </p:txBody>
      </p:sp>
      <p:sp>
        <p:nvSpPr>
          <p:cNvPr id="64" name="Text Placeholder 14">
            <a:extLst>
              <a:ext uri="{FF2B5EF4-FFF2-40B4-BE49-F238E27FC236}">
                <a16:creationId xmlns:a16="http://schemas.microsoft.com/office/drawing/2014/main" id="{45CC67FA-E0F4-444E-A569-6B9AE04ECCE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03833" y="6043881"/>
            <a:ext cx="3937632" cy="597885"/>
          </a:xfrm>
          <a:prstGeom prst="rect">
            <a:avLst/>
          </a:prstGeom>
          <a:solidFill>
            <a:schemeClr val="bg1"/>
          </a:solidFill>
        </p:spPr>
        <p:txBody>
          <a:bodyPr t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rgbClr val="1D4851"/>
                </a:solidFill>
              </a:defRPr>
            </a:lvl1pPr>
            <a:lvl2pPr>
              <a:defRPr>
                <a:solidFill>
                  <a:srgbClr val="1D4851"/>
                </a:solidFill>
              </a:defRPr>
            </a:lvl2pPr>
            <a:lvl3pPr>
              <a:defRPr>
                <a:solidFill>
                  <a:srgbClr val="1D4851"/>
                </a:solidFill>
              </a:defRPr>
            </a:lvl3pPr>
            <a:lvl4pPr>
              <a:defRPr>
                <a:solidFill>
                  <a:srgbClr val="1D4851"/>
                </a:solidFill>
              </a:defRPr>
            </a:lvl4pPr>
            <a:lvl5pPr>
              <a:defRPr>
                <a:solidFill>
                  <a:srgbClr val="1D4851"/>
                </a:solidFill>
              </a:defRPr>
            </a:lvl5pPr>
          </a:lstStyle>
          <a:p>
            <a:pPr lvl="0"/>
            <a:r>
              <a:rPr lang="en-GB"/>
              <a:t>02 xxx xxx xx – 04xx xx xx xx</a:t>
            </a:r>
            <a:br>
              <a:rPr lang="en-GB"/>
            </a:br>
            <a:r>
              <a:rPr lang="en-GB"/>
              <a:t>Email@brrc.be</a:t>
            </a:r>
          </a:p>
        </p:txBody>
      </p:sp>
      <p:sp>
        <p:nvSpPr>
          <p:cNvPr id="65" name="Text Placeholder 44">
            <a:extLst>
              <a:ext uri="{FF2B5EF4-FFF2-40B4-BE49-F238E27FC236}">
                <a16:creationId xmlns:a16="http://schemas.microsoft.com/office/drawing/2014/main" id="{4D7612CD-0C4D-40DF-8A1E-927556E70C6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75500" y="1524000"/>
            <a:ext cx="4437063" cy="573088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lang="nl-BE" sz="2400" b="1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First name Name 4</a:t>
            </a:r>
          </a:p>
        </p:txBody>
      </p:sp>
      <p:sp>
        <p:nvSpPr>
          <p:cNvPr id="66" name="Text Placeholder 44">
            <a:extLst>
              <a:ext uri="{FF2B5EF4-FFF2-40B4-BE49-F238E27FC236}">
                <a16:creationId xmlns:a16="http://schemas.microsoft.com/office/drawing/2014/main" id="{3ABC5890-040F-4116-AE46-BC367BAA9D7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0189" y="4295775"/>
            <a:ext cx="4437063" cy="573088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lang="nl-BE" sz="2400" b="1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First name Name 1</a:t>
            </a:r>
          </a:p>
        </p:txBody>
      </p:sp>
      <p:sp>
        <p:nvSpPr>
          <p:cNvPr id="67" name="Text Placeholder 50">
            <a:extLst>
              <a:ext uri="{FF2B5EF4-FFF2-40B4-BE49-F238E27FC236}">
                <a16:creationId xmlns:a16="http://schemas.microsoft.com/office/drawing/2014/main" id="{3848D425-6212-45F7-AA8E-F066673D07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12050" y="2259013"/>
            <a:ext cx="4416425" cy="846137"/>
          </a:xfrm>
          <a:prstGeom prst="rect">
            <a:avLst/>
          </a:prstGeo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nl-BE" sz="2000" b="0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Function</a:t>
            </a:r>
            <a:br>
              <a:rPr lang="en-GB"/>
            </a:br>
            <a:r>
              <a:rPr lang="en-GB"/>
              <a:t>Organisation</a:t>
            </a:r>
          </a:p>
        </p:txBody>
      </p:sp>
      <p:sp>
        <p:nvSpPr>
          <p:cNvPr id="68" name="Text Placeholder 44">
            <a:extLst>
              <a:ext uri="{FF2B5EF4-FFF2-40B4-BE49-F238E27FC236}">
                <a16:creationId xmlns:a16="http://schemas.microsoft.com/office/drawing/2014/main" id="{82CF6DB8-7C5B-450C-8A65-7E3667527A8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75500" y="4302816"/>
            <a:ext cx="4437063" cy="573088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lang="nl-BE" sz="2400" b="1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First name Name 2</a:t>
            </a:r>
          </a:p>
        </p:txBody>
      </p:sp>
      <p:sp>
        <p:nvSpPr>
          <p:cNvPr id="69" name="Text Placeholder 50">
            <a:extLst>
              <a:ext uri="{FF2B5EF4-FFF2-40B4-BE49-F238E27FC236}">
                <a16:creationId xmlns:a16="http://schemas.microsoft.com/office/drawing/2014/main" id="{31D47ABD-89DF-4EFC-B43D-6A90C6CF9D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11476" y="5038280"/>
            <a:ext cx="4416425" cy="846137"/>
          </a:xfrm>
          <a:prstGeom prst="rect">
            <a:avLst/>
          </a:prstGeo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nl-BE" sz="2000" b="0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Function</a:t>
            </a:r>
            <a:br>
              <a:rPr lang="en-GB"/>
            </a:br>
            <a:r>
              <a:rPr lang="en-GB"/>
              <a:t>Organisation</a:t>
            </a:r>
          </a:p>
        </p:txBody>
      </p:sp>
      <p:sp>
        <p:nvSpPr>
          <p:cNvPr id="70" name="Text Placeholder 50">
            <a:extLst>
              <a:ext uri="{FF2B5EF4-FFF2-40B4-BE49-F238E27FC236}">
                <a16:creationId xmlns:a16="http://schemas.microsoft.com/office/drawing/2014/main" id="{15907172-A979-40C8-A97E-CF4C12CE068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469576" y="5039737"/>
            <a:ext cx="4416425" cy="846137"/>
          </a:xfrm>
          <a:prstGeom prst="rect">
            <a:avLst/>
          </a:prstGeo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nl-BE" sz="2000" b="0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Function</a:t>
            </a:r>
            <a:br>
              <a:rPr lang="en-GB"/>
            </a:br>
            <a:r>
              <a:rPr lang="en-GB"/>
              <a:t>Organisation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23C6478-E0A8-4C27-A93E-98E7264EA0C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9577" y="368300"/>
            <a:ext cx="3683429" cy="66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10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33">
          <p15:clr>
            <a:srgbClr val="FBAE40"/>
          </p15:clr>
        </p15:guide>
        <p15:guide id="2" pos="7151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pos="5768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4F30B-2A81-4C9D-8254-E9441DE9E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238"/>
            <a:ext cx="10515600" cy="105848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C77284-0D58-4EC6-89AD-0D962AC33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8351"/>
            <a:ext cx="10515600" cy="4555353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1pPr>
            <a:lvl2pPr marL="685800" indent="-2286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2pPr>
            <a:lvl3pPr marL="1143000" indent="-2286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3pPr>
            <a:lvl4pPr marL="1600200" indent="-2286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4pPr>
            <a:lvl5pPr marL="2057400" indent="-228600">
              <a:buClr>
                <a:srgbClr val="527B85"/>
              </a:buClr>
              <a:buFont typeface="Wingdings" panose="05000000000000000000" pitchFamily="2" charset="2"/>
              <a:buChar char="§"/>
              <a:defRPr b="0">
                <a:solidFill>
                  <a:srgbClr val="1D485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C14DD0-F2FD-40FB-9A2E-F09D05D7B4FE}"/>
              </a:ext>
            </a:extLst>
          </p:cNvPr>
          <p:cNvSpPr/>
          <p:nvPr userDrawn="1"/>
        </p:nvSpPr>
        <p:spPr>
          <a:xfrm>
            <a:off x="0" y="1352417"/>
            <a:ext cx="1625600" cy="125843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2B244-5C64-4702-A620-EA8CAF6579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‹#›</a:t>
            </a:fld>
            <a:endParaRPr lang="fr-BE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6FEAC04-B47A-47BB-B578-E9AF7AA6C4C8}"/>
              </a:ext>
            </a:extLst>
          </p:cNvPr>
          <p:cNvCxnSpPr>
            <a:cxnSpLocks/>
          </p:cNvCxnSpPr>
          <p:nvPr userDrawn="1"/>
        </p:nvCxnSpPr>
        <p:spPr>
          <a:xfrm>
            <a:off x="10928110" y="6437743"/>
            <a:ext cx="0" cy="191366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289DF2C-D9B7-4989-A5A7-F369748E2D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DB89B8B-D070-4923-A2DD-FC7A6EB23AE3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3710709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/>
              <a:t>Belgian Road Research Centre</a:t>
            </a:r>
          </a:p>
        </p:txBody>
      </p:sp>
    </p:spTree>
    <p:extLst>
      <p:ext uri="{BB962C8B-B14F-4D97-AF65-F5344CB8AC3E}">
        <p14:creationId xmlns:p14="http://schemas.microsoft.com/office/powerpoint/2010/main" val="35441047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C14DD0-F2FD-40FB-9A2E-F09D05D7B4FE}"/>
              </a:ext>
            </a:extLst>
          </p:cNvPr>
          <p:cNvSpPr/>
          <p:nvPr userDrawn="1"/>
        </p:nvSpPr>
        <p:spPr>
          <a:xfrm>
            <a:off x="0" y="1352417"/>
            <a:ext cx="1625600" cy="125843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2B244-5C64-4702-A620-EA8CAF6579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‹#›</a:t>
            </a:fld>
            <a:endParaRPr lang="fr-BE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6FEAC04-B47A-47BB-B578-E9AF7AA6C4C8}"/>
              </a:ext>
            </a:extLst>
          </p:cNvPr>
          <p:cNvCxnSpPr>
            <a:cxnSpLocks/>
          </p:cNvCxnSpPr>
          <p:nvPr userDrawn="1"/>
        </p:nvCxnSpPr>
        <p:spPr>
          <a:xfrm>
            <a:off x="10928110" y="6437743"/>
            <a:ext cx="0" cy="191366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289DF2C-D9B7-4989-A5A7-F369748E2D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sp>
        <p:nvSpPr>
          <p:cNvPr id="9" name="Footer Placeholder 9">
            <a:extLst>
              <a:ext uri="{FF2B5EF4-FFF2-40B4-BE49-F238E27FC236}">
                <a16:creationId xmlns:a16="http://schemas.microsoft.com/office/drawing/2014/main" id="{CDB89B8B-D070-4923-A2DD-FC7A6EB23AE3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3710709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/>
              <a:t>Belgian Road Research Centre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23AFC0-DC5D-427E-B281-776F1CF8DFD2}"/>
              </a:ext>
            </a:extLst>
          </p:cNvPr>
          <p:cNvSpPr txBox="1"/>
          <p:nvPr userDrawn="1"/>
        </p:nvSpPr>
        <p:spPr>
          <a:xfrm>
            <a:off x="838200" y="288543"/>
            <a:ext cx="10515600" cy="106117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3600" b="1" kern="1200" noProof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rPr>
              <a:t>Overview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0CF34D-44A0-45AF-8F2D-CC0063D655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638300"/>
            <a:ext cx="10515600" cy="4556125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rgbClr val="527B85"/>
              </a:buClr>
              <a:buFont typeface="+mj-lt"/>
              <a:buAutoNum type="arabicPeriod"/>
              <a:defRPr/>
            </a:lvl1pPr>
          </a:lstStyle>
          <a:p>
            <a:pPr lvl="0"/>
            <a:r>
              <a:rPr lang="en-US" noProof="0"/>
              <a:t>Title</a:t>
            </a:r>
          </a:p>
          <a:p>
            <a:pPr lvl="0"/>
            <a:r>
              <a:rPr lang="en-US" noProof="0"/>
              <a:t>Title</a:t>
            </a:r>
          </a:p>
          <a:p>
            <a:pPr lvl="0"/>
            <a:r>
              <a:rPr lang="en-US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656857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2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CB881-C10A-4B38-BAAE-623C13F47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000"/>
            <a:ext cx="10515600" cy="10981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fr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19BEA-3ECE-45B0-95E9-78A1E7FDE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44947"/>
            <a:ext cx="5157787" cy="86012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27B8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BB1DDD-297B-41F7-93D0-79199DDB9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1pPr>
            <a:lvl2pPr marL="800100" indent="-3429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2pPr>
            <a:lvl3pPr marL="1257300" indent="-3429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3pPr>
            <a:lvl4pPr marL="1657350" indent="-285750">
              <a:buClr>
                <a:srgbClr val="527B85"/>
              </a:buClr>
              <a:buFont typeface="Wingdings" panose="05000000000000000000" pitchFamily="2" charset="2"/>
              <a:buChar char="§"/>
              <a:defRPr b="0">
                <a:solidFill>
                  <a:srgbClr val="1D4851"/>
                </a:solidFill>
              </a:defRPr>
            </a:lvl4pPr>
            <a:lvl5pPr marL="2114550" indent="-285750">
              <a:buClr>
                <a:srgbClr val="527B85"/>
              </a:buClr>
              <a:buFont typeface="Wingdings" panose="05000000000000000000" pitchFamily="2" charset="2"/>
              <a:buChar char="§"/>
              <a:defRPr b="0">
                <a:solidFill>
                  <a:srgbClr val="1D485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01906E-79E9-421C-904B-7A0CBD284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55240"/>
            <a:ext cx="5183188" cy="8498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27B8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1BA50-E0C4-4336-B3B0-CCB8391BA6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27B85"/>
              </a:buClr>
              <a:buFont typeface="Wingdings" panose="05000000000000000000" pitchFamily="2" charset="2"/>
              <a:buChar char="§"/>
              <a:defRPr lang="en-US" sz="2800" kern="1200" dirty="0">
                <a:solidFill>
                  <a:srgbClr val="1D485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2pPr>
            <a:lvl3pPr marL="1143000" indent="-2286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3pPr>
            <a:lvl4pPr marL="1600200" indent="-228600">
              <a:buClr>
                <a:srgbClr val="527B85"/>
              </a:buClr>
              <a:buFont typeface="Wingdings" panose="05000000000000000000" pitchFamily="2" charset="2"/>
              <a:buChar char="§"/>
              <a:defRPr>
                <a:solidFill>
                  <a:srgbClr val="1D4851"/>
                </a:solidFill>
              </a:defRPr>
            </a:lvl4pPr>
            <a:lvl5pPr marL="2057400" indent="-228600">
              <a:buClr>
                <a:srgbClr val="527B85"/>
              </a:buClr>
              <a:buFont typeface="Wingdings" panose="05000000000000000000" pitchFamily="2" charset="2"/>
              <a:buChar char="§"/>
              <a:defRPr b="0">
                <a:solidFill>
                  <a:srgbClr val="1D485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66FF43-281F-45B7-8121-DE169A80C7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F963E49-C43B-4A47-8C16-529905CECF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F888B5-019D-4152-8D87-0BB322E257ED}"/>
              </a:ext>
            </a:extLst>
          </p:cNvPr>
          <p:cNvCxnSpPr>
            <a:cxnSpLocks/>
          </p:cNvCxnSpPr>
          <p:nvPr userDrawn="1"/>
        </p:nvCxnSpPr>
        <p:spPr>
          <a:xfrm>
            <a:off x="10928110" y="6437743"/>
            <a:ext cx="0" cy="191366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9">
            <a:extLst>
              <a:ext uri="{FF2B5EF4-FFF2-40B4-BE49-F238E27FC236}">
                <a16:creationId xmlns:a16="http://schemas.microsoft.com/office/drawing/2014/main" id="{B8F280C4-94DE-4335-BB17-D4DC24E87002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3710709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/>
              <a:t>Belgian Road Research Centre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62B815-961C-4E19-A49A-C24C3757E028}"/>
              </a:ext>
            </a:extLst>
          </p:cNvPr>
          <p:cNvSpPr/>
          <p:nvPr userDrawn="1"/>
        </p:nvSpPr>
        <p:spPr>
          <a:xfrm>
            <a:off x="0" y="1352417"/>
            <a:ext cx="1625600" cy="125843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86519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816C5-F5DC-4027-A932-032D50ADC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294411"/>
            <a:ext cx="5511851" cy="1055311"/>
          </a:xfr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E4556E-2387-4289-AF1D-E04D0681FE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97072" y="368300"/>
            <a:ext cx="4758316" cy="5492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EABF74-4F4E-4E5B-A658-0255AB296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38351"/>
            <a:ext cx="5511850" cy="42306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FC5EE6-9523-415B-8030-67B29EBE30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219237A-AA32-41FA-A3D3-D77078C8708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E98E18-1362-4206-97C8-31C6C6D40F22}"/>
              </a:ext>
            </a:extLst>
          </p:cNvPr>
          <p:cNvCxnSpPr>
            <a:cxnSpLocks/>
          </p:cNvCxnSpPr>
          <p:nvPr userDrawn="1"/>
        </p:nvCxnSpPr>
        <p:spPr>
          <a:xfrm>
            <a:off x="10928110" y="6437743"/>
            <a:ext cx="0" cy="191366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9">
            <a:extLst>
              <a:ext uri="{FF2B5EF4-FFF2-40B4-BE49-F238E27FC236}">
                <a16:creationId xmlns:a16="http://schemas.microsoft.com/office/drawing/2014/main" id="{EDEF7759-9319-473F-A1C1-D71AB10D5CFE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3710709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/>
              <a:t>Belgian Road Research Centre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44DA6E-29A4-4BB3-82AD-C3E70651CDD6}"/>
              </a:ext>
            </a:extLst>
          </p:cNvPr>
          <p:cNvSpPr/>
          <p:nvPr userDrawn="1"/>
        </p:nvSpPr>
        <p:spPr>
          <a:xfrm>
            <a:off x="0" y="1352417"/>
            <a:ext cx="1625600" cy="125843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2793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AD02C3-76FD-44CB-8AAF-B17588CD9C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4C1B01E-9EF4-49B9-942F-4F0156A6B73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F4B28C2-73BA-41B0-9BA2-CAD0EA2E2FE4}"/>
              </a:ext>
            </a:extLst>
          </p:cNvPr>
          <p:cNvCxnSpPr>
            <a:cxnSpLocks/>
          </p:cNvCxnSpPr>
          <p:nvPr userDrawn="1"/>
        </p:nvCxnSpPr>
        <p:spPr>
          <a:xfrm>
            <a:off x="10928110" y="6437743"/>
            <a:ext cx="0" cy="191366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3416D0B1-3171-46D2-8A10-3EE6D36D7FD9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3710709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/>
              <a:t>Belgian Road Research Centre</a:t>
            </a:r>
          </a:p>
        </p:txBody>
      </p:sp>
    </p:spTree>
    <p:extLst>
      <p:ext uri="{BB962C8B-B14F-4D97-AF65-F5344CB8AC3E}">
        <p14:creationId xmlns:p14="http://schemas.microsoft.com/office/powerpoint/2010/main" val="3147647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CC4469-86E2-46A9-9A2D-D51E3ADC70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en-GB"/>
              <a:t>Picture full screen</a:t>
            </a:r>
          </a:p>
        </p:txBody>
      </p:sp>
    </p:spTree>
    <p:extLst>
      <p:ext uri="{BB962C8B-B14F-4D97-AF65-F5344CB8AC3E}">
        <p14:creationId xmlns:p14="http://schemas.microsoft.com/office/powerpoint/2010/main" val="117272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EB573-3A51-4661-A3B3-F0CF3949F11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3EC97A4F-4DD0-45F0-B547-86FACF3EA2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684707" cy="6858000"/>
          </a:xfrm>
          <a:prstGeom prst="rect">
            <a:avLst/>
          </a:prstGeom>
          <a:solidFill>
            <a:srgbClr val="9CB1B8"/>
          </a:solidFill>
          <a:ln>
            <a:solidFill>
              <a:srgbClr val="9CB1B8"/>
            </a:solidFill>
          </a:ln>
        </p:spPr>
        <p:txBody>
          <a:bodyPr/>
          <a:lstStyle>
            <a:lvl1pPr marL="0" indent="0">
              <a:buNone/>
              <a:defRPr>
                <a:solidFill>
                  <a:srgbClr val="9CB1B8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33767CF-2520-4AD2-A683-69CBCC0CBCF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984203" y="1039812"/>
            <a:ext cx="3892550" cy="477837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0A687BC-3422-424D-870A-1010D7E6C48A}"/>
              </a:ext>
            </a:extLst>
          </p:cNvPr>
          <p:cNvSpPr/>
          <p:nvPr userDrawn="1"/>
        </p:nvSpPr>
        <p:spPr>
          <a:xfrm>
            <a:off x="7749310" y="0"/>
            <a:ext cx="73891" cy="7148945"/>
          </a:xfrm>
          <a:prstGeom prst="rect">
            <a:avLst/>
          </a:prstGeom>
          <a:solidFill>
            <a:srgbClr val="527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5B17ADA-BBD2-4504-BE7E-BDBD696C8C26}"/>
              </a:ext>
            </a:extLst>
          </p:cNvPr>
          <p:cNvCxnSpPr>
            <a:cxnSpLocks/>
          </p:cNvCxnSpPr>
          <p:nvPr userDrawn="1"/>
        </p:nvCxnSpPr>
        <p:spPr>
          <a:xfrm>
            <a:off x="10928110" y="6437743"/>
            <a:ext cx="0" cy="191366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73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_1aut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4F61D-2665-471F-AB9A-4C053A3CFAC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69823" y="4609707"/>
            <a:ext cx="8882390" cy="980389"/>
          </a:xfrm>
        </p:spPr>
        <p:txBody>
          <a:bodyPr lIns="0" anchor="b" anchorCtr="0">
            <a:noAutofit/>
          </a:bodyPr>
          <a:lstStyle>
            <a:lvl1pPr algn="l">
              <a:defRPr sz="2400" b="0">
                <a:solidFill>
                  <a:srgbClr val="1D4851"/>
                </a:solidFill>
              </a:defRPr>
            </a:lvl1pPr>
          </a:lstStyle>
          <a:p>
            <a:r>
              <a:rPr lang="en-GB"/>
              <a:t>Function</a:t>
            </a:r>
            <a:br>
              <a:rPr lang="en-GB"/>
            </a:br>
            <a:r>
              <a:rPr lang="en-GB"/>
              <a:t>Organisation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CC201-35A3-4669-8459-2117EC0D59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69577" y="2777221"/>
            <a:ext cx="8881050" cy="1658438"/>
          </a:xfrm>
          <a:prstGeom prst="rect">
            <a:avLst/>
          </a:prstGeom>
        </p:spPr>
        <p:txBody>
          <a:bodyPr wrap="square" lIns="0" anchor="b" anchorCtr="0">
            <a:noAutofit/>
          </a:bodyPr>
          <a:lstStyle>
            <a:lvl1pPr marL="0" indent="0" algn="l">
              <a:buNone/>
              <a:defRPr lang="fr-BE" sz="3200" b="1" kern="1200" dirty="0">
                <a:solidFill>
                  <a:srgbClr val="1D485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First name Name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9B9BAF-513C-4ED2-8481-1A14E9FA744B}"/>
              </a:ext>
            </a:extLst>
          </p:cNvPr>
          <p:cNvSpPr/>
          <p:nvPr userDrawn="1"/>
        </p:nvSpPr>
        <p:spPr>
          <a:xfrm>
            <a:off x="2469577" y="4435659"/>
            <a:ext cx="1074901" cy="103695"/>
          </a:xfrm>
          <a:prstGeom prst="rect">
            <a:avLst/>
          </a:prstGeom>
          <a:solidFill>
            <a:srgbClr val="9CB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C0A215A-D9A1-4EAC-BF7F-B19E639A97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81707" y="368300"/>
            <a:ext cx="2168918" cy="8383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CB1B8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GB" dirty="0"/>
              <a:t>Partner logo</a:t>
            </a:r>
            <a:r>
              <a:rPr lang="nl-BE" dirty="0"/>
              <a:t>: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crop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logo in </a:t>
            </a:r>
            <a:r>
              <a:rPr lang="nl-BE" dirty="0" err="1"/>
              <a:t>this</a:t>
            </a:r>
            <a:r>
              <a:rPr lang="nl-BE" dirty="0"/>
              <a:t> box:  Picture format &gt; </a:t>
            </a:r>
            <a:br>
              <a:rPr lang="nl-BE" dirty="0"/>
            </a:br>
            <a:r>
              <a:rPr lang="nl-BE" dirty="0" err="1"/>
              <a:t>crop</a:t>
            </a:r>
            <a:r>
              <a:rPr lang="nl-BE" dirty="0"/>
              <a:t> &gt; fit</a:t>
            </a:r>
            <a:endParaRPr lang="fr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6244BE-88BA-4322-A5D0-B08CC5170EB3}"/>
              </a:ext>
            </a:extLst>
          </p:cNvPr>
          <p:cNvSpPr txBox="1"/>
          <p:nvPr userDrawn="1"/>
        </p:nvSpPr>
        <p:spPr>
          <a:xfrm>
            <a:off x="2469577" y="5608950"/>
            <a:ext cx="462159" cy="106182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GB" sz="2200" b="1">
                <a:solidFill>
                  <a:srgbClr val="527B85"/>
                </a:solidFill>
              </a:rPr>
              <a:t>T</a:t>
            </a:r>
            <a:br>
              <a:rPr lang="en-GB" sz="2200" b="1">
                <a:solidFill>
                  <a:srgbClr val="527B85"/>
                </a:solidFill>
              </a:rPr>
            </a:br>
            <a:r>
              <a:rPr lang="en-GB" sz="2200" b="1">
                <a:solidFill>
                  <a:srgbClr val="527B85"/>
                </a:solidFill>
              </a:rPr>
              <a:t>E</a:t>
            </a:r>
          </a:p>
          <a:p>
            <a:pPr algn="ctr"/>
            <a:r>
              <a:rPr lang="en-GB" sz="2200" b="1">
                <a:solidFill>
                  <a:srgbClr val="527B85"/>
                </a:solidFill>
              </a:rPr>
              <a:t>W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764A382-DB08-4FC5-BD52-25E4D3D8F0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61932" y="5608950"/>
            <a:ext cx="8880475" cy="1089025"/>
          </a:xfrm>
          <a:prstGeom prst="rect">
            <a:avLst/>
          </a:prstGeom>
          <a:solidFill>
            <a:schemeClr val="bg1"/>
          </a:solidFill>
        </p:spPr>
        <p:txBody>
          <a:bodyPr t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rgbClr val="1D4851"/>
                </a:solidFill>
              </a:defRPr>
            </a:lvl1pPr>
            <a:lvl2pPr>
              <a:defRPr>
                <a:solidFill>
                  <a:srgbClr val="1D4851"/>
                </a:solidFill>
              </a:defRPr>
            </a:lvl2pPr>
            <a:lvl3pPr>
              <a:defRPr>
                <a:solidFill>
                  <a:srgbClr val="1D4851"/>
                </a:solidFill>
              </a:defRPr>
            </a:lvl3pPr>
            <a:lvl4pPr>
              <a:defRPr>
                <a:solidFill>
                  <a:srgbClr val="1D4851"/>
                </a:solidFill>
              </a:defRPr>
            </a:lvl4pPr>
            <a:lvl5pPr>
              <a:defRPr>
                <a:solidFill>
                  <a:srgbClr val="1D4851"/>
                </a:solidFill>
              </a:defRPr>
            </a:lvl5pPr>
          </a:lstStyle>
          <a:p>
            <a:pPr lvl="0"/>
            <a:r>
              <a:rPr lang="en-GB"/>
              <a:t>02 xxx xxx xx – 04xx xx xx xx</a:t>
            </a:r>
            <a:br>
              <a:rPr lang="en-GB"/>
            </a:br>
            <a:r>
              <a:rPr lang="en-GB"/>
              <a:t>Email@brrc.be</a:t>
            </a:r>
            <a:br>
              <a:rPr lang="en-GB"/>
            </a:br>
            <a:r>
              <a:rPr lang="en-GB"/>
              <a:t>www.brrc.be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FD97D8-E45E-4F77-B565-3410B470E2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03" r="47965"/>
          <a:stretch/>
        </p:blipFill>
        <p:spPr>
          <a:xfrm>
            <a:off x="-3997" y="0"/>
            <a:ext cx="2002674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26D175-A1A6-4BC8-878F-F01B4A2846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9577" y="368300"/>
            <a:ext cx="3683429" cy="66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102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33" userDrawn="1">
          <p15:clr>
            <a:srgbClr val="FBAE40"/>
          </p15:clr>
        </p15:guide>
        <p15:guide id="2" pos="7151" userDrawn="1">
          <p15:clr>
            <a:srgbClr val="FBAE40"/>
          </p15:clr>
        </p15:guide>
        <p15:guide id="3" orient="horz" pos="232" userDrawn="1">
          <p15:clr>
            <a:srgbClr val="FBAE40"/>
          </p15:clr>
        </p15:guide>
        <p15:guide id="4" pos="5768" userDrawn="1">
          <p15:clr>
            <a:srgbClr val="FBAE40"/>
          </p15:clr>
        </p15:guide>
        <p15:guide id="5" orient="horz" pos="77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F6386E-8D6C-493F-971D-48103D165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235"/>
            <a:ext cx="10515600" cy="10738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BE" dirty="0"/>
              <a:t>Titel van maximaal</a:t>
            </a:r>
            <a:br>
              <a:rPr lang="nl-BE" dirty="0"/>
            </a:br>
            <a:r>
              <a:rPr lang="nl-BE" dirty="0"/>
              <a:t>twee regels</a:t>
            </a:r>
            <a:endParaRPr lang="fr-BE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F323FB5-824F-4E6F-9383-547903E8C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65859" y="6356350"/>
            <a:ext cx="387941" cy="365125"/>
          </a:xfrm>
          <a:prstGeom prst="rect">
            <a:avLst/>
          </a:prstGeom>
        </p:spPr>
        <p:txBody>
          <a:bodyPr vert="horz" lIns="72000" tIns="45720" rIns="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5762E-BB0D-46BF-A43F-C71E0717ED3D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62555988-4079-421E-A527-1C23D13D4A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8909" y="6356350"/>
            <a:ext cx="632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21st Meeting of the IWG MU of GRBP – hybrid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2446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53" r:id="rId4"/>
    <p:sldLayoutId id="2147483657" r:id="rId5"/>
    <p:sldLayoutId id="2147483658" r:id="rId6"/>
    <p:sldLayoutId id="2147483661" r:id="rId7"/>
    <p:sldLayoutId id="2147483665" r:id="rId8"/>
    <p:sldLayoutId id="2147483663" r:id="rId9"/>
    <p:sldLayoutId id="2147483666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lnSpc>
          <a:spcPct val="90000"/>
        </a:lnSpc>
        <a:spcBef>
          <a:spcPts val="1000"/>
        </a:spcBef>
        <a:buClr>
          <a:srgbClr val="9CB1B8"/>
        </a:buClr>
        <a:buFont typeface="Wingdings" panose="05000000000000000000" pitchFamily="2" charset="2"/>
        <a:buChar char="§"/>
        <a:defRPr sz="2800" kern="1200">
          <a:solidFill>
            <a:srgbClr val="1D4851"/>
          </a:solidFill>
          <a:latin typeface="Century Gothic" panose="020B0502020202020204" pitchFamily="34" charset="0"/>
          <a:ea typeface="+mn-ea"/>
          <a:cs typeface="+mn-cs"/>
        </a:defRPr>
      </a:lvl1pPr>
      <a:lvl2pPr marL="9144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9CB1B8"/>
        </a:buClr>
        <a:buFont typeface="Wingdings" panose="05000000000000000000" pitchFamily="2" charset="2"/>
        <a:buChar char="§"/>
        <a:defRPr sz="2400" kern="1200">
          <a:solidFill>
            <a:srgbClr val="1D4851"/>
          </a:solidFill>
          <a:latin typeface="Century Gothic" panose="020B0502020202020204" pitchFamily="34" charset="0"/>
          <a:ea typeface="+mn-ea"/>
          <a:cs typeface="+mn-cs"/>
        </a:defRPr>
      </a:lvl2pPr>
      <a:lvl3pPr marL="13716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9CB1B8"/>
        </a:buClr>
        <a:buFont typeface="Wingdings" panose="05000000000000000000" pitchFamily="2" charset="2"/>
        <a:buChar char="§"/>
        <a:defRPr sz="2000" kern="1200">
          <a:solidFill>
            <a:srgbClr val="1D4851"/>
          </a:solidFill>
          <a:latin typeface="Century Gothic" panose="020B0502020202020204" pitchFamily="34" charset="0"/>
          <a:ea typeface="+mn-ea"/>
          <a:cs typeface="+mn-cs"/>
        </a:defRPr>
      </a:lvl3pPr>
      <a:lvl4pPr marL="1714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CB1B8"/>
        </a:buClr>
        <a:buFont typeface="Wingdings" panose="05000000000000000000" pitchFamily="2" charset="2"/>
        <a:buChar char="§"/>
        <a:defRPr sz="1800" kern="1200">
          <a:solidFill>
            <a:srgbClr val="1D4851"/>
          </a:solidFill>
          <a:latin typeface="Century Gothic" panose="020B0502020202020204" pitchFamily="34" charset="0"/>
          <a:ea typeface="+mn-ea"/>
          <a:cs typeface="+mn-cs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9CB1B8"/>
        </a:buClr>
        <a:buFont typeface="Wingdings" panose="05000000000000000000" pitchFamily="2" charset="2"/>
        <a:buChar char="§"/>
        <a:defRPr sz="1800" b="1" kern="1200">
          <a:solidFill>
            <a:srgbClr val="1D485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l.goubert@brrc.be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285AEC-E0F0-4E14-8C38-12927346E5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lIns="0"/>
          <a:lstStyle/>
          <a:p>
            <a:r>
              <a:rPr lang="en-US" b="1" i="1" dirty="0"/>
              <a:t>Luc Goubert, Belgian Road Research Centre</a:t>
            </a:r>
            <a:br>
              <a:rPr lang="en-GB" i="1" dirty="0"/>
            </a:br>
            <a:br>
              <a:rPr lang="en-GB" i="1" dirty="0"/>
            </a:br>
            <a:r>
              <a:rPr lang="en-GB" i="1" dirty="0"/>
              <a:t>21</a:t>
            </a:r>
            <a:r>
              <a:rPr lang="en-GB" i="1" baseline="30000" dirty="0"/>
              <a:t>st</a:t>
            </a:r>
            <a:r>
              <a:rPr lang="en-GB" i="1" dirty="0"/>
              <a:t> meeting of the IWG Measurement Uncertainty</a:t>
            </a:r>
            <a:br>
              <a:rPr lang="en-GB" i="1" dirty="0"/>
            </a:br>
            <a:br>
              <a:rPr lang="en-GB" i="1" dirty="0"/>
            </a:br>
            <a:r>
              <a:rPr lang="en-GB" b="1" i="1" dirty="0"/>
              <a:t>hybrid meeting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AAB554C-D947-4F79-8687-DB8D19D0AC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0" rIns="0"/>
          <a:lstStyle/>
          <a:p>
            <a:r>
              <a:rPr lang="en-GB" dirty="0"/>
              <a:t>The STEER uncertainty </a:t>
            </a:r>
            <a:r>
              <a:rPr lang="en-GB" dirty="0" err="1"/>
              <a:t>analysison</a:t>
            </a:r>
            <a:r>
              <a:rPr lang="en-GB" dirty="0"/>
              <a:t> the EU Tyre (Noise) Label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88E61F-7674-4A0A-AB00-EAD318422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1131" y="248898"/>
            <a:ext cx="919893" cy="156901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29194609-B1A6-8C74-7ABC-E02D20690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871" y="3048845"/>
            <a:ext cx="3416220" cy="190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648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02FFE-B620-847C-0BA9-BA6C13D2F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/>
              <a:t>Detailed</a:t>
            </a:r>
            <a:r>
              <a:rPr lang="nl-BE" dirty="0"/>
              <a:t> STEER MU analysis: </a:t>
            </a:r>
            <a:r>
              <a:rPr lang="nl-BE" dirty="0" err="1"/>
              <a:t>see</a:t>
            </a:r>
            <a:r>
              <a:rPr lang="nl-BE" dirty="0"/>
              <a:t> Annex 1 of STEER </a:t>
            </a:r>
            <a:r>
              <a:rPr lang="nl-BE" dirty="0" err="1"/>
              <a:t>Final</a:t>
            </a:r>
            <a:r>
              <a:rPr lang="nl-BE" dirty="0"/>
              <a:t> Report</a:t>
            </a:r>
          </a:p>
        </p:txBody>
      </p:sp>
      <p:pic>
        <p:nvPicPr>
          <p:cNvPr id="9" name="Content Placeholder 8" descr="Table&#10;&#10;Description automatically generated">
            <a:extLst>
              <a:ext uri="{FF2B5EF4-FFF2-40B4-BE49-F238E27FC236}">
                <a16:creationId xmlns:a16="http://schemas.microsoft.com/office/drawing/2014/main" id="{23CA1517-ABBB-FE75-0D0D-199B28C96D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047" y="1349722"/>
            <a:ext cx="8665409" cy="508802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FCB75-AC43-A1A8-BFD9-2E7D78D653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10</a:t>
            </a:fld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335E3-761C-4653-113F-FE0CD77F5A9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12547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81C33-4C26-4B7D-32E8-B3B84C690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ETRTO </a:t>
            </a:r>
            <a:r>
              <a:rPr lang="nl-BE" dirty="0" err="1"/>
              <a:t>uncertainty</a:t>
            </a:r>
            <a:r>
              <a:rPr lang="nl-BE" dirty="0"/>
              <a:t> analysis (</a:t>
            </a:r>
            <a:r>
              <a:rPr lang="nl-BE" dirty="0" err="1"/>
              <a:t>received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Truls on 15-09-2022)</a:t>
            </a:r>
          </a:p>
        </p:txBody>
      </p:sp>
      <p:pic>
        <p:nvPicPr>
          <p:cNvPr id="7" name="Content Placeholder 6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98902E90-F95F-827F-EB26-C9B6A02853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67" y="1638300"/>
            <a:ext cx="10209466" cy="45561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B9A2E-1759-3105-923F-CD61E10B21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11</a:t>
            </a:fld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1D496-3BFC-E742-C7A7-FC4E1D39794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16672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81C33-4C26-4B7D-32E8-B3B84C690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ETRTO </a:t>
            </a:r>
            <a:r>
              <a:rPr lang="nl-BE" dirty="0" err="1"/>
              <a:t>uncertainty</a:t>
            </a:r>
            <a:r>
              <a:rPr lang="nl-BE" dirty="0"/>
              <a:t> analysis (</a:t>
            </a:r>
            <a:r>
              <a:rPr lang="nl-BE" dirty="0" err="1"/>
              <a:t>with</a:t>
            </a:r>
            <a:r>
              <a:rPr lang="nl-BE" dirty="0"/>
              <a:t> </a:t>
            </a:r>
            <a:r>
              <a:rPr lang="nl-BE" dirty="0" err="1"/>
              <a:t>my</a:t>
            </a:r>
            <a:r>
              <a:rPr lang="nl-BE" dirty="0"/>
              <a:t> </a:t>
            </a:r>
            <a:r>
              <a:rPr lang="nl-BE" dirty="0" err="1"/>
              <a:t>comments</a:t>
            </a:r>
            <a:r>
              <a:rPr lang="nl-BE" dirty="0"/>
              <a:t>/</a:t>
            </a:r>
            <a:r>
              <a:rPr lang="nl-BE" dirty="0" err="1"/>
              <a:t>questions</a:t>
            </a:r>
            <a:r>
              <a:rPr lang="nl-BE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B9A2E-1759-3105-923F-CD61E10B21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12</a:t>
            </a:fld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1D496-3BFC-E742-C7A7-FC4E1D39794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pic>
        <p:nvPicPr>
          <p:cNvPr id="9" name="Content Placeholder 8" descr="Graphical user interface, Excel&#10;&#10;Description automatically generated with medium confidence">
            <a:extLst>
              <a:ext uri="{FF2B5EF4-FFF2-40B4-BE49-F238E27FC236}">
                <a16:creationId xmlns:a16="http://schemas.microsoft.com/office/drawing/2014/main" id="{634CF52A-0AD1-1809-9E96-33ED3FC10C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75234"/>
            <a:ext cx="10515600" cy="4282256"/>
          </a:xfrm>
        </p:spPr>
      </p:pic>
    </p:spTree>
    <p:extLst>
      <p:ext uri="{BB962C8B-B14F-4D97-AF65-F5344CB8AC3E}">
        <p14:creationId xmlns:p14="http://schemas.microsoft.com/office/powerpoint/2010/main" val="2574246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697DBBE-B1F1-4BF1-AAF5-02D8C32499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Senior </a:t>
            </a:r>
            <a:r>
              <a:rPr lang="fr-BE" dirty="0" err="1"/>
              <a:t>research</a:t>
            </a:r>
            <a:r>
              <a:rPr lang="fr-BE" dirty="0"/>
              <a:t> </a:t>
            </a:r>
            <a:r>
              <a:rPr lang="fr-BE" dirty="0" err="1"/>
              <a:t>scientist</a:t>
            </a:r>
            <a:br>
              <a:rPr lang="fr-BE" dirty="0"/>
            </a:br>
            <a:r>
              <a:rPr lang="fr-BE" dirty="0" err="1"/>
              <a:t>Belgian</a:t>
            </a:r>
            <a:r>
              <a:rPr lang="fr-BE" dirty="0"/>
              <a:t> Road </a:t>
            </a:r>
            <a:r>
              <a:rPr lang="fr-BE" dirty="0" err="1"/>
              <a:t>Research</a:t>
            </a:r>
            <a:r>
              <a:rPr lang="fr-BE" dirty="0"/>
              <a:t> Centre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964F233-B6D9-438A-9497-7732A19B5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/>
              <a:t>Luc Goubert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08582A1-86F8-4223-872E-568D90F17F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BE" dirty="0"/>
              <a:t>0474/508356</a:t>
            </a:r>
          </a:p>
          <a:p>
            <a:r>
              <a:rPr lang="fr-BE" dirty="0">
                <a:hlinkClick r:id="rId2"/>
              </a:rPr>
              <a:t>l.goubert@brrc.be</a:t>
            </a:r>
            <a:endParaRPr lang="fr-BE" dirty="0"/>
          </a:p>
          <a:p>
            <a:r>
              <a:rPr lang="fr-BE" dirty="0"/>
              <a:t>www.brrc.be</a:t>
            </a:r>
          </a:p>
        </p:txBody>
      </p:sp>
    </p:spTree>
    <p:extLst>
      <p:ext uri="{BB962C8B-B14F-4D97-AF65-F5344CB8AC3E}">
        <p14:creationId xmlns:p14="http://schemas.microsoft.com/office/powerpoint/2010/main" val="1945467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1E03441B-AB76-4785-BF41-B3DC53B69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000"/>
            <a:ext cx="10515600" cy="1098125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Regulation No 117 of the Economic Commission for Europe of the United Nations (UNECE)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A78EF-BF9C-4FFB-AD00-C897740540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65859" y="6356350"/>
            <a:ext cx="3879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CC5762E-BB0D-46BF-A43F-C71E0717ED3D}" type="slidenum">
              <a:rPr lang="fr-BE" smtClean="0"/>
              <a:pPr>
                <a:spcAft>
                  <a:spcPts val="600"/>
                </a:spcAft>
              </a:pPr>
              <a:t>2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B0350-812D-43A6-A964-33AEAF1D37D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548909" y="6356350"/>
            <a:ext cx="6324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21st Meeting of the IWG MU of GRBP – hybrid meeting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CFA99D-9BEC-4DF7-83D6-DC805F04AB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59" y="1921726"/>
            <a:ext cx="11666882" cy="37678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2296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1E03441B-AB76-4785-BF41-B3DC53B69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000"/>
            <a:ext cx="10515600" cy="1098125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Regulation No 117 of the Economic Commission for Europe of the United Nations (UNECE) </a:t>
            </a:r>
          </a:p>
        </p:txBody>
      </p:sp>
      <p:sp>
        <p:nvSpPr>
          <p:cNvPr id="73" name="Content Placeholder 3">
            <a:extLst>
              <a:ext uri="{FF2B5EF4-FFF2-40B4-BE49-F238E27FC236}">
                <a16:creationId xmlns:a16="http://schemas.microsoft.com/office/drawing/2014/main" id="{D1624F02-6224-4287-9602-D8250D978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1669409"/>
            <a:ext cx="3782546" cy="452025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Regulation No 117 (UNECE):</a:t>
            </a:r>
          </a:p>
          <a:p>
            <a:r>
              <a:rPr lang="en-US" sz="2400" dirty="0"/>
              <a:t>Controlled Coast By-method</a:t>
            </a:r>
          </a:p>
          <a:p>
            <a:r>
              <a:rPr lang="en-US" sz="2400" dirty="0"/>
              <a:t>(smooth) ISO 10844 test track</a:t>
            </a:r>
          </a:p>
          <a:p>
            <a:r>
              <a:rPr lang="en-US" sz="2400" dirty="0"/>
              <a:t>Test vehicle equipped with 4 </a:t>
            </a:r>
            <a:r>
              <a:rPr lang="en-US" sz="2400" dirty="0" err="1"/>
              <a:t>tyres</a:t>
            </a:r>
            <a:r>
              <a:rPr lang="en-US" sz="2400" dirty="0"/>
              <a:t> to be tested</a:t>
            </a:r>
          </a:p>
          <a:p>
            <a:r>
              <a:rPr lang="en-US" sz="2400" dirty="0"/>
              <a:t>Two sided measurements</a:t>
            </a:r>
          </a:p>
          <a:p>
            <a:r>
              <a:rPr lang="en-US" sz="2400" dirty="0"/>
              <a:t>At least 16 runs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A78EF-BF9C-4FFB-AD00-C897740540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65859" y="6356350"/>
            <a:ext cx="3879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CC5762E-BB0D-46BF-A43F-C71E0717ED3D}" type="slidenum">
              <a:rPr lang="fr-BE" smtClean="0"/>
              <a:pPr>
                <a:spcAft>
                  <a:spcPts val="600"/>
                </a:spcAft>
              </a:pPr>
              <a:t>3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B0350-812D-43A6-A964-33AEAF1D37D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548909" y="6356350"/>
            <a:ext cx="6324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21st Meeting of the IWG MU of GRBP – hybrid meeting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4EEA4D-880C-4259-BE16-32DB69BAE512}"/>
              </a:ext>
            </a:extLst>
          </p:cNvPr>
          <p:cNvGrpSpPr/>
          <p:nvPr/>
        </p:nvGrpSpPr>
        <p:grpSpPr>
          <a:xfrm>
            <a:off x="4965303" y="1685075"/>
            <a:ext cx="6645060" cy="4587932"/>
            <a:chOff x="439044" y="2691443"/>
            <a:chExt cx="4834641" cy="36144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1C24209-1B3C-414F-B95C-F27862B44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9045" y="2691443"/>
              <a:ext cx="4831695" cy="180668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AD61E77-86C2-476C-B564-72771A7E5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044" y="4498125"/>
              <a:ext cx="4834641" cy="180778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0E50D0-FB74-4B94-9393-C88C9A51635E}"/>
              </a:ext>
            </a:extLst>
          </p:cNvPr>
          <p:cNvGrpSpPr/>
          <p:nvPr/>
        </p:nvGrpSpPr>
        <p:grpSpPr>
          <a:xfrm>
            <a:off x="8767215" y="4061685"/>
            <a:ext cx="3186116" cy="2366811"/>
            <a:chOff x="6491242" y="2926100"/>
            <a:chExt cx="4161076" cy="30983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F79D95-E13F-4A10-8872-B8C89532E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91243" y="2926100"/>
              <a:ext cx="4161075" cy="15444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1CA5406-13C2-4356-817A-68282150A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91242" y="4470500"/>
              <a:ext cx="4161075" cy="15539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7735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291" y="200791"/>
            <a:ext cx="10858534" cy="1400530"/>
          </a:xfrm>
        </p:spPr>
        <p:txBody>
          <a:bodyPr/>
          <a:lstStyle/>
          <a:p>
            <a:r>
              <a:rPr lang="nl-BE" dirty="0" err="1"/>
              <a:t>Uncertainty</a:t>
            </a:r>
            <a:r>
              <a:rPr lang="nl-BE" dirty="0"/>
              <a:t> analysis</a:t>
            </a:r>
            <a:endParaRPr lang="nl-BE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541680"/>
              </p:ext>
            </p:extLst>
          </p:nvPr>
        </p:nvGraphicFramePr>
        <p:xfrm>
          <a:off x="741250" y="2344738"/>
          <a:ext cx="10516835" cy="3700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1757">
                  <a:extLst>
                    <a:ext uri="{9D8B030D-6E8A-4147-A177-3AD203B41FA5}">
                      <a16:colId xmlns:a16="http://schemas.microsoft.com/office/drawing/2014/main" val="2734464131"/>
                    </a:ext>
                  </a:extLst>
                </a:gridCol>
                <a:gridCol w="2645078">
                  <a:extLst>
                    <a:ext uri="{9D8B030D-6E8A-4147-A177-3AD203B41FA5}">
                      <a16:colId xmlns:a16="http://schemas.microsoft.com/office/drawing/2014/main" val="53902971"/>
                    </a:ext>
                  </a:extLst>
                </a:gridCol>
              </a:tblGrid>
              <a:tr h="490160">
                <a:tc>
                  <a:txBody>
                    <a:bodyPr/>
                    <a:lstStyle/>
                    <a:p>
                      <a:pPr algn="ctr"/>
                      <a:r>
                        <a:rPr lang="nl-BE" dirty="0" err="1"/>
                        <a:t>Category</a:t>
                      </a:r>
                      <a:r>
                        <a:rPr lang="nl-BE" dirty="0"/>
                        <a:t>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err="1"/>
                        <a:t>Category</a:t>
                      </a:r>
                      <a:r>
                        <a:rPr lang="nl-BE" dirty="0"/>
                        <a:t> #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396679"/>
                  </a:ext>
                </a:extLst>
              </a:tr>
              <a:tr h="367552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Equipment</a:t>
                      </a:r>
                      <a:r>
                        <a:rPr lang="nl-BE" sz="1100" b="0" dirty="0">
                          <a:effectLst/>
                        </a:rPr>
                        <a:t> </a:t>
                      </a:r>
                      <a:endParaRPr lang="nl-BE" sz="1000" b="0" dirty="0">
                        <a:effectLst/>
                        <a:latin typeface="Arial" panose="020B0604020202020204" pitchFamily="34" charset="0"/>
                        <a:ea typeface="DIN Pro Light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921093"/>
                  </a:ext>
                </a:extLst>
              </a:tr>
              <a:tr h="367552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Experimental</a:t>
                      </a: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set up</a:t>
                      </a:r>
                    </a:p>
                  </a:txBody>
                  <a:tcPr marL="44450" marR="444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906620"/>
                  </a:ext>
                </a:extLst>
              </a:tr>
              <a:tr h="444451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Measurement</a:t>
                      </a: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8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conditions</a:t>
                      </a:r>
                      <a:endParaRPr lang="nl-BE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64307"/>
                  </a:ext>
                </a:extLst>
              </a:tr>
              <a:tr h="456514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Measurement</a:t>
                      </a:r>
                      <a:endParaRPr lang="nl-BE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582303"/>
                  </a:ext>
                </a:extLst>
              </a:tr>
              <a:tr h="420269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vehicle</a:t>
                      </a:r>
                    </a:p>
                  </a:txBody>
                  <a:tcPr marL="44450" marR="444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184509"/>
                  </a:ext>
                </a:extLst>
              </a:tr>
              <a:tr h="419346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track</a:t>
                      </a:r>
                    </a:p>
                  </a:txBody>
                  <a:tcPr marL="44450" marR="444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845630"/>
                  </a:ext>
                </a:extLst>
              </a:tr>
              <a:tr h="367552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</a:t>
                      </a:r>
                      <a:r>
                        <a:rPr lang="nl-BE" sz="18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tyres</a:t>
                      </a:r>
                      <a:endParaRPr lang="nl-BE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341091"/>
                  </a:ext>
                </a:extLst>
              </a:tr>
              <a:tr h="367552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Calculation</a:t>
                      </a:r>
                      <a:endParaRPr lang="nl-BE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420745" algn="l"/>
                          <a:tab pos="449580" algn="l"/>
                        </a:tabLst>
                      </a:pPr>
                      <a:r>
                        <a:rPr lang="nl-BE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382992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79175" y="1528187"/>
            <a:ext cx="11289774" cy="889685"/>
          </a:xfrm>
        </p:spPr>
        <p:txBody>
          <a:bodyPr>
            <a:noAutofit/>
          </a:bodyPr>
          <a:lstStyle/>
          <a:p>
            <a:r>
              <a:rPr lang="en-US" sz="2000" dirty="0"/>
              <a:t>41 “sources of uncertainty” identified in whole procedure, classified in 8 categories</a:t>
            </a:r>
          </a:p>
          <a:p>
            <a:r>
              <a:rPr lang="en-US" sz="2000" dirty="0"/>
              <a:t>Analysis complying with GUM*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3A9D0B9-9F9C-4179-8522-0204359A5129}"/>
              </a:ext>
            </a:extLst>
          </p:cNvPr>
          <p:cNvSpPr txBox="1">
            <a:spLocks/>
          </p:cNvSpPr>
          <p:nvPr/>
        </p:nvSpPr>
        <p:spPr>
          <a:xfrm>
            <a:off x="654291" y="6125364"/>
            <a:ext cx="11289774" cy="889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6348F9-DE28-45B7-8BCF-D902ED175F2E}"/>
              </a:ext>
            </a:extLst>
          </p:cNvPr>
          <p:cNvSpPr txBox="1"/>
          <p:nvPr/>
        </p:nvSpPr>
        <p:spPr>
          <a:xfrm>
            <a:off x="591884" y="6125364"/>
            <a:ext cx="11760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*ISO/IEC Guide 98-3:2008 (E) Uncertainty of </a:t>
            </a:r>
            <a:r>
              <a:rPr lang="en-US" sz="1400" dirty="0" err="1"/>
              <a:t>measurementPart</a:t>
            </a:r>
            <a:r>
              <a:rPr lang="en-US" sz="1400" dirty="0"/>
              <a:t> 3: Guide to the expression of uncertainty in measurement (GUM: 1995)</a:t>
            </a:r>
            <a:endParaRPr lang="nl-BE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DAFBA2-40CC-12F0-96C8-9EA3E30EA0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B204777-8D31-073E-EECE-5D7A161A62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5782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CC376-96C8-38B6-2507-8926D6998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Uncertainty</a:t>
            </a:r>
            <a:r>
              <a:rPr lang="nl-BE" dirty="0"/>
              <a:t> </a:t>
            </a:r>
            <a:r>
              <a:rPr lang="nl-BE" dirty="0" err="1"/>
              <a:t>contribution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test track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67FB6-0686-820B-7084-D1752FDC7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ETRTO</a:t>
            </a:r>
            <a:r>
              <a:rPr lang="nl-BE" baseline="30000" dirty="0"/>
              <a:t>1</a:t>
            </a:r>
            <a:r>
              <a:rPr lang="nl-BE" dirty="0"/>
              <a:t>: 0,92 dB</a:t>
            </a:r>
          </a:p>
          <a:p>
            <a:r>
              <a:rPr lang="nl-BE" dirty="0"/>
              <a:t>M+P: “</a:t>
            </a:r>
            <a:r>
              <a:rPr lang="nl-BE" dirty="0" err="1"/>
              <a:t>old</a:t>
            </a:r>
            <a:r>
              <a:rPr lang="nl-BE" dirty="0"/>
              <a:t>” RRT of 2005</a:t>
            </a:r>
            <a:r>
              <a:rPr lang="nl-BE" baseline="30000" dirty="0"/>
              <a:t>2</a:t>
            </a:r>
            <a:r>
              <a:rPr lang="nl-BE" dirty="0"/>
              <a:t>: max-min </a:t>
            </a:r>
            <a:r>
              <a:rPr lang="nl-BE" dirty="0" err="1"/>
              <a:t>difference</a:t>
            </a:r>
            <a:r>
              <a:rPr lang="nl-BE" dirty="0"/>
              <a:t> </a:t>
            </a:r>
            <a:r>
              <a:rPr lang="nl-BE" dirty="0" err="1"/>
              <a:t>about</a:t>
            </a:r>
            <a:r>
              <a:rPr lang="nl-BE" dirty="0"/>
              <a:t> 4 dB</a:t>
            </a:r>
          </a:p>
          <a:p>
            <a:r>
              <a:rPr lang="nl-BE" dirty="0"/>
              <a:t>Recent Swiss study</a:t>
            </a:r>
            <a:r>
              <a:rPr lang="nl-BE" baseline="30000" dirty="0"/>
              <a:t>3</a:t>
            </a:r>
            <a:r>
              <a:rPr lang="nl-BE" dirty="0"/>
              <a:t>: 1,3 dB</a:t>
            </a:r>
          </a:p>
          <a:p>
            <a:r>
              <a:rPr lang="nl-BE" dirty="0"/>
              <a:t>Expert </a:t>
            </a:r>
            <a:r>
              <a:rPr lang="nl-BE" dirty="0" err="1"/>
              <a:t>vision</a:t>
            </a:r>
            <a:r>
              <a:rPr lang="nl-BE" dirty="0"/>
              <a:t> </a:t>
            </a:r>
            <a:r>
              <a:rPr lang="nl-BE" dirty="0" err="1"/>
              <a:t>within</a:t>
            </a:r>
            <a:r>
              <a:rPr lang="nl-BE" dirty="0"/>
              <a:t> consortium: </a:t>
            </a:r>
            <a:r>
              <a:rPr lang="nl-BE" dirty="0" err="1"/>
              <a:t>about</a:t>
            </a:r>
            <a:r>
              <a:rPr lang="nl-BE" dirty="0"/>
              <a:t> 1 dB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44334-D9FB-D81A-5DFD-1442C460E4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5</a:t>
            </a:fld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0680D-268F-7D8B-F894-A49A82ECD51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659703-B763-ABC9-DE77-EC142A447E3F}"/>
              </a:ext>
            </a:extLst>
          </p:cNvPr>
          <p:cNvSpPr txBox="1"/>
          <p:nvPr/>
        </p:nvSpPr>
        <p:spPr>
          <a:xfrm>
            <a:off x="838200" y="4674589"/>
            <a:ext cx="900599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ETRTO, 2019. </a:t>
            </a:r>
            <a:r>
              <a:rPr lang="en-US" sz="1400" dirty="0" err="1"/>
              <a:t>Tyre</a:t>
            </a:r>
            <a:r>
              <a:rPr lang="en-US" sz="1400" dirty="0"/>
              <a:t> noise uncertainties in UN Regulation No. 117, </a:t>
            </a:r>
          </a:p>
          <a:p>
            <a:r>
              <a:rPr lang="en-US" sz="1400" dirty="0"/>
              <a:t>Presentation at 2nd Meeting of GRBP Task Force, Brussels, 28-29 November 2019.</a:t>
            </a:r>
          </a:p>
          <a:p>
            <a:r>
              <a:rPr lang="en-US" sz="1400" baseline="30000" dirty="0"/>
              <a:t>2</a:t>
            </a:r>
            <a:r>
              <a:rPr lang="en-US" sz="1400" dirty="0"/>
              <a:t>Van Blokland, G., </a:t>
            </a:r>
            <a:r>
              <a:rPr lang="en-US" sz="1400" dirty="0" err="1"/>
              <a:t>Peeters</a:t>
            </a:r>
            <a:r>
              <a:rPr lang="en-US" sz="1400" dirty="0"/>
              <a:t>, B., 2006. Comparison of surface properties of ISO 10844 test tracks.</a:t>
            </a:r>
          </a:p>
          <a:p>
            <a:r>
              <a:rPr lang="en-US" sz="1400" baseline="30000" dirty="0"/>
              <a:t>3</a:t>
            </a:r>
            <a:r>
              <a:rPr lang="en-US" sz="1400" dirty="0"/>
              <a:t>Bühlmann, E., Schlatter, F., Sandberg, U., 2021. </a:t>
            </a:r>
          </a:p>
          <a:p>
            <a:r>
              <a:rPr lang="en-US" sz="1400" dirty="0"/>
              <a:t>Temperature influence on tire/road noise measurements: </a:t>
            </a:r>
          </a:p>
          <a:p>
            <a:r>
              <a:rPr lang="en-US" sz="1400" dirty="0"/>
              <a:t>Recently collected data and discussion of various issues related to standard testing procedures. </a:t>
            </a:r>
          </a:p>
          <a:p>
            <a:r>
              <a:rPr lang="en-US" sz="1400" dirty="0"/>
              <a:t>Proc. INTER-NOISE 2021 - 2021 Int. </a:t>
            </a:r>
            <a:r>
              <a:rPr lang="en-US" sz="1400" dirty="0" err="1"/>
              <a:t>Congr</a:t>
            </a:r>
            <a:r>
              <a:rPr lang="en-US" sz="1400" dirty="0"/>
              <a:t>. Expo. Noise Control Eng. https://doi.org/10.3397/IN-2021-1830</a:t>
            </a:r>
            <a:endParaRPr lang="nl-BE" sz="1400" dirty="0"/>
          </a:p>
        </p:txBody>
      </p:sp>
    </p:spTree>
    <p:extLst>
      <p:ext uri="{BB962C8B-B14F-4D97-AF65-F5344CB8AC3E}">
        <p14:creationId xmlns:p14="http://schemas.microsoft.com/office/powerpoint/2010/main" val="260779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CC376-96C8-38B6-2507-8926D6998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Uncertainty</a:t>
            </a:r>
            <a:r>
              <a:rPr lang="nl-BE" dirty="0"/>
              <a:t> </a:t>
            </a:r>
            <a:r>
              <a:rPr lang="nl-BE" dirty="0" err="1"/>
              <a:t>contribution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test </a:t>
            </a:r>
            <a:r>
              <a:rPr lang="nl-BE" dirty="0" err="1"/>
              <a:t>tyres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67FB6-0686-820B-7084-D1752FDC7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Sample to sample variations: 0,26 dB</a:t>
            </a:r>
            <a:r>
              <a:rPr lang="en-US" baseline="30000" dirty="0"/>
              <a:t>1</a:t>
            </a:r>
            <a:r>
              <a:rPr lang="en-US" dirty="0"/>
              <a:t> up to 0,42 dB</a:t>
            </a:r>
            <a:r>
              <a:rPr lang="en-US" baseline="30000" dirty="0"/>
              <a:t>2</a:t>
            </a:r>
          </a:p>
          <a:p>
            <a:r>
              <a:rPr lang="en-US" dirty="0"/>
              <a:t>“</a:t>
            </a:r>
            <a:r>
              <a:rPr lang="en-US" dirty="0" err="1"/>
              <a:t>Tyre</a:t>
            </a:r>
            <a:r>
              <a:rPr lang="en-US" dirty="0"/>
              <a:t> family” effect: 0,59 dB up to 1,1 dB</a:t>
            </a:r>
            <a:r>
              <a:rPr lang="en-US" baseline="30000" dirty="0"/>
              <a:t>3</a:t>
            </a:r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44334-D9FB-D81A-5DFD-1442C460E4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6</a:t>
            </a:fld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0680D-268F-7D8B-F894-A49A82ECD51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24C994-8092-A687-5136-4C23BE4B239F}"/>
              </a:ext>
            </a:extLst>
          </p:cNvPr>
          <p:cNvSpPr txBox="1"/>
          <p:nvPr/>
        </p:nvSpPr>
        <p:spPr>
          <a:xfrm>
            <a:off x="838200" y="4305473"/>
            <a:ext cx="84321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ETRTO, 2019. </a:t>
            </a:r>
            <a:r>
              <a:rPr lang="en-US" sz="1400" dirty="0" err="1"/>
              <a:t>Tyre</a:t>
            </a:r>
            <a:r>
              <a:rPr lang="en-US" sz="1400" dirty="0"/>
              <a:t> noise uncertainties in UN Regulation No. 117, </a:t>
            </a:r>
          </a:p>
          <a:p>
            <a:r>
              <a:rPr lang="en-US" sz="1400" dirty="0"/>
              <a:t>Presentation at 2nd Meeting of GRBP Task Force, Brussels, 28-29 November 2019.</a:t>
            </a:r>
          </a:p>
          <a:p>
            <a:r>
              <a:rPr lang="en-US" sz="1400" baseline="30000" dirty="0"/>
              <a:t>2</a:t>
            </a:r>
            <a:r>
              <a:rPr lang="en-US" sz="1400" dirty="0"/>
              <a:t>STEER analysis from the data base from a </a:t>
            </a:r>
            <a:r>
              <a:rPr lang="en-US" sz="1400" dirty="0" err="1"/>
              <a:t>tyre</a:t>
            </a:r>
            <a:r>
              <a:rPr lang="en-US" sz="1400" dirty="0"/>
              <a:t> manufacturer</a:t>
            </a:r>
          </a:p>
          <a:p>
            <a:r>
              <a:rPr lang="en-US" sz="1400" baseline="30000" dirty="0"/>
              <a:t>3</a:t>
            </a:r>
            <a:r>
              <a:rPr lang="en-US" sz="1400" dirty="0"/>
              <a:t>Swedish-Polish study carried out in the margin of STEER project (see § 4,2,5 of STEER Final Report)</a:t>
            </a:r>
          </a:p>
        </p:txBody>
      </p:sp>
    </p:spTree>
    <p:extLst>
      <p:ext uri="{BB962C8B-B14F-4D97-AF65-F5344CB8AC3E}">
        <p14:creationId xmlns:p14="http://schemas.microsoft.com/office/powerpoint/2010/main" val="367271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CC376-96C8-38B6-2507-8926D6998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Uncertainty</a:t>
            </a:r>
            <a:r>
              <a:rPr lang="nl-BE" dirty="0"/>
              <a:t> </a:t>
            </a:r>
            <a:r>
              <a:rPr lang="nl-BE" dirty="0" err="1"/>
              <a:t>contribution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test vehicle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67FB6-0686-820B-7084-D1752FDC7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ETRTO</a:t>
            </a:r>
            <a:r>
              <a:rPr lang="nl-BE" baseline="30000" dirty="0"/>
              <a:t>1</a:t>
            </a:r>
            <a:r>
              <a:rPr lang="nl-BE" dirty="0"/>
              <a:t>: 0,51 dB</a:t>
            </a:r>
          </a:p>
          <a:p>
            <a:r>
              <a:rPr lang="nl-BE" dirty="0"/>
              <a:t>STEER analysis</a:t>
            </a:r>
            <a:r>
              <a:rPr lang="nl-BE" baseline="30000" dirty="0"/>
              <a:t>2</a:t>
            </a:r>
            <a:r>
              <a:rPr lang="nl-BE" dirty="0"/>
              <a:t>: 0,60 dB</a:t>
            </a:r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44334-D9FB-D81A-5DFD-1442C460E4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7</a:t>
            </a:fld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0680D-268F-7D8B-F894-A49A82ECD51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C31A8B-7371-BC90-2C63-195DCE671670}"/>
              </a:ext>
            </a:extLst>
          </p:cNvPr>
          <p:cNvSpPr txBox="1"/>
          <p:nvPr/>
        </p:nvSpPr>
        <p:spPr>
          <a:xfrm>
            <a:off x="838200" y="4305473"/>
            <a:ext cx="71048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ETRTO, 2019. </a:t>
            </a:r>
            <a:r>
              <a:rPr lang="en-US" sz="1400" dirty="0" err="1"/>
              <a:t>Tyre</a:t>
            </a:r>
            <a:r>
              <a:rPr lang="en-US" sz="1400" dirty="0"/>
              <a:t> noise uncertainties in UN Regulation No. 117, </a:t>
            </a:r>
          </a:p>
          <a:p>
            <a:r>
              <a:rPr lang="en-US" sz="1400" dirty="0"/>
              <a:t>Presentation at 2nd Meeting of GRBP Task Force, Brussels, 28-29 November 2019.</a:t>
            </a:r>
          </a:p>
          <a:p>
            <a:r>
              <a:rPr lang="en-US" sz="1400" baseline="30000" dirty="0"/>
              <a:t>2</a:t>
            </a:r>
            <a:r>
              <a:rPr lang="en-US" sz="1400" dirty="0"/>
              <a:t>extracted from the data base from a </a:t>
            </a:r>
            <a:r>
              <a:rPr lang="en-US" sz="1400" dirty="0" err="1"/>
              <a:t>tyre</a:t>
            </a:r>
            <a:r>
              <a:rPr lang="en-US" sz="1400" dirty="0"/>
              <a:t> manufacturer</a:t>
            </a:r>
          </a:p>
        </p:txBody>
      </p:sp>
    </p:spTree>
    <p:extLst>
      <p:ext uri="{BB962C8B-B14F-4D97-AF65-F5344CB8AC3E}">
        <p14:creationId xmlns:p14="http://schemas.microsoft.com/office/powerpoint/2010/main" val="148648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CC376-96C8-38B6-2507-8926D6998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/>
              <a:t>Uncertainty</a:t>
            </a:r>
            <a:r>
              <a:rPr lang="nl-BE" dirty="0"/>
              <a:t> </a:t>
            </a:r>
            <a:r>
              <a:rPr lang="nl-BE" dirty="0" err="1"/>
              <a:t>contribution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measurement</a:t>
            </a:r>
            <a:r>
              <a:rPr lang="nl-BE" dirty="0"/>
              <a:t> </a:t>
            </a:r>
            <a:r>
              <a:rPr lang="nl-BE" dirty="0" err="1"/>
              <a:t>conditions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67FB6-0686-820B-7084-D1752FDC7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Main</a:t>
            </a:r>
            <a:r>
              <a:rPr lang="nl-BE" dirty="0"/>
              <a:t> </a:t>
            </a:r>
            <a:r>
              <a:rPr lang="nl-BE" dirty="0" err="1"/>
              <a:t>uncertainty</a:t>
            </a:r>
            <a:r>
              <a:rPr lang="nl-BE" dirty="0"/>
              <a:t> </a:t>
            </a:r>
            <a:r>
              <a:rPr lang="nl-BE" dirty="0" err="1"/>
              <a:t>contribution</a:t>
            </a:r>
            <a:r>
              <a:rPr lang="nl-BE" dirty="0"/>
              <a:t> is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temperature</a:t>
            </a:r>
            <a:r>
              <a:rPr lang="nl-BE" dirty="0"/>
              <a:t> </a:t>
            </a:r>
            <a:r>
              <a:rPr lang="nl-BE" dirty="0" err="1"/>
              <a:t>correction</a:t>
            </a:r>
            <a:r>
              <a:rPr lang="nl-BE" dirty="0"/>
              <a:t>: 0,59 dB</a:t>
            </a:r>
            <a:r>
              <a:rPr lang="nl-BE" baseline="30000" dirty="0"/>
              <a:t>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44334-D9FB-D81A-5DFD-1442C460E4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8</a:t>
            </a:fld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0680D-268F-7D8B-F894-A49A82ECD51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436EE0-6EBA-6846-1F34-A629D75143C0}"/>
              </a:ext>
            </a:extLst>
          </p:cNvPr>
          <p:cNvSpPr txBox="1"/>
          <p:nvPr/>
        </p:nvSpPr>
        <p:spPr>
          <a:xfrm>
            <a:off x="1089869" y="5219649"/>
            <a:ext cx="2667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 § 3.3.7 of STEER Final Report</a:t>
            </a:r>
          </a:p>
        </p:txBody>
      </p:sp>
    </p:spTree>
    <p:extLst>
      <p:ext uri="{BB962C8B-B14F-4D97-AF65-F5344CB8AC3E}">
        <p14:creationId xmlns:p14="http://schemas.microsoft.com/office/powerpoint/2010/main" val="1979497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Uncertainty</a:t>
            </a:r>
            <a:r>
              <a:rPr lang="nl-BE" dirty="0"/>
              <a:t> analysis: </a:t>
            </a:r>
            <a:r>
              <a:rPr lang="nl-BE" dirty="0" err="1"/>
              <a:t>results</a:t>
            </a:r>
            <a:endParaRPr lang="nl-BE" sz="3200" u="sng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25854C9-3813-49E3-A5C8-AC9D94896E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1193777"/>
              </p:ext>
            </p:extLst>
          </p:nvPr>
        </p:nvGraphicFramePr>
        <p:xfrm>
          <a:off x="1359017" y="1349722"/>
          <a:ext cx="8607103" cy="5084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92A0E-82C0-9591-0594-B57896D11B4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21st Meeting of the IWG MU of GRBP – hybrid meeting</a:t>
            </a:r>
            <a:endParaRPr lang="fr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3E682D-762F-967B-B9C7-8D31082CA6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5762E-BB0D-46BF-A43F-C71E0717ED3D}" type="slidenum">
              <a:rPr lang="fr-BE" smtClean="0"/>
              <a:pPr/>
              <a:t>9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41362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RR">
      <a:dk1>
        <a:sysClr val="windowText" lastClr="000000"/>
      </a:dk1>
      <a:lt1>
        <a:sysClr val="window" lastClr="FFFFFF"/>
      </a:lt1>
      <a:dk2>
        <a:srgbClr val="1D4851"/>
      </a:dk2>
      <a:lt2>
        <a:srgbClr val="E7E6E6"/>
      </a:lt2>
      <a:accent1>
        <a:srgbClr val="0085C7"/>
      </a:accent1>
      <a:accent2>
        <a:srgbClr val="CF6319"/>
      </a:accent2>
      <a:accent3>
        <a:srgbClr val="3A9946"/>
      </a:accent3>
      <a:accent4>
        <a:srgbClr val="527B85"/>
      </a:accent4>
      <a:accent5>
        <a:srgbClr val="D76448"/>
      </a:accent5>
      <a:accent6>
        <a:srgbClr val="7A8187"/>
      </a:accent6>
      <a:hlink>
        <a:srgbClr val="9CB1B8"/>
      </a:hlink>
      <a:folHlink>
        <a:srgbClr val="954F72"/>
      </a:folHlink>
    </a:clrScheme>
    <a:fontScheme name="CRR-OCW_centuryGothic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uveauTemplate2021_BRRC_EN_rev2.potx" id="{BB707E5E-EB2C-477C-A345-E775A057747B}" vid="{3689BE02-F0F6-419D-9DDA-7FE9707D1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RR-OCW_centuryGothic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NouveauTemplate2021_BRRC_EN_rev2 (3)</Template>
  <TotalTime>16884</TotalTime>
  <Words>693</Words>
  <Application>Microsoft Office PowerPoint</Application>
  <PresentationFormat>Widescreen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Wingdings</vt:lpstr>
      <vt:lpstr>Wingdings 3</vt:lpstr>
      <vt:lpstr>Office Theme</vt:lpstr>
      <vt:lpstr>Luc Goubert, Belgian Road Research Centre  21st meeting of the IWG Measurement Uncertainty  hybrid meeting</vt:lpstr>
      <vt:lpstr>Regulation No 117 of the Economic Commission for Europe of the United Nations (UNECE) </vt:lpstr>
      <vt:lpstr>Regulation No 117 of the Economic Commission for Europe of the United Nations (UNECE) </vt:lpstr>
      <vt:lpstr>Uncertainty analysis</vt:lpstr>
      <vt:lpstr>Uncertainty contribution from the test track</vt:lpstr>
      <vt:lpstr>Uncertainty contribution from the test tyres</vt:lpstr>
      <vt:lpstr>Uncertainty contribution from the test vehicle</vt:lpstr>
      <vt:lpstr>Uncertainty contribution from the measurement conditions</vt:lpstr>
      <vt:lpstr>Uncertainty analysis: results</vt:lpstr>
      <vt:lpstr>Detailed STEER MU analysis: see Annex 1 of STEER Final Report</vt:lpstr>
      <vt:lpstr>ETRTO uncertainty analysis (received from Truls on 15-09-2022)</vt:lpstr>
      <vt:lpstr>ETRTO uncertainty analysis (with my comments/questions)</vt:lpstr>
      <vt:lpstr>Senior research scientist Belgian Road Research Centre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instructions</dc:title>
  <dc:creator>Goubert Luc</dc:creator>
  <cp:lastModifiedBy>Goubert Luc</cp:lastModifiedBy>
  <cp:revision>4</cp:revision>
  <dcterms:created xsi:type="dcterms:W3CDTF">2021-11-30T16:43:13Z</dcterms:created>
  <dcterms:modified xsi:type="dcterms:W3CDTF">2022-11-04T10:39:41Z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-163193840</vt:i4>
  </property>
  <property fmtid="{D5CDD505-2E9C-101B-9397-08002B2CF9AE}" pid="3" name="_NewReviewCycle">
    <vt:lpwstr/>
  </property>
  <property fmtid="{D5CDD505-2E9C-101B-9397-08002B2CF9AE}" pid="4" name="_EmailSubject">
    <vt:lpwstr>STEER uncertainty analysis</vt:lpwstr>
  </property>
  <property fmtid="{D5CDD505-2E9C-101B-9397-08002B2CF9AE}" pid="5" name="_AuthorEmail">
    <vt:lpwstr>Truls.Berge@sintef.no</vt:lpwstr>
  </property>
  <property fmtid="{D5CDD505-2E9C-101B-9397-08002B2CF9AE}" pid="6" name="_AuthorEmailDisplayName">
    <vt:lpwstr>Truls Berge</vt:lpwstr>
  </property>
</Properties>
</file>