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handoutMasterIdLst>
    <p:handoutMasterId r:id="rId25"/>
  </p:handoutMasterIdLst>
  <p:sldIdLst>
    <p:sldId id="256" r:id="rId2"/>
    <p:sldId id="732" r:id="rId3"/>
    <p:sldId id="734" r:id="rId4"/>
    <p:sldId id="733" r:id="rId5"/>
    <p:sldId id="736" r:id="rId6"/>
    <p:sldId id="735" r:id="rId7"/>
    <p:sldId id="741" r:id="rId8"/>
    <p:sldId id="742" r:id="rId9"/>
    <p:sldId id="743" r:id="rId10"/>
    <p:sldId id="744" r:id="rId11"/>
    <p:sldId id="750" r:id="rId12"/>
    <p:sldId id="747" r:id="rId13"/>
    <p:sldId id="748" r:id="rId14"/>
    <p:sldId id="749" r:id="rId15"/>
    <p:sldId id="751" r:id="rId16"/>
    <p:sldId id="752" r:id="rId17"/>
    <p:sldId id="753" r:id="rId18"/>
    <p:sldId id="754" r:id="rId19"/>
    <p:sldId id="755" r:id="rId20"/>
    <p:sldId id="746" r:id="rId21"/>
    <p:sldId id="745" r:id="rId22"/>
    <p:sldId id="738" r:id="rId23"/>
  </p:sldIdLst>
  <p:sldSz cx="9144000" cy="6858000" type="screen4x3"/>
  <p:notesSz cx="6669088" cy="9926638"/>
  <p:defaultTextStyle>
    <a:defPPr>
      <a:defRPr lang="en-GB"/>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99"/>
    <a:srgbClr val="009900"/>
    <a:srgbClr val="808000"/>
    <a:srgbClr val="FF00FF"/>
    <a:srgbClr val="000099"/>
    <a:srgbClr val="CC00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940" autoAdjust="0"/>
    <p:restoredTop sz="89732" autoAdjust="0"/>
  </p:normalViewPr>
  <p:slideViewPr>
    <p:cSldViewPr>
      <p:cViewPr varScale="1">
        <p:scale>
          <a:sx n="101" d="100"/>
          <a:sy n="101" d="100"/>
        </p:scale>
        <p:origin x="-119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GB"/>
          </a:p>
        </p:txBody>
      </p:sp>
      <p:sp>
        <p:nvSpPr>
          <p:cNvPr id="54275" name="Rectangle 3"/>
          <p:cNvSpPr>
            <a:spLocks noGrp="1" noChangeArrowheads="1"/>
          </p:cNvSpPr>
          <p:nvPr>
            <p:ph type="dt" sz="quarter"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GB"/>
          </a:p>
        </p:txBody>
      </p:sp>
      <p:sp>
        <p:nvSpPr>
          <p:cNvPr id="54276" name="Rectangle 4"/>
          <p:cNvSpPr>
            <a:spLocks noGrp="1" noChangeArrowheads="1"/>
          </p:cNvSpPr>
          <p:nvPr>
            <p:ph type="ftr" sz="quarter" idx="2"/>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GB"/>
          </a:p>
        </p:txBody>
      </p:sp>
      <p:sp>
        <p:nvSpPr>
          <p:cNvPr id="54277" name="Rectangle 5"/>
          <p:cNvSpPr>
            <a:spLocks noGrp="1" noChangeArrowheads="1"/>
          </p:cNvSpPr>
          <p:nvPr>
            <p:ph type="sldNum" sz="quarter" idx="3"/>
          </p:nvPr>
        </p:nvSpPr>
        <p:spPr bwMode="auto">
          <a:xfrm>
            <a:off x="3779838"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26F16E9-95B0-4E2B-ABD0-5EC531ECA83E}" type="slidenum">
              <a:rPr lang="en-GB"/>
              <a:pPr>
                <a:defRPr/>
              </a:pPr>
              <a:t>‹Nr.›</a:t>
            </a:fld>
            <a:endParaRPr lang="en-GB"/>
          </a:p>
        </p:txBody>
      </p:sp>
    </p:spTree>
    <p:extLst>
      <p:ext uri="{BB962C8B-B14F-4D97-AF65-F5344CB8AC3E}">
        <p14:creationId xmlns:p14="http://schemas.microsoft.com/office/powerpoint/2010/main" val="11161667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GB"/>
          </a:p>
        </p:txBody>
      </p:sp>
      <p:sp>
        <p:nvSpPr>
          <p:cNvPr id="40963" name="Rectangle 3"/>
          <p:cNvSpPr>
            <a:spLocks noGrp="1" noChangeArrowheads="1"/>
          </p:cNvSpPr>
          <p:nvPr>
            <p:ph type="dt"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GB"/>
          </a:p>
        </p:txBody>
      </p:sp>
      <p:sp>
        <p:nvSpPr>
          <p:cNvPr id="2052" name="Rectangle 4"/>
          <p:cNvSpPr>
            <a:spLocks noGrp="1" noRot="1" noChangeAspect="1" noChangeArrowheads="1" noTextEdit="1"/>
          </p:cNvSpPr>
          <p:nvPr>
            <p:ph type="sldImg" idx="2"/>
          </p:nvPr>
        </p:nvSpPr>
        <p:spPr bwMode="auto">
          <a:xfrm>
            <a:off x="852488" y="744538"/>
            <a:ext cx="496411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5" name="Rectangle 5"/>
          <p:cNvSpPr>
            <a:spLocks noGrp="1" noChangeArrowheads="1"/>
          </p:cNvSpPr>
          <p:nvPr>
            <p:ph type="body" sz="quarter" idx="3"/>
          </p:nvPr>
        </p:nvSpPr>
        <p:spPr bwMode="auto">
          <a:xfrm>
            <a:off x="889000" y="4714875"/>
            <a:ext cx="4891088"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Klicken Sie, um die Formate des Vorlagentextes zu bearbeiten</a:t>
            </a:r>
          </a:p>
          <a:p>
            <a:pPr lvl="1"/>
            <a:r>
              <a:rPr lang="en-GB" noProof="0" smtClean="0"/>
              <a:t>Zweite Ebene</a:t>
            </a:r>
          </a:p>
          <a:p>
            <a:pPr lvl="2"/>
            <a:r>
              <a:rPr lang="en-GB" noProof="0" smtClean="0"/>
              <a:t>Dritte Ebene</a:t>
            </a:r>
          </a:p>
          <a:p>
            <a:pPr lvl="3"/>
            <a:r>
              <a:rPr lang="en-GB" noProof="0" smtClean="0"/>
              <a:t>Vierte Ebene</a:t>
            </a:r>
          </a:p>
          <a:p>
            <a:pPr lvl="4"/>
            <a:r>
              <a:rPr lang="en-GB" noProof="0" smtClean="0"/>
              <a:t>Fünfte Ebene</a:t>
            </a:r>
          </a:p>
        </p:txBody>
      </p:sp>
      <p:sp>
        <p:nvSpPr>
          <p:cNvPr id="40966" name="Rectangle 6"/>
          <p:cNvSpPr>
            <a:spLocks noGrp="1" noChangeArrowheads="1"/>
          </p:cNvSpPr>
          <p:nvPr>
            <p:ph type="ftr" sz="quarter" idx="4"/>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GB"/>
          </a:p>
        </p:txBody>
      </p:sp>
      <p:sp>
        <p:nvSpPr>
          <p:cNvPr id="40967" name="Rectangle 7"/>
          <p:cNvSpPr>
            <a:spLocks noGrp="1" noChangeArrowheads="1"/>
          </p:cNvSpPr>
          <p:nvPr>
            <p:ph type="sldNum" sz="quarter" idx="5"/>
          </p:nvPr>
        </p:nvSpPr>
        <p:spPr bwMode="auto">
          <a:xfrm>
            <a:off x="3779838"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EA5EFE1-8B73-4B91-89B3-2291A1CABA14}" type="slidenum">
              <a:rPr lang="en-GB"/>
              <a:pPr>
                <a:defRPr/>
              </a:pPr>
              <a:t>‹Nr.›</a:t>
            </a:fld>
            <a:endParaRPr lang="en-GB"/>
          </a:p>
        </p:txBody>
      </p:sp>
    </p:spTree>
    <p:extLst>
      <p:ext uri="{BB962C8B-B14F-4D97-AF65-F5344CB8AC3E}">
        <p14:creationId xmlns:p14="http://schemas.microsoft.com/office/powerpoint/2010/main" val="15903225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2E17AFD-3E01-45C6-B8E9-1AFD1F7F74C3}" type="slidenum">
              <a:rPr lang="en-GB"/>
              <a:pPr>
                <a:defRPr/>
              </a:pPr>
              <a:t>‹Nr.›</a:t>
            </a:fld>
            <a:endParaRPr lang="en-GB"/>
          </a:p>
        </p:txBody>
      </p:sp>
    </p:spTree>
    <p:extLst>
      <p:ext uri="{BB962C8B-B14F-4D97-AF65-F5344CB8AC3E}">
        <p14:creationId xmlns:p14="http://schemas.microsoft.com/office/powerpoint/2010/main" val="170315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4410A77-A59B-424B-A3C2-85CEACC01708}" type="slidenum">
              <a:rPr lang="en-GB"/>
              <a:pPr>
                <a:defRPr/>
              </a:pPr>
              <a:t>‹Nr.›</a:t>
            </a:fld>
            <a:endParaRPr lang="en-GB"/>
          </a:p>
        </p:txBody>
      </p:sp>
    </p:spTree>
    <p:extLst>
      <p:ext uri="{BB962C8B-B14F-4D97-AF65-F5344CB8AC3E}">
        <p14:creationId xmlns:p14="http://schemas.microsoft.com/office/powerpoint/2010/main" val="1149937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15100" y="609600"/>
            <a:ext cx="1943100" cy="54864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685800" y="609600"/>
            <a:ext cx="5676900" cy="548640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BA45F88-97F8-4B4B-83D6-8AB06C61F399}" type="slidenum">
              <a:rPr lang="en-GB"/>
              <a:pPr>
                <a:defRPr/>
              </a:pPr>
              <a:t>‹Nr.›</a:t>
            </a:fld>
            <a:endParaRPr lang="en-GB"/>
          </a:p>
        </p:txBody>
      </p:sp>
    </p:spTree>
    <p:extLst>
      <p:ext uri="{BB962C8B-B14F-4D97-AF65-F5344CB8AC3E}">
        <p14:creationId xmlns:p14="http://schemas.microsoft.com/office/powerpoint/2010/main" val="1602132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32982" y="0"/>
            <a:ext cx="7772400" cy="1143000"/>
          </a:xfrm>
        </p:spPr>
        <p:txBody>
          <a:bodyPr/>
          <a:lstStyle>
            <a:lvl1pPr>
              <a:defRPr sz="3200" b="1">
                <a:latin typeface="Arial" panose="020B0604020202020204" pitchFamily="34" charset="0"/>
                <a:cs typeface="Arial" panose="020B0604020202020204" pitchFamily="34" charset="0"/>
              </a:defRPr>
            </a:lvl1pPr>
          </a:lstStyle>
          <a:p>
            <a:r>
              <a:rPr lang="de-DE" dirty="0" smtClean="0"/>
              <a:t>Titelmasterformat durch Klicken bearbeiten</a:t>
            </a:r>
            <a:endParaRPr lang="de-DE" dirty="0"/>
          </a:p>
        </p:txBody>
      </p:sp>
      <p:sp>
        <p:nvSpPr>
          <p:cNvPr id="3" name="Inhaltsplatzhalter 2"/>
          <p:cNvSpPr>
            <a:spLocks noGrp="1"/>
          </p:cNvSpPr>
          <p:nvPr>
            <p:ph idx="1"/>
          </p:nvPr>
        </p:nvSpPr>
        <p:spPr/>
        <p:txBody>
          <a:bodyPr/>
          <a:lstStyle>
            <a:lvl1pPr>
              <a:defRPr>
                <a:solidFill>
                  <a:srgbClr val="000099"/>
                </a:solidFill>
                <a:latin typeface="Arial" panose="020B0604020202020204" pitchFamily="34" charset="0"/>
                <a:cs typeface="Arial" panose="020B0604020202020204" pitchFamily="34" charset="0"/>
              </a:defRPr>
            </a:lvl1pPr>
            <a:lvl2pPr marL="742950" indent="-285750">
              <a:buFont typeface="Wingdings" panose="05000000000000000000" pitchFamily="2" charset="2"/>
              <a:buChar char="Ø"/>
              <a:defRPr>
                <a:solidFill>
                  <a:srgbClr val="009900"/>
                </a:solidFill>
                <a:latin typeface="Arial" panose="020B0604020202020204" pitchFamily="34" charset="0"/>
                <a:cs typeface="Arial" panose="020B0604020202020204" pitchFamily="34" charset="0"/>
              </a:defRPr>
            </a:lvl2pPr>
            <a:lvl3pPr marL="1143000" indent="-228600">
              <a:buFont typeface="Wingdings" panose="05000000000000000000" pitchFamily="2" charset="2"/>
              <a:buChar char="§"/>
              <a:defRPr>
                <a:solidFill>
                  <a:srgbClr val="000099"/>
                </a:solidFill>
                <a:latin typeface="Arial" panose="020B0604020202020204" pitchFamily="34" charset="0"/>
                <a:cs typeface="Arial" panose="020B0604020202020204" pitchFamily="34" charset="0"/>
              </a:defRPr>
            </a:lvl3pPr>
            <a:lvl4pPr>
              <a:defRPr>
                <a:solidFill>
                  <a:srgbClr val="009900"/>
                </a:solidFill>
                <a:latin typeface="Arial" panose="020B0604020202020204" pitchFamily="34" charset="0"/>
                <a:cs typeface="Arial" panose="020B0604020202020204" pitchFamily="34" charset="0"/>
              </a:defRPr>
            </a:lvl4pPr>
            <a:lvl5pPr>
              <a:defRPr>
                <a:solidFill>
                  <a:srgbClr val="000099"/>
                </a:solidFill>
                <a:latin typeface="Arial" panose="020B0604020202020204" pitchFamily="34" charset="0"/>
                <a:cs typeface="Arial" panose="020B0604020202020204"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C01F6B5-3A21-401E-90D5-D5B095DED363}" type="slidenum">
              <a:rPr lang="en-GB"/>
              <a:pPr>
                <a:defRPr/>
              </a:pPr>
              <a:t>‹Nr.›</a:t>
            </a:fld>
            <a:endParaRPr lang="en-GB"/>
          </a:p>
        </p:txBody>
      </p:sp>
    </p:spTree>
    <p:extLst>
      <p:ext uri="{BB962C8B-B14F-4D97-AF65-F5344CB8AC3E}">
        <p14:creationId xmlns:p14="http://schemas.microsoft.com/office/powerpoint/2010/main" val="4046154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EA20333-9E8A-4E6F-9D14-BB80D6A2C724}" type="slidenum">
              <a:rPr lang="en-GB"/>
              <a:pPr>
                <a:defRPr/>
              </a:pPr>
              <a:t>‹Nr.›</a:t>
            </a:fld>
            <a:endParaRPr lang="en-GB"/>
          </a:p>
        </p:txBody>
      </p:sp>
    </p:spTree>
    <p:extLst>
      <p:ext uri="{BB962C8B-B14F-4D97-AF65-F5344CB8AC3E}">
        <p14:creationId xmlns:p14="http://schemas.microsoft.com/office/powerpoint/2010/main" val="1137564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A8814EF-BE0B-4207-8079-44622108C237}" type="slidenum">
              <a:rPr lang="en-GB"/>
              <a:pPr>
                <a:defRPr/>
              </a:pPr>
              <a:t>‹Nr.›</a:t>
            </a:fld>
            <a:endParaRPr lang="en-GB"/>
          </a:p>
        </p:txBody>
      </p:sp>
    </p:spTree>
    <p:extLst>
      <p:ext uri="{BB962C8B-B14F-4D97-AF65-F5344CB8AC3E}">
        <p14:creationId xmlns:p14="http://schemas.microsoft.com/office/powerpoint/2010/main" val="947303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BA2A95E-F2C8-4CF9-A842-C3F43FAE6685}" type="slidenum">
              <a:rPr lang="en-GB"/>
              <a:pPr>
                <a:defRPr/>
              </a:pPr>
              <a:t>‹Nr.›</a:t>
            </a:fld>
            <a:endParaRPr lang="en-GB"/>
          </a:p>
        </p:txBody>
      </p:sp>
    </p:spTree>
    <p:extLst>
      <p:ext uri="{BB962C8B-B14F-4D97-AF65-F5344CB8AC3E}">
        <p14:creationId xmlns:p14="http://schemas.microsoft.com/office/powerpoint/2010/main" val="1732039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69298649-6914-4B5E-A8D6-339BC84B6BC7}" type="slidenum">
              <a:rPr lang="en-GB"/>
              <a:pPr>
                <a:defRPr/>
              </a:pPr>
              <a:t>‹Nr.›</a:t>
            </a:fld>
            <a:endParaRPr lang="en-GB"/>
          </a:p>
        </p:txBody>
      </p:sp>
    </p:spTree>
    <p:extLst>
      <p:ext uri="{BB962C8B-B14F-4D97-AF65-F5344CB8AC3E}">
        <p14:creationId xmlns:p14="http://schemas.microsoft.com/office/powerpoint/2010/main" val="2832555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EA7C1C3C-8FD2-4904-AF1C-E559E2BF5E8A}" type="slidenum">
              <a:rPr lang="en-GB"/>
              <a:pPr>
                <a:defRPr/>
              </a:pPr>
              <a:t>‹Nr.›</a:t>
            </a:fld>
            <a:endParaRPr lang="en-GB"/>
          </a:p>
        </p:txBody>
      </p:sp>
    </p:spTree>
    <p:extLst>
      <p:ext uri="{BB962C8B-B14F-4D97-AF65-F5344CB8AC3E}">
        <p14:creationId xmlns:p14="http://schemas.microsoft.com/office/powerpoint/2010/main" val="2000963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55315D3-AB25-4FA5-BD44-3D25AE0283F8}" type="slidenum">
              <a:rPr lang="en-GB"/>
              <a:pPr>
                <a:defRPr/>
              </a:pPr>
              <a:t>‹Nr.›</a:t>
            </a:fld>
            <a:endParaRPr lang="en-GB"/>
          </a:p>
        </p:txBody>
      </p:sp>
    </p:spTree>
    <p:extLst>
      <p:ext uri="{BB962C8B-B14F-4D97-AF65-F5344CB8AC3E}">
        <p14:creationId xmlns:p14="http://schemas.microsoft.com/office/powerpoint/2010/main" val="2168937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EECF024-924F-4F64-97D5-C19F691A4504}" type="slidenum">
              <a:rPr lang="en-GB"/>
              <a:pPr>
                <a:defRPr/>
              </a:pPr>
              <a:t>‹Nr.›</a:t>
            </a:fld>
            <a:endParaRPr lang="en-GB"/>
          </a:p>
        </p:txBody>
      </p:sp>
    </p:spTree>
    <p:extLst>
      <p:ext uri="{BB962C8B-B14F-4D97-AF65-F5344CB8AC3E}">
        <p14:creationId xmlns:p14="http://schemas.microsoft.com/office/powerpoint/2010/main" val="172786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Klicken Sie, um das Titelformat zu bearbeiten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Klicken Sie, um die Formate des Vorlagentextes zu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D9B1F00E-3750-4905-8B76-6C4AC0EAED74}" type="slidenum">
              <a:rPr lang="en-GB"/>
              <a:pPr>
                <a:defRPr/>
              </a:pPr>
              <a:t>‹Nr.›</a:t>
            </a:fld>
            <a:endParaRPr lang="en-GB"/>
          </a:p>
        </p:txBody>
      </p:sp>
      <p:pic>
        <p:nvPicPr>
          <p:cNvPr id="1031" name="Picture 1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991475" y="260350"/>
            <a:ext cx="1152525"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Line 13"/>
          <p:cNvSpPr>
            <a:spLocks noChangeShapeType="1"/>
          </p:cNvSpPr>
          <p:nvPr/>
        </p:nvSpPr>
        <p:spPr bwMode="auto">
          <a:xfrm flipH="1">
            <a:off x="0" y="1125538"/>
            <a:ext cx="91440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07950" y="119063"/>
            <a:ext cx="7777163" cy="957262"/>
          </a:xfrm>
        </p:spPr>
        <p:txBody>
          <a:bodyPr/>
          <a:lstStyle/>
          <a:p>
            <a:pPr eaLnBrk="1" hangingPunct="1"/>
            <a:r>
              <a:rPr lang="en-US" dirty="0"/>
              <a:t>Working Paper No. </a:t>
            </a:r>
            <a:r>
              <a:rPr lang="en-US" dirty="0" smtClean="0"/>
              <a:t>WLTP-06-10-rev1e</a:t>
            </a:r>
            <a:endParaRPr lang="en-GB" dirty="0" smtClean="0"/>
          </a:p>
        </p:txBody>
      </p:sp>
      <p:sp>
        <p:nvSpPr>
          <p:cNvPr id="4099" name="Text Box 13"/>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66943212-E9C5-4D7E-86E9-9A29FAEA4ED9}" type="slidenum">
              <a:rPr lang="en-GB" sz="1400">
                <a:latin typeface="Arial" panose="020B0604020202020204" pitchFamily="34" charset="0"/>
              </a:rPr>
              <a:pPr eaLnBrk="1" hangingPunct="1">
                <a:spcBef>
                  <a:spcPct val="50000"/>
                </a:spcBef>
                <a:buFontTx/>
                <a:buNone/>
              </a:pPr>
              <a:t>1</a:t>
            </a:fld>
            <a:endParaRPr lang="en-GB" sz="1400" dirty="0">
              <a:latin typeface="Arial" panose="020B0604020202020204" pitchFamily="34" charset="0"/>
            </a:endParaRPr>
          </a:p>
        </p:txBody>
      </p:sp>
      <p:sp>
        <p:nvSpPr>
          <p:cNvPr id="4100" name="Rectangle 17"/>
          <p:cNvSpPr>
            <a:spLocks noChangeArrowheads="1"/>
          </p:cNvSpPr>
          <p:nvPr/>
        </p:nvSpPr>
        <p:spPr bwMode="auto">
          <a:xfrm>
            <a:off x="168275" y="2223464"/>
            <a:ext cx="8750300"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de-DE" sz="2800" b="1" dirty="0" smtClean="0">
                <a:solidFill>
                  <a:srgbClr val="000099"/>
                </a:solidFill>
                <a:latin typeface="Arial" panose="020B0604020202020204" pitchFamily="34" charset="0"/>
              </a:rPr>
              <a:t>Agenda item 5: </a:t>
            </a:r>
            <a:r>
              <a:rPr lang="en-US" sz="2800" b="1" dirty="0" smtClean="0">
                <a:solidFill>
                  <a:srgbClr val="000099"/>
                </a:solidFill>
                <a:latin typeface="Arial" panose="020B0604020202020204" pitchFamily="34" charset="0"/>
              </a:rPr>
              <a:t>Status </a:t>
            </a:r>
            <a:r>
              <a:rPr lang="en-US" sz="2800" b="1" dirty="0">
                <a:solidFill>
                  <a:srgbClr val="000099"/>
                </a:solidFill>
                <a:latin typeface="Arial" panose="020B0604020202020204" pitchFamily="34" charset="0"/>
              </a:rPr>
              <a:t>report </a:t>
            </a:r>
            <a:r>
              <a:rPr lang="en-US" sz="2800" b="1" dirty="0" smtClean="0">
                <a:solidFill>
                  <a:srgbClr val="000099"/>
                </a:solidFill>
                <a:latin typeface="Arial" panose="020B0604020202020204" pitchFamily="34" charset="0"/>
              </a:rPr>
              <a:t>on</a:t>
            </a:r>
            <a:endParaRPr lang="en-GB" sz="2800" b="1" dirty="0" smtClean="0">
              <a:solidFill>
                <a:srgbClr val="000099"/>
              </a:solidFill>
              <a:latin typeface="Arial" panose="020B0604020202020204" pitchFamily="34" charset="0"/>
            </a:endParaRPr>
          </a:p>
          <a:p>
            <a:pPr algn="ctr" eaLnBrk="1" hangingPunct="1">
              <a:spcBef>
                <a:spcPct val="0"/>
              </a:spcBef>
              <a:buNone/>
            </a:pPr>
            <a:r>
              <a:rPr lang="en-GB" sz="2800" b="1" dirty="0" smtClean="0">
                <a:solidFill>
                  <a:srgbClr val="000099"/>
                </a:solidFill>
                <a:latin typeface="Arial" panose="020B0604020202020204" pitchFamily="34" charset="0"/>
              </a:rPr>
              <a:t>Downscaling </a:t>
            </a:r>
            <a:r>
              <a:rPr lang="en-GB" sz="2800" b="1" dirty="0">
                <a:solidFill>
                  <a:srgbClr val="000099"/>
                </a:solidFill>
                <a:latin typeface="Arial" panose="020B0604020202020204" pitchFamily="34" charset="0"/>
              </a:rPr>
              <a:t>/ </a:t>
            </a:r>
            <a:r>
              <a:rPr lang="en-GB" sz="2800" b="1" dirty="0" err="1" smtClean="0">
                <a:solidFill>
                  <a:srgbClr val="000099"/>
                </a:solidFill>
                <a:latin typeface="Arial" panose="020B0604020202020204" pitchFamily="34" charset="0"/>
              </a:rPr>
              <a:t>Gearshifting</a:t>
            </a:r>
            <a:r>
              <a:rPr lang="en-GB" sz="2800" b="1" dirty="0" smtClean="0">
                <a:solidFill>
                  <a:srgbClr val="000099"/>
                </a:solidFill>
                <a:latin typeface="Arial" panose="020B0604020202020204" pitchFamily="34" charset="0"/>
              </a:rPr>
              <a:t> </a:t>
            </a:r>
            <a:r>
              <a:rPr lang="en-GB" sz="2800" b="1" dirty="0">
                <a:solidFill>
                  <a:srgbClr val="000099"/>
                </a:solidFill>
                <a:latin typeface="Arial" panose="020B0604020202020204" pitchFamily="34" charset="0"/>
              </a:rPr>
              <a:t>(OIL #4-9)</a:t>
            </a:r>
          </a:p>
          <a:p>
            <a:pPr algn="ctr" eaLnBrk="1" hangingPunct="1">
              <a:spcBef>
                <a:spcPct val="0"/>
              </a:spcBef>
              <a:buFontTx/>
              <a:buNone/>
            </a:pPr>
            <a:endParaRPr lang="en-GB" sz="2800" b="1" dirty="0">
              <a:solidFill>
                <a:srgbClr val="000099"/>
              </a:solidFill>
              <a:latin typeface="Arial" panose="020B0604020202020204" pitchFamily="34" charset="0"/>
            </a:endParaRPr>
          </a:p>
          <a:p>
            <a:pPr algn="ctr" eaLnBrk="1" hangingPunct="1">
              <a:spcBef>
                <a:spcPct val="0"/>
              </a:spcBef>
              <a:buFontTx/>
              <a:buNone/>
            </a:pPr>
            <a:endParaRPr lang="en-GB" sz="2800" b="1" dirty="0">
              <a:solidFill>
                <a:srgbClr val="000099"/>
              </a:solidFill>
              <a:latin typeface="Arial" panose="020B0604020202020204" pitchFamily="34" charset="0"/>
            </a:endParaRPr>
          </a:p>
        </p:txBody>
      </p:sp>
      <p:sp>
        <p:nvSpPr>
          <p:cNvPr id="4101" name="Rectangle 18"/>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4102" name="Rectangle 19"/>
          <p:cNvSpPr>
            <a:spLocks noChangeArrowheads="1"/>
          </p:cNvSpPr>
          <p:nvPr/>
        </p:nvSpPr>
        <p:spPr bwMode="auto">
          <a:xfrm>
            <a:off x="1114425" y="4061789"/>
            <a:ext cx="68580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en-GB" sz="2400" b="1" dirty="0">
              <a:solidFill>
                <a:srgbClr val="009900"/>
              </a:solidFill>
              <a:latin typeface="Arial" panose="020B0604020202020204" pitchFamily="34" charset="0"/>
            </a:endParaRPr>
          </a:p>
          <a:p>
            <a:pPr algn="ctr" eaLnBrk="1" hangingPunct="1">
              <a:spcBef>
                <a:spcPct val="0"/>
              </a:spcBef>
              <a:buFontTx/>
              <a:buNone/>
            </a:pPr>
            <a:r>
              <a:rPr lang="en-GB" sz="2400" b="1" dirty="0" smtClean="0">
                <a:solidFill>
                  <a:srgbClr val="009900"/>
                </a:solidFill>
                <a:latin typeface="Arial" panose="020B0604020202020204" pitchFamily="34" charset="0"/>
              </a:rPr>
              <a:t>by </a:t>
            </a:r>
            <a:r>
              <a:rPr lang="en-GB" sz="2400" b="1" dirty="0">
                <a:solidFill>
                  <a:srgbClr val="009900"/>
                </a:solidFill>
                <a:latin typeface="Arial" panose="020B0604020202020204" pitchFamily="34" charset="0"/>
              </a:rPr>
              <a:t>H. Steven</a:t>
            </a:r>
          </a:p>
          <a:p>
            <a:pPr algn="ctr" eaLnBrk="1" hangingPunct="1">
              <a:spcBef>
                <a:spcPct val="0"/>
              </a:spcBef>
              <a:buFontTx/>
              <a:buNone/>
            </a:pPr>
            <a:endParaRPr lang="en-GB" sz="2400" b="1" dirty="0">
              <a:solidFill>
                <a:srgbClr val="009900"/>
              </a:solidFill>
              <a:latin typeface="Arial" panose="020B0604020202020204" pitchFamily="34" charset="0"/>
            </a:endParaRPr>
          </a:p>
          <a:p>
            <a:pPr algn="ctr" eaLnBrk="1" hangingPunct="1">
              <a:spcBef>
                <a:spcPct val="0"/>
              </a:spcBef>
              <a:buFontTx/>
              <a:buNone/>
            </a:pPr>
            <a:r>
              <a:rPr lang="en-GB" sz="2400" b="1" dirty="0" smtClean="0">
                <a:solidFill>
                  <a:srgbClr val="009900"/>
                </a:solidFill>
                <a:latin typeface="Arial" panose="020B0604020202020204" pitchFamily="34" charset="0"/>
              </a:rPr>
              <a:t>26.03.2014</a:t>
            </a:r>
            <a:endParaRPr lang="en-GB" sz="2400" b="1" dirty="0">
              <a:solidFill>
                <a:srgbClr val="009900"/>
              </a:solidFill>
              <a:latin typeface="Arial" panose="020B0604020202020204" pitchFamily="34" charset="0"/>
            </a:endParaRPr>
          </a:p>
        </p:txBody>
      </p:sp>
      <p:sp>
        <p:nvSpPr>
          <p:cNvPr id="7" name="Rectangle 17"/>
          <p:cNvSpPr>
            <a:spLocks noChangeArrowheads="1"/>
          </p:cNvSpPr>
          <p:nvPr/>
        </p:nvSpPr>
        <p:spPr bwMode="auto">
          <a:xfrm>
            <a:off x="169897" y="1373669"/>
            <a:ext cx="8750300" cy="1767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sz="2800" b="1" dirty="0">
                <a:solidFill>
                  <a:srgbClr val="000099"/>
                </a:solidFill>
                <a:latin typeface="Arial" panose="020B0604020202020204" pitchFamily="34" charset="0"/>
              </a:rPr>
              <a:t>6</a:t>
            </a:r>
            <a:r>
              <a:rPr lang="en-US" sz="2800" b="1" baseline="30000" dirty="0">
                <a:solidFill>
                  <a:srgbClr val="000099"/>
                </a:solidFill>
                <a:latin typeface="Arial" panose="020B0604020202020204" pitchFamily="34" charset="0"/>
              </a:rPr>
              <a:t>th</a:t>
            </a:r>
            <a:r>
              <a:rPr lang="en-US" sz="2800" b="1" dirty="0">
                <a:solidFill>
                  <a:srgbClr val="000099"/>
                </a:solidFill>
                <a:latin typeface="Arial" panose="020B0604020202020204" pitchFamily="34" charset="0"/>
              </a:rPr>
              <a:t> WLTP IWG meeting, 26.-28. March 2014</a:t>
            </a:r>
            <a:endParaRPr lang="en-GB" sz="2800" b="1" dirty="0">
              <a:solidFill>
                <a:srgbClr val="000099"/>
              </a:solidFill>
              <a:latin typeface="Arial" panose="020B0604020202020204" pitchFamily="34" charset="0"/>
            </a:endParaRPr>
          </a:p>
          <a:p>
            <a:pPr algn="ctr" eaLnBrk="1" hangingPunct="1">
              <a:spcBef>
                <a:spcPct val="0"/>
              </a:spcBef>
              <a:buFontTx/>
              <a:buNone/>
            </a:pPr>
            <a:endParaRPr lang="en-GB" sz="2800" b="1" dirty="0">
              <a:solidFill>
                <a:srgbClr val="000099"/>
              </a:solidFill>
              <a:latin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90777"/>
            <a:ext cx="7705725" cy="762000"/>
          </a:xfrm>
        </p:spPr>
        <p:txBody>
          <a:bodyPr/>
          <a:lstStyle/>
          <a:p>
            <a:pPr eaLnBrk="1" hangingPunct="1"/>
            <a:r>
              <a:rPr lang="de-DE" sz="3200" b="1" dirty="0" err="1" smtClean="0">
                <a:latin typeface="Arial" panose="020B0604020202020204" pitchFamily="34" charset="0"/>
              </a:rPr>
              <a:t>Gearshifting</a:t>
            </a:r>
            <a:r>
              <a:rPr lang="de-DE" sz="3200" b="1" dirty="0" smtClean="0">
                <a:latin typeface="Arial" panose="020B0604020202020204" pitchFamily="34" charset="0"/>
              </a:rPr>
              <a:t>, </a:t>
            </a:r>
            <a:r>
              <a:rPr lang="de-DE" sz="3200" b="1" dirty="0" err="1" smtClean="0">
                <a:latin typeface="Arial" panose="020B0604020202020204" pitchFamily="34" charset="0"/>
              </a:rPr>
              <a:t>current</a:t>
            </a:r>
            <a:r>
              <a:rPr lang="de-DE" sz="3200" b="1" dirty="0" smtClean="0">
                <a:latin typeface="Arial" panose="020B0604020202020204" pitchFamily="34" charset="0"/>
              </a:rPr>
              <a:t> </a:t>
            </a:r>
            <a:r>
              <a:rPr lang="de-DE" sz="3200" b="1" dirty="0" err="1" smtClean="0">
                <a:latin typeface="Arial" panose="020B0604020202020204" pitchFamily="34" charset="0"/>
              </a:rPr>
              <a:t>status</a:t>
            </a:r>
            <a:r>
              <a:rPr lang="de-DE" sz="3200" b="1" dirty="0" smtClean="0">
                <a:latin typeface="Arial" panose="020B0604020202020204" pitchFamily="34" charset="0"/>
              </a:rPr>
              <a:t>, </a:t>
            </a:r>
            <a:r>
              <a:rPr lang="de-DE" sz="3200" b="1" dirty="0" err="1" smtClean="0">
                <a:latin typeface="Arial" panose="020B0604020202020204" pitchFamily="34" charset="0"/>
              </a:rPr>
              <a:t>next</a:t>
            </a:r>
            <a:r>
              <a:rPr lang="de-DE" sz="3200" b="1" dirty="0" smtClean="0">
                <a:latin typeface="Arial" panose="020B0604020202020204" pitchFamily="34" charset="0"/>
              </a:rPr>
              <a:t> </a:t>
            </a:r>
            <a:r>
              <a:rPr lang="de-DE" sz="3200" b="1" dirty="0" err="1" smtClean="0">
                <a:latin typeface="Arial" panose="020B0604020202020204" pitchFamily="34" charset="0"/>
              </a:rPr>
              <a:t>steps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10</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251520" y="1184275"/>
            <a:ext cx="871296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de-DE" sz="2400" b="1" dirty="0" smtClean="0">
                <a:solidFill>
                  <a:srgbClr val="000099"/>
                </a:solidFill>
                <a:latin typeface="Arial" panose="020B0604020202020204" pitchFamily="34" charset="0"/>
              </a:rPr>
              <a:t>A </a:t>
            </a:r>
            <a:r>
              <a:rPr lang="de-DE" sz="2400" b="1" dirty="0" err="1" smtClean="0">
                <a:solidFill>
                  <a:srgbClr val="000099"/>
                </a:solidFill>
                <a:latin typeface="Arial" panose="020B0604020202020204" pitchFamily="34" charset="0"/>
              </a:rPr>
              <a:t>first</a:t>
            </a:r>
            <a:r>
              <a:rPr lang="de-DE" sz="2400" b="1" dirty="0" smtClean="0">
                <a:solidFill>
                  <a:srgbClr val="000099"/>
                </a:solidFill>
                <a:latin typeface="Arial" panose="020B0604020202020204" pitchFamily="34" charset="0"/>
              </a:rPr>
              <a:t> web/</a:t>
            </a:r>
            <a:r>
              <a:rPr lang="de-DE" sz="2400" b="1" dirty="0" err="1" smtClean="0">
                <a:solidFill>
                  <a:srgbClr val="000099"/>
                </a:solidFill>
                <a:latin typeface="Arial" panose="020B0604020202020204" pitchFamily="34" charset="0"/>
              </a:rPr>
              <a:t>telco</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took</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place</a:t>
            </a:r>
            <a:r>
              <a:rPr lang="de-DE" sz="2400" b="1" dirty="0" smtClean="0">
                <a:solidFill>
                  <a:srgbClr val="000099"/>
                </a:solidFill>
                <a:latin typeface="Arial" panose="020B0604020202020204" pitchFamily="34" charset="0"/>
              </a:rPr>
              <a:t> at 20.03.2014, a </a:t>
            </a:r>
            <a:r>
              <a:rPr lang="de-DE" sz="2400" b="1" dirty="0" err="1" smtClean="0">
                <a:solidFill>
                  <a:srgbClr val="000099"/>
                </a:solidFill>
                <a:latin typeface="Arial" panose="020B0604020202020204" pitchFamily="34" charset="0"/>
              </a:rPr>
              <a:t>face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to</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face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meeting</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with</a:t>
            </a:r>
            <a:r>
              <a:rPr lang="de-DE" sz="2400" b="1" dirty="0" smtClean="0">
                <a:solidFill>
                  <a:srgbClr val="000099"/>
                </a:solidFill>
                <a:latin typeface="Arial" panose="020B0604020202020204" pitchFamily="34" charset="0"/>
              </a:rPr>
              <a:t> web/</a:t>
            </a:r>
            <a:r>
              <a:rPr lang="de-DE" sz="2400" b="1" dirty="0" err="1" smtClean="0">
                <a:solidFill>
                  <a:srgbClr val="000099"/>
                </a:solidFill>
                <a:latin typeface="Arial" panose="020B0604020202020204" pitchFamily="34" charset="0"/>
              </a:rPr>
              <a:t>telco</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possibilities</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is</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planned</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for</a:t>
            </a:r>
            <a:r>
              <a:rPr lang="de-DE" sz="2400" b="1" dirty="0" smtClean="0">
                <a:solidFill>
                  <a:srgbClr val="000099"/>
                </a:solidFill>
                <a:latin typeface="Arial" panose="020B0604020202020204" pitchFamily="34" charset="0"/>
              </a:rPr>
              <a:t> April.</a:t>
            </a:r>
          </a:p>
          <a:p>
            <a:pPr eaLnBrk="1" hangingPunct="1">
              <a:spcAft>
                <a:spcPct val="20000"/>
              </a:spcAft>
            </a:pPr>
            <a:r>
              <a:rPr lang="en-GB" sz="2400" b="1" dirty="0" smtClean="0">
                <a:solidFill>
                  <a:srgbClr val="CC0099"/>
                </a:solidFill>
                <a:latin typeface="Arial" panose="020B0604020202020204" pitchFamily="34" charset="0"/>
              </a:rPr>
              <a:t>The following text reflects the minutes of this web/</a:t>
            </a:r>
            <a:r>
              <a:rPr lang="en-GB" sz="2400" b="1" dirty="0" err="1" smtClean="0">
                <a:solidFill>
                  <a:srgbClr val="CC0099"/>
                </a:solidFill>
                <a:latin typeface="Arial" panose="020B0604020202020204" pitchFamily="34" charset="0"/>
              </a:rPr>
              <a:t>telco</a:t>
            </a:r>
            <a:r>
              <a:rPr lang="en-GB" sz="2400" b="1" dirty="0" smtClean="0">
                <a:solidFill>
                  <a:srgbClr val="CC0099"/>
                </a:solidFill>
                <a:latin typeface="Arial" panose="020B0604020202020204" pitchFamily="34" charset="0"/>
              </a:rPr>
              <a:t>:</a:t>
            </a: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540587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90777"/>
            <a:ext cx="7705725" cy="762000"/>
          </a:xfrm>
        </p:spPr>
        <p:txBody>
          <a:bodyPr/>
          <a:lstStyle/>
          <a:p>
            <a:pPr eaLnBrk="1" hangingPunct="1"/>
            <a:r>
              <a:rPr lang="de-DE" sz="3200" b="1" dirty="0" err="1" smtClean="0">
                <a:latin typeface="Arial" panose="020B0604020202020204" pitchFamily="34" charset="0"/>
              </a:rPr>
              <a:t>Gearshifting</a:t>
            </a:r>
            <a:r>
              <a:rPr lang="de-DE" sz="3200" b="1" dirty="0" smtClean="0">
                <a:latin typeface="Arial" panose="020B0604020202020204" pitchFamily="34" charset="0"/>
              </a:rPr>
              <a:t>, </a:t>
            </a:r>
            <a:r>
              <a:rPr lang="de-DE" sz="3200" b="1" dirty="0" err="1" smtClean="0">
                <a:latin typeface="Arial" panose="020B0604020202020204" pitchFamily="34" charset="0"/>
              </a:rPr>
              <a:t>current</a:t>
            </a:r>
            <a:r>
              <a:rPr lang="de-DE" sz="3200" b="1" dirty="0" smtClean="0">
                <a:latin typeface="Arial" panose="020B0604020202020204" pitchFamily="34" charset="0"/>
              </a:rPr>
              <a:t> </a:t>
            </a:r>
            <a:r>
              <a:rPr lang="de-DE" sz="3200" b="1" dirty="0" err="1" smtClean="0">
                <a:latin typeface="Arial" panose="020B0604020202020204" pitchFamily="34" charset="0"/>
              </a:rPr>
              <a:t>status</a:t>
            </a:r>
            <a:r>
              <a:rPr lang="de-DE" sz="3200" b="1" dirty="0" smtClean="0">
                <a:latin typeface="Arial" panose="020B0604020202020204" pitchFamily="34" charset="0"/>
              </a:rPr>
              <a:t>, </a:t>
            </a:r>
            <a:r>
              <a:rPr lang="de-DE" sz="3200" b="1" dirty="0" err="1" smtClean="0">
                <a:latin typeface="Arial" panose="020B0604020202020204" pitchFamily="34" charset="0"/>
              </a:rPr>
              <a:t>next</a:t>
            </a:r>
            <a:r>
              <a:rPr lang="de-DE" sz="3200" b="1" dirty="0" smtClean="0">
                <a:latin typeface="Arial" panose="020B0604020202020204" pitchFamily="34" charset="0"/>
              </a:rPr>
              <a:t> </a:t>
            </a:r>
            <a:r>
              <a:rPr lang="de-DE" sz="3200" b="1" dirty="0" err="1" smtClean="0">
                <a:latin typeface="Arial" panose="020B0604020202020204" pitchFamily="34" charset="0"/>
              </a:rPr>
              <a:t>steps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11</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251520" y="1184275"/>
            <a:ext cx="871296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mj-lt"/>
              <a:buAutoNum type="arabicPeriod"/>
            </a:pPr>
            <a:r>
              <a:rPr lang="en-US" sz="2400" b="1" dirty="0" smtClean="0">
                <a:solidFill>
                  <a:srgbClr val="CC0099"/>
                </a:solidFill>
                <a:latin typeface="Arial" panose="020B0604020202020204" pitchFamily="34" charset="0"/>
              </a:rPr>
              <a:t>Corrections </a:t>
            </a:r>
            <a:r>
              <a:rPr lang="en-US" sz="2400" b="1" dirty="0">
                <a:solidFill>
                  <a:srgbClr val="CC0099"/>
                </a:solidFill>
                <a:latin typeface="Arial" panose="020B0604020202020204" pitchFamily="34" charset="0"/>
              </a:rPr>
              <a:t>in the current text (paragraph 3.2 of annex 2 of the GTR)</a:t>
            </a:r>
          </a:p>
          <a:p>
            <a:pPr eaLnBrk="1" hangingPunct="1">
              <a:spcAft>
                <a:spcPct val="20000"/>
              </a:spcAft>
            </a:pPr>
            <a:r>
              <a:rPr lang="en-US" sz="2400" b="1" dirty="0">
                <a:solidFill>
                  <a:srgbClr val="009900"/>
                </a:solidFill>
                <a:latin typeface="Arial" panose="020B0604020202020204" pitchFamily="34" charset="0"/>
              </a:rPr>
              <a:t>There are two points in the current text, that need to be corrected and/or further specified, namely </a:t>
            </a:r>
            <a:r>
              <a:rPr lang="en-US" sz="2400" b="1" dirty="0" err="1">
                <a:solidFill>
                  <a:srgbClr val="009900"/>
                </a:solidFill>
                <a:latin typeface="Arial" panose="020B0604020202020204" pitchFamily="34" charset="0"/>
              </a:rPr>
              <a:t>n_max</a:t>
            </a:r>
            <a:r>
              <a:rPr lang="en-US" sz="2400" b="1" dirty="0">
                <a:solidFill>
                  <a:srgbClr val="009900"/>
                </a:solidFill>
                <a:latin typeface="Arial" panose="020B0604020202020204" pitchFamily="34" charset="0"/>
              </a:rPr>
              <a:t> and n_min_2</a:t>
            </a:r>
            <a:r>
              <a:rPr lang="en-US" sz="2400" b="1" dirty="0" smtClean="0">
                <a:solidFill>
                  <a:srgbClr val="009900"/>
                </a:solidFill>
                <a:latin typeface="Arial" panose="020B0604020202020204" pitchFamily="34" charset="0"/>
              </a:rPr>
              <a:t>.</a:t>
            </a:r>
          </a:p>
          <a:p>
            <a:pPr eaLnBrk="1" hangingPunct="1">
              <a:spcAft>
                <a:spcPct val="20000"/>
              </a:spcAft>
            </a:pPr>
            <a:r>
              <a:rPr lang="en-US" sz="2400" b="1" dirty="0">
                <a:solidFill>
                  <a:srgbClr val="009900"/>
                </a:solidFill>
                <a:latin typeface="Arial" panose="020B0604020202020204" pitchFamily="34" charset="0"/>
              </a:rPr>
              <a:t>In addition to that, the additional requirements for corrections and/or modifications of gear use (see paragraph 4 of annex 2 of the GTR) need to be specified more precisely and the rank order of these requirements needs to be checked.</a:t>
            </a:r>
          </a:p>
          <a:p>
            <a:pPr eaLnBrk="1" hangingPunct="1">
              <a:spcAft>
                <a:spcPct val="20000"/>
              </a:spcAft>
            </a:pPr>
            <a:endParaRPr lang="en-US" sz="2400" b="1" dirty="0" smtClean="0">
              <a:solidFill>
                <a:srgbClr val="FF00FF"/>
              </a:solidFill>
              <a:latin typeface="Arial" panose="020B0604020202020204" pitchFamily="34" charset="0"/>
            </a:endParaRPr>
          </a:p>
          <a:p>
            <a:pPr eaLnBrk="1" hangingPunct="1">
              <a:spcAft>
                <a:spcPct val="20000"/>
              </a:spcAft>
            </a:pPr>
            <a:endParaRPr lang="en-US" sz="2400" b="1" dirty="0">
              <a:solidFill>
                <a:srgbClr val="FF00FF"/>
              </a:solidFill>
              <a:latin typeface="Arial" panose="020B0604020202020204" pitchFamily="34" charset="0"/>
            </a:endParaRP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68247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90777"/>
            <a:ext cx="7705725" cy="762000"/>
          </a:xfrm>
        </p:spPr>
        <p:txBody>
          <a:bodyPr/>
          <a:lstStyle/>
          <a:p>
            <a:pPr eaLnBrk="1" hangingPunct="1"/>
            <a:r>
              <a:rPr lang="de-DE" sz="3200" b="1" dirty="0" err="1" smtClean="0">
                <a:latin typeface="Arial" panose="020B0604020202020204" pitchFamily="34" charset="0"/>
              </a:rPr>
              <a:t>Gearshifting</a:t>
            </a:r>
            <a:r>
              <a:rPr lang="de-DE" sz="3200" b="1" dirty="0" smtClean="0">
                <a:latin typeface="Arial" panose="020B0604020202020204" pitchFamily="34" charset="0"/>
              </a:rPr>
              <a:t>, </a:t>
            </a:r>
            <a:r>
              <a:rPr lang="de-DE" sz="3200" b="1" dirty="0" err="1" smtClean="0">
                <a:latin typeface="Arial" panose="020B0604020202020204" pitchFamily="34" charset="0"/>
              </a:rPr>
              <a:t>current</a:t>
            </a:r>
            <a:r>
              <a:rPr lang="de-DE" sz="3200" b="1" dirty="0" smtClean="0">
                <a:latin typeface="Arial" panose="020B0604020202020204" pitchFamily="34" charset="0"/>
              </a:rPr>
              <a:t> </a:t>
            </a:r>
            <a:r>
              <a:rPr lang="de-DE" sz="3200" b="1" dirty="0" err="1" smtClean="0">
                <a:latin typeface="Arial" panose="020B0604020202020204" pitchFamily="34" charset="0"/>
              </a:rPr>
              <a:t>status</a:t>
            </a:r>
            <a:r>
              <a:rPr lang="de-DE" sz="3200" b="1" dirty="0" smtClean="0">
                <a:latin typeface="Arial" panose="020B0604020202020204" pitchFamily="34" charset="0"/>
              </a:rPr>
              <a:t>, </a:t>
            </a:r>
            <a:r>
              <a:rPr lang="de-DE" sz="3200" b="1" dirty="0" err="1" smtClean="0">
                <a:latin typeface="Arial" panose="020B0604020202020204" pitchFamily="34" charset="0"/>
              </a:rPr>
              <a:t>next</a:t>
            </a:r>
            <a:r>
              <a:rPr lang="de-DE" sz="3200" b="1" dirty="0" smtClean="0">
                <a:latin typeface="Arial" panose="020B0604020202020204" pitchFamily="34" charset="0"/>
              </a:rPr>
              <a:t> </a:t>
            </a:r>
            <a:r>
              <a:rPr lang="de-DE" sz="3200" b="1" dirty="0" err="1" smtClean="0">
                <a:latin typeface="Arial" panose="020B0604020202020204" pitchFamily="34" charset="0"/>
              </a:rPr>
              <a:t>steps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12</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251520" y="1184275"/>
            <a:ext cx="871296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mj-lt"/>
              <a:buAutoNum type="arabicPeriod" startAt="2"/>
            </a:pPr>
            <a:r>
              <a:rPr lang="en-US" sz="2400" b="1" dirty="0" smtClean="0">
                <a:solidFill>
                  <a:srgbClr val="CC0099"/>
                </a:solidFill>
                <a:latin typeface="Arial" panose="020B0604020202020204" pitchFamily="34" charset="0"/>
              </a:rPr>
              <a:t>Specification </a:t>
            </a:r>
            <a:r>
              <a:rPr lang="en-US" sz="2400" b="1" dirty="0">
                <a:solidFill>
                  <a:srgbClr val="CC0099"/>
                </a:solidFill>
                <a:latin typeface="Arial" panose="020B0604020202020204" pitchFamily="34" charset="0"/>
              </a:rPr>
              <a:t>of rated engine speed in case of a Prated plateau</a:t>
            </a:r>
          </a:p>
          <a:p>
            <a:pPr eaLnBrk="1" hangingPunct="1">
              <a:spcAft>
                <a:spcPct val="20000"/>
              </a:spcAft>
            </a:pPr>
            <a:r>
              <a:rPr lang="en-US" sz="2400" b="1" dirty="0">
                <a:solidFill>
                  <a:srgbClr val="009900"/>
                </a:solidFill>
                <a:latin typeface="Arial" panose="020B0604020202020204" pitchFamily="34" charset="0"/>
              </a:rPr>
              <a:t>The chairman explained the issue and presented his proposal for a solution.</a:t>
            </a:r>
          </a:p>
          <a:p>
            <a:pPr eaLnBrk="1" hangingPunct="1">
              <a:spcAft>
                <a:spcPct val="20000"/>
              </a:spcAft>
            </a:pPr>
            <a:r>
              <a:rPr lang="en-US" sz="2400" b="1" dirty="0">
                <a:solidFill>
                  <a:srgbClr val="009900"/>
                </a:solidFill>
                <a:latin typeface="Arial" panose="020B0604020202020204" pitchFamily="34" charset="0"/>
              </a:rPr>
              <a:t>From the following discussion can be concluded, that this is a good starting point but that it needs to be reconsidered more thoroughly</a:t>
            </a:r>
            <a:r>
              <a:rPr lang="en-US" sz="2400" b="1" dirty="0" smtClean="0">
                <a:solidFill>
                  <a:srgbClr val="009900"/>
                </a:solidFill>
                <a:latin typeface="Arial" panose="020B0604020202020204" pitchFamily="34" charset="0"/>
              </a:rPr>
              <a:t>.</a:t>
            </a:r>
          </a:p>
          <a:p>
            <a:pPr eaLnBrk="1" hangingPunct="1">
              <a:spcAft>
                <a:spcPct val="20000"/>
              </a:spcAft>
            </a:pPr>
            <a:r>
              <a:rPr lang="en-US" sz="2400" b="1" dirty="0">
                <a:solidFill>
                  <a:srgbClr val="009900"/>
                </a:solidFill>
                <a:latin typeface="Arial" panose="020B0604020202020204" pitchFamily="34" charset="0"/>
              </a:rPr>
              <a:t>This issue is mainly related to the specification of </a:t>
            </a:r>
            <a:r>
              <a:rPr lang="en-US" sz="2400" b="1" dirty="0" err="1">
                <a:solidFill>
                  <a:srgbClr val="009900"/>
                </a:solidFill>
                <a:latin typeface="Arial" panose="020B0604020202020204" pitchFamily="34" charset="0"/>
              </a:rPr>
              <a:t>n_min_drive</a:t>
            </a:r>
            <a:r>
              <a:rPr lang="en-US" sz="2400" b="1" dirty="0">
                <a:solidFill>
                  <a:srgbClr val="009900"/>
                </a:solidFill>
                <a:latin typeface="Arial" panose="020B0604020202020204" pitchFamily="34" charset="0"/>
              </a:rPr>
              <a:t>. Some members of the group expressed the request, that the determination formula for </a:t>
            </a:r>
            <a:r>
              <a:rPr lang="en-US" sz="2400" b="1" dirty="0" err="1">
                <a:solidFill>
                  <a:srgbClr val="009900"/>
                </a:solidFill>
                <a:latin typeface="Arial" panose="020B0604020202020204" pitchFamily="34" charset="0"/>
              </a:rPr>
              <a:t>n_min_drive</a:t>
            </a:r>
            <a:r>
              <a:rPr lang="en-US" sz="2400" b="1" dirty="0">
                <a:solidFill>
                  <a:srgbClr val="009900"/>
                </a:solidFill>
                <a:latin typeface="Arial" panose="020B0604020202020204" pitchFamily="34" charset="0"/>
              </a:rPr>
              <a:t> needs to be reconsidered in order to take into account differences in the available power at low engine speeds between different engine configurations (Diesel/Petrol, turbocharged/naturally aspirated). </a:t>
            </a:r>
          </a:p>
          <a:p>
            <a:pPr eaLnBrk="1" hangingPunct="1">
              <a:spcAft>
                <a:spcPct val="20000"/>
              </a:spcAft>
            </a:pPr>
            <a:endParaRPr lang="en-US" sz="2400" b="1" dirty="0">
              <a:solidFill>
                <a:srgbClr val="FF00FF"/>
              </a:solidFill>
              <a:latin typeface="Arial" panose="020B0604020202020204" pitchFamily="34" charset="0"/>
            </a:endParaRP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610748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90777"/>
            <a:ext cx="7705725" cy="762000"/>
          </a:xfrm>
        </p:spPr>
        <p:txBody>
          <a:bodyPr/>
          <a:lstStyle/>
          <a:p>
            <a:pPr eaLnBrk="1" hangingPunct="1"/>
            <a:r>
              <a:rPr lang="de-DE" sz="3200" b="1" dirty="0" err="1" smtClean="0">
                <a:latin typeface="Arial" panose="020B0604020202020204" pitchFamily="34" charset="0"/>
              </a:rPr>
              <a:t>Gearshifting</a:t>
            </a:r>
            <a:r>
              <a:rPr lang="de-DE" sz="3200" b="1" dirty="0" smtClean="0">
                <a:latin typeface="Arial" panose="020B0604020202020204" pitchFamily="34" charset="0"/>
              </a:rPr>
              <a:t>, </a:t>
            </a:r>
            <a:r>
              <a:rPr lang="de-DE" sz="3200" b="1" dirty="0" err="1" smtClean="0">
                <a:latin typeface="Arial" panose="020B0604020202020204" pitchFamily="34" charset="0"/>
              </a:rPr>
              <a:t>current</a:t>
            </a:r>
            <a:r>
              <a:rPr lang="de-DE" sz="3200" b="1" dirty="0" smtClean="0">
                <a:latin typeface="Arial" panose="020B0604020202020204" pitchFamily="34" charset="0"/>
              </a:rPr>
              <a:t> </a:t>
            </a:r>
            <a:r>
              <a:rPr lang="de-DE" sz="3200" b="1" dirty="0" err="1" smtClean="0">
                <a:latin typeface="Arial" panose="020B0604020202020204" pitchFamily="34" charset="0"/>
              </a:rPr>
              <a:t>status</a:t>
            </a:r>
            <a:r>
              <a:rPr lang="de-DE" sz="3200" b="1" dirty="0" smtClean="0">
                <a:latin typeface="Arial" panose="020B0604020202020204" pitchFamily="34" charset="0"/>
              </a:rPr>
              <a:t>, </a:t>
            </a:r>
            <a:r>
              <a:rPr lang="de-DE" sz="3200" b="1" dirty="0" err="1" smtClean="0">
                <a:latin typeface="Arial" panose="020B0604020202020204" pitchFamily="34" charset="0"/>
              </a:rPr>
              <a:t>next</a:t>
            </a:r>
            <a:r>
              <a:rPr lang="de-DE" sz="3200" b="1" dirty="0" smtClean="0">
                <a:latin typeface="Arial" panose="020B0604020202020204" pitchFamily="34" charset="0"/>
              </a:rPr>
              <a:t> </a:t>
            </a:r>
            <a:r>
              <a:rPr lang="de-DE" sz="3200" b="1" dirty="0" err="1" smtClean="0">
                <a:latin typeface="Arial" panose="020B0604020202020204" pitchFamily="34" charset="0"/>
              </a:rPr>
              <a:t>steps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13</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251520" y="1184275"/>
            <a:ext cx="871296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mj-lt"/>
              <a:buAutoNum type="arabicPeriod" startAt="3"/>
            </a:pPr>
            <a:r>
              <a:rPr lang="en-US" sz="2200" b="1" dirty="0" smtClean="0">
                <a:solidFill>
                  <a:srgbClr val="CC0099"/>
                </a:solidFill>
                <a:latin typeface="Arial" panose="020B0604020202020204" pitchFamily="34" charset="0"/>
              </a:rPr>
              <a:t>Review </a:t>
            </a:r>
            <a:r>
              <a:rPr lang="en-US" sz="2200" b="1" dirty="0">
                <a:solidFill>
                  <a:srgbClr val="CC0099"/>
                </a:solidFill>
                <a:latin typeface="Arial" panose="020B0604020202020204" pitchFamily="34" charset="0"/>
              </a:rPr>
              <a:t>3 s rule for acceleration phases</a:t>
            </a:r>
          </a:p>
          <a:p>
            <a:pPr eaLnBrk="1" hangingPunct="1">
              <a:spcAft>
                <a:spcPct val="20000"/>
              </a:spcAft>
            </a:pPr>
            <a:r>
              <a:rPr lang="en-US" sz="2200" b="1" dirty="0">
                <a:solidFill>
                  <a:srgbClr val="009900"/>
                </a:solidFill>
                <a:latin typeface="Arial" panose="020B0604020202020204" pitchFamily="34" charset="0"/>
              </a:rPr>
              <a:t>The chairman introduced this issue and presented the results of gearshift calculations with and without this rule for a variety of vehicle configurations</a:t>
            </a:r>
            <a:r>
              <a:rPr lang="en-US" sz="2200" b="1" dirty="0" smtClean="0">
                <a:solidFill>
                  <a:srgbClr val="009900"/>
                </a:solidFill>
                <a:latin typeface="Arial" panose="020B0604020202020204" pitchFamily="34" charset="0"/>
              </a:rPr>
              <a:t>.</a:t>
            </a:r>
          </a:p>
          <a:p>
            <a:pPr eaLnBrk="1" hangingPunct="1">
              <a:spcAft>
                <a:spcPct val="20000"/>
              </a:spcAft>
            </a:pPr>
            <a:r>
              <a:rPr lang="en-US" sz="2200" b="1" dirty="0">
                <a:solidFill>
                  <a:srgbClr val="009900"/>
                </a:solidFill>
                <a:latin typeface="Arial" panose="020B0604020202020204" pitchFamily="34" charset="0"/>
              </a:rPr>
              <a:t>Skipping the 3 s rule has a high influence (reduction) on the maximum engine speed in 1. gear, but this influence decrease significantly for higher gears. The average engine speed is not influenced much.</a:t>
            </a:r>
          </a:p>
          <a:p>
            <a:pPr eaLnBrk="1" hangingPunct="1">
              <a:spcAft>
                <a:spcPct val="20000"/>
              </a:spcAft>
            </a:pPr>
            <a:r>
              <a:rPr lang="en-US" sz="2200" b="1" dirty="0">
                <a:solidFill>
                  <a:srgbClr val="009900"/>
                </a:solidFill>
                <a:latin typeface="Arial" panose="020B0604020202020204" pitchFamily="34" charset="0"/>
              </a:rPr>
              <a:t>A colleague from Ford showed results for in-use driving </a:t>
            </a:r>
            <a:r>
              <a:rPr lang="en-US" sz="2200" b="1" dirty="0" err="1">
                <a:solidFill>
                  <a:srgbClr val="009900"/>
                </a:solidFill>
                <a:latin typeface="Arial" panose="020B0604020202020204" pitchFamily="34" charset="0"/>
              </a:rPr>
              <a:t>behaviour</a:t>
            </a:r>
            <a:r>
              <a:rPr lang="en-US" sz="2200" b="1" dirty="0">
                <a:solidFill>
                  <a:srgbClr val="009900"/>
                </a:solidFill>
                <a:latin typeface="Arial" panose="020B0604020202020204" pitchFamily="34" charset="0"/>
              </a:rPr>
              <a:t> data analysis, that supports the skipping.</a:t>
            </a:r>
          </a:p>
          <a:p>
            <a:pPr eaLnBrk="1" hangingPunct="1">
              <a:spcAft>
                <a:spcPct val="20000"/>
              </a:spcAft>
            </a:pPr>
            <a:r>
              <a:rPr lang="en-US" sz="2200" b="1" dirty="0">
                <a:solidFill>
                  <a:srgbClr val="009900"/>
                </a:solidFill>
                <a:latin typeface="Arial" panose="020B0604020202020204" pitchFamily="34" charset="0"/>
              </a:rPr>
              <a:t>The Japanese colleagues reminded the group, that the 3 s rule was originally introduced by them, expressed some concerns to skip it and requested more time for consideration. </a:t>
            </a:r>
          </a:p>
          <a:p>
            <a:pPr eaLnBrk="1" hangingPunct="1">
              <a:spcAft>
                <a:spcPct val="20000"/>
              </a:spcAft>
            </a:pPr>
            <a:endParaRPr lang="en-US" sz="2400" b="1" dirty="0">
              <a:solidFill>
                <a:srgbClr val="009900"/>
              </a:solidFill>
              <a:latin typeface="Arial" panose="020B0604020202020204" pitchFamily="34" charset="0"/>
            </a:endParaRP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516719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95591">
                                            <p:txEl>
                                              <p:pRg st="4" end="4"/>
                                            </p:txEl>
                                          </p:spTgt>
                                        </p:tgtEl>
                                        <p:attrNameLst>
                                          <p:attrName>style.visibility</p:attrName>
                                        </p:attrNameLst>
                                      </p:cBhvr>
                                      <p:to>
                                        <p:strVal val="visible"/>
                                      </p:to>
                                    </p:set>
                                    <p:animEffect transition="in" filter="blinds(horizontal)">
                                      <p:cBhvr>
                                        <p:cTn id="27" dur="500"/>
                                        <p:tgtEl>
                                          <p:spTgt spid="19559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90777"/>
            <a:ext cx="7705725" cy="762000"/>
          </a:xfrm>
        </p:spPr>
        <p:txBody>
          <a:bodyPr/>
          <a:lstStyle/>
          <a:p>
            <a:pPr eaLnBrk="1" hangingPunct="1"/>
            <a:r>
              <a:rPr lang="de-DE" sz="3200" b="1" dirty="0" err="1" smtClean="0">
                <a:latin typeface="Arial" panose="020B0604020202020204" pitchFamily="34" charset="0"/>
              </a:rPr>
              <a:t>Gearshifting</a:t>
            </a:r>
            <a:r>
              <a:rPr lang="de-DE" sz="3200" b="1" dirty="0" smtClean="0">
                <a:latin typeface="Arial" panose="020B0604020202020204" pitchFamily="34" charset="0"/>
              </a:rPr>
              <a:t>, </a:t>
            </a:r>
            <a:r>
              <a:rPr lang="de-DE" sz="3200" b="1" dirty="0" err="1" smtClean="0">
                <a:latin typeface="Arial" panose="020B0604020202020204" pitchFamily="34" charset="0"/>
              </a:rPr>
              <a:t>current</a:t>
            </a:r>
            <a:r>
              <a:rPr lang="de-DE" sz="3200" b="1" dirty="0" smtClean="0">
                <a:latin typeface="Arial" panose="020B0604020202020204" pitchFamily="34" charset="0"/>
              </a:rPr>
              <a:t> </a:t>
            </a:r>
            <a:r>
              <a:rPr lang="de-DE" sz="3200" b="1" dirty="0" err="1" smtClean="0">
                <a:latin typeface="Arial" panose="020B0604020202020204" pitchFamily="34" charset="0"/>
              </a:rPr>
              <a:t>status</a:t>
            </a:r>
            <a:r>
              <a:rPr lang="de-DE" sz="3200" b="1" dirty="0" smtClean="0">
                <a:latin typeface="Arial" panose="020B0604020202020204" pitchFamily="34" charset="0"/>
              </a:rPr>
              <a:t>, </a:t>
            </a:r>
            <a:r>
              <a:rPr lang="de-DE" sz="3200" b="1" dirty="0" err="1" smtClean="0">
                <a:latin typeface="Arial" panose="020B0604020202020204" pitchFamily="34" charset="0"/>
              </a:rPr>
              <a:t>next</a:t>
            </a:r>
            <a:r>
              <a:rPr lang="de-DE" sz="3200" b="1" dirty="0" smtClean="0">
                <a:latin typeface="Arial" panose="020B0604020202020204" pitchFamily="34" charset="0"/>
              </a:rPr>
              <a:t> </a:t>
            </a:r>
            <a:r>
              <a:rPr lang="de-DE" sz="3200" b="1" dirty="0" err="1" smtClean="0">
                <a:latin typeface="Arial" panose="020B0604020202020204" pitchFamily="34" charset="0"/>
              </a:rPr>
              <a:t>steps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14</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251520" y="1184275"/>
            <a:ext cx="871296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mj-lt"/>
              <a:buAutoNum type="arabicPeriod" startAt="4"/>
            </a:pPr>
            <a:r>
              <a:rPr lang="en-US" sz="2400" b="1" dirty="0" smtClean="0">
                <a:solidFill>
                  <a:srgbClr val="CC0099"/>
                </a:solidFill>
                <a:latin typeface="Arial" panose="020B0604020202020204" pitchFamily="34" charset="0"/>
              </a:rPr>
              <a:t>Review </a:t>
            </a:r>
            <a:r>
              <a:rPr lang="en-US" sz="2400" b="1" dirty="0">
                <a:solidFill>
                  <a:srgbClr val="CC0099"/>
                </a:solidFill>
                <a:latin typeface="Arial" panose="020B0604020202020204" pitchFamily="34" charset="0"/>
              </a:rPr>
              <a:t>gear use at a transition from an acceleration phase to a cruise phase</a:t>
            </a:r>
          </a:p>
          <a:p>
            <a:pPr eaLnBrk="1" hangingPunct="1">
              <a:spcAft>
                <a:spcPct val="20000"/>
              </a:spcAft>
            </a:pPr>
            <a:r>
              <a:rPr lang="en-US" sz="2400" b="1" dirty="0">
                <a:solidFill>
                  <a:srgbClr val="009900"/>
                </a:solidFill>
                <a:latin typeface="Arial" panose="020B0604020202020204" pitchFamily="34" charset="0"/>
              </a:rPr>
              <a:t>Annette </a:t>
            </a:r>
            <a:r>
              <a:rPr lang="en-US" sz="2400" b="1" dirty="0" err="1">
                <a:solidFill>
                  <a:srgbClr val="009900"/>
                </a:solidFill>
                <a:latin typeface="Arial" panose="020B0604020202020204" pitchFamily="34" charset="0"/>
              </a:rPr>
              <a:t>Feucht</a:t>
            </a:r>
            <a:r>
              <a:rPr lang="en-US" sz="2400" b="1" dirty="0">
                <a:solidFill>
                  <a:srgbClr val="009900"/>
                </a:solidFill>
                <a:latin typeface="Arial" panose="020B0604020202020204" pitchFamily="34" charset="0"/>
              </a:rPr>
              <a:t> pointed out that it should be possible to allow upshifts by two gears at the transition from an acceleration phase to a cruise phase, if the available power would be high enough to ensure </a:t>
            </a:r>
            <a:r>
              <a:rPr lang="en-US" sz="2400" b="1" dirty="0" err="1">
                <a:solidFill>
                  <a:srgbClr val="009900"/>
                </a:solidFill>
                <a:latin typeface="Arial" panose="020B0604020202020204" pitchFamily="34" charset="0"/>
              </a:rPr>
              <a:t>driveability</a:t>
            </a:r>
            <a:r>
              <a:rPr lang="en-US" sz="2400" b="1" dirty="0">
                <a:solidFill>
                  <a:srgbClr val="009900"/>
                </a:solidFill>
                <a:latin typeface="Arial" panose="020B0604020202020204" pitchFamily="34" charset="0"/>
              </a:rPr>
              <a:t>, because this would be in line with practical use for today’s vehicles. This argument was supported by the European members of the group. </a:t>
            </a:r>
          </a:p>
          <a:p>
            <a:pPr eaLnBrk="1" hangingPunct="1">
              <a:spcAft>
                <a:spcPct val="20000"/>
              </a:spcAft>
            </a:pPr>
            <a:r>
              <a:rPr lang="en-US" sz="2400" b="1" dirty="0">
                <a:solidFill>
                  <a:srgbClr val="009900"/>
                </a:solidFill>
                <a:latin typeface="Arial" panose="020B0604020202020204" pitchFamily="34" charset="0"/>
              </a:rPr>
              <a:t>In order to implement this requirement into the GTR, it would be necessary to define boundary conditions for acceleration, cruise and deceleration phases. </a:t>
            </a:r>
          </a:p>
          <a:p>
            <a:pPr eaLnBrk="1" hangingPunct="1">
              <a:spcAft>
                <a:spcPct val="20000"/>
              </a:spcAft>
            </a:pPr>
            <a:r>
              <a:rPr lang="en-US" sz="2400" b="1" dirty="0">
                <a:solidFill>
                  <a:srgbClr val="009900"/>
                </a:solidFill>
                <a:latin typeface="Arial" panose="020B0604020202020204" pitchFamily="34" charset="0"/>
              </a:rPr>
              <a:t>The Japanese colleagues expressed scrutiny reservations. </a:t>
            </a:r>
          </a:p>
          <a:p>
            <a:pPr eaLnBrk="1" hangingPunct="1">
              <a:spcAft>
                <a:spcPct val="20000"/>
              </a:spcAft>
              <a:buFont typeface="+mj-lt"/>
              <a:buAutoNum type="arabicPeriod" startAt="4"/>
            </a:pPr>
            <a:endParaRPr lang="en-GB" sz="2400" b="1" dirty="0" smtClean="0">
              <a:solidFill>
                <a:srgbClr val="FF00FF"/>
              </a:solidFill>
              <a:latin typeface="Arial" panose="020B0604020202020204" pitchFamily="34" charset="0"/>
            </a:endParaRP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5541734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90777"/>
            <a:ext cx="7705725" cy="762000"/>
          </a:xfrm>
        </p:spPr>
        <p:txBody>
          <a:bodyPr/>
          <a:lstStyle/>
          <a:p>
            <a:pPr eaLnBrk="1" hangingPunct="1"/>
            <a:r>
              <a:rPr lang="de-DE" sz="3200" b="1" dirty="0" err="1" smtClean="0">
                <a:latin typeface="Arial" panose="020B0604020202020204" pitchFamily="34" charset="0"/>
              </a:rPr>
              <a:t>Gearshifting</a:t>
            </a:r>
            <a:r>
              <a:rPr lang="de-DE" sz="3200" b="1" dirty="0" smtClean="0">
                <a:latin typeface="Arial" panose="020B0604020202020204" pitchFamily="34" charset="0"/>
              </a:rPr>
              <a:t>, </a:t>
            </a:r>
            <a:r>
              <a:rPr lang="de-DE" sz="3200" b="1" dirty="0" err="1" smtClean="0">
                <a:latin typeface="Arial" panose="020B0604020202020204" pitchFamily="34" charset="0"/>
              </a:rPr>
              <a:t>current</a:t>
            </a:r>
            <a:r>
              <a:rPr lang="de-DE" sz="3200" b="1" dirty="0" smtClean="0">
                <a:latin typeface="Arial" panose="020B0604020202020204" pitchFamily="34" charset="0"/>
              </a:rPr>
              <a:t> </a:t>
            </a:r>
            <a:r>
              <a:rPr lang="de-DE" sz="3200" b="1" dirty="0" err="1" smtClean="0">
                <a:latin typeface="Arial" panose="020B0604020202020204" pitchFamily="34" charset="0"/>
              </a:rPr>
              <a:t>status</a:t>
            </a:r>
            <a:r>
              <a:rPr lang="de-DE" sz="3200" b="1" dirty="0" smtClean="0">
                <a:latin typeface="Arial" panose="020B0604020202020204" pitchFamily="34" charset="0"/>
              </a:rPr>
              <a:t>, </a:t>
            </a:r>
            <a:r>
              <a:rPr lang="de-DE" sz="3200" b="1" dirty="0" err="1" smtClean="0">
                <a:latin typeface="Arial" panose="020B0604020202020204" pitchFamily="34" charset="0"/>
              </a:rPr>
              <a:t>next</a:t>
            </a:r>
            <a:r>
              <a:rPr lang="de-DE" sz="3200" b="1" dirty="0" smtClean="0">
                <a:latin typeface="Arial" panose="020B0604020202020204" pitchFamily="34" charset="0"/>
              </a:rPr>
              <a:t> </a:t>
            </a:r>
            <a:r>
              <a:rPr lang="de-DE" sz="3200" b="1" dirty="0" err="1" smtClean="0">
                <a:latin typeface="Arial" panose="020B0604020202020204" pitchFamily="34" charset="0"/>
              </a:rPr>
              <a:t>steps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15</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251520" y="1084885"/>
            <a:ext cx="871296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mj-lt"/>
              <a:buAutoNum type="arabicPeriod" startAt="5"/>
            </a:pPr>
            <a:r>
              <a:rPr lang="en-US" sz="2400" b="1" dirty="0" smtClean="0">
                <a:solidFill>
                  <a:srgbClr val="CC0099"/>
                </a:solidFill>
                <a:latin typeface="Arial" panose="020B0604020202020204" pitchFamily="34" charset="0"/>
              </a:rPr>
              <a:t>Additional </a:t>
            </a:r>
            <a:r>
              <a:rPr lang="en-US" sz="2400" b="1" dirty="0">
                <a:solidFill>
                  <a:srgbClr val="CC0099"/>
                </a:solidFill>
                <a:latin typeface="Arial" panose="020B0604020202020204" pitchFamily="34" charset="0"/>
              </a:rPr>
              <a:t>speed depending safety margin (decreasing with increasing engine speed, optional or mandatory or depending on technology?)</a:t>
            </a:r>
          </a:p>
          <a:p>
            <a:pPr eaLnBrk="1" hangingPunct="1">
              <a:spcAft>
                <a:spcPct val="20000"/>
              </a:spcAft>
            </a:pPr>
            <a:r>
              <a:rPr lang="en-US" sz="2400" b="1" dirty="0">
                <a:solidFill>
                  <a:srgbClr val="009900"/>
                </a:solidFill>
                <a:latin typeface="Arial" panose="020B0604020202020204" pitchFamily="34" charset="0"/>
              </a:rPr>
              <a:t>This request was raised by vehicle manufacturers from India and Europe with regard to downsized, high pressure turbocharged engines.</a:t>
            </a:r>
          </a:p>
          <a:p>
            <a:pPr eaLnBrk="1" hangingPunct="1">
              <a:spcAft>
                <a:spcPct val="20000"/>
              </a:spcAft>
            </a:pPr>
            <a:r>
              <a:rPr lang="en-US" sz="2400" b="1" dirty="0">
                <a:solidFill>
                  <a:srgbClr val="009900"/>
                </a:solidFill>
                <a:latin typeface="Arial" panose="020B0604020202020204" pitchFamily="34" charset="0"/>
              </a:rPr>
              <a:t>In the current tool such measure is already foreseen with the additional margin fully applied at idling speed and linearly reduced to 0 at rated (reference) speed.</a:t>
            </a:r>
          </a:p>
          <a:p>
            <a:pPr eaLnBrk="1" hangingPunct="1">
              <a:spcAft>
                <a:spcPct val="20000"/>
              </a:spcAft>
            </a:pPr>
            <a:r>
              <a:rPr lang="en-US" sz="2400" b="1" dirty="0">
                <a:solidFill>
                  <a:srgbClr val="009900"/>
                </a:solidFill>
                <a:latin typeface="Arial" panose="020B0604020202020204" pitchFamily="34" charset="0"/>
              </a:rPr>
              <a:t>The discussion resulted in the need for differences between different engine configurations (Diesel/Petrol, turbocharged/naturally aspirated)</a:t>
            </a:r>
          </a:p>
          <a:p>
            <a:pPr eaLnBrk="1" hangingPunct="1">
              <a:spcAft>
                <a:spcPct val="20000"/>
              </a:spcAft>
            </a:pPr>
            <a:r>
              <a:rPr lang="en-US" sz="2400" b="1" dirty="0">
                <a:solidFill>
                  <a:srgbClr val="009900"/>
                </a:solidFill>
                <a:latin typeface="Arial" panose="020B0604020202020204" pitchFamily="34" charset="0"/>
              </a:rPr>
              <a:t>Christophe </a:t>
            </a:r>
            <a:r>
              <a:rPr lang="en-US" sz="2400" b="1" dirty="0" err="1">
                <a:solidFill>
                  <a:srgbClr val="009900"/>
                </a:solidFill>
                <a:latin typeface="Arial" panose="020B0604020202020204" pitchFamily="34" charset="0"/>
              </a:rPr>
              <a:t>Griard</a:t>
            </a:r>
            <a:r>
              <a:rPr lang="en-US" sz="2400" b="1" dirty="0">
                <a:solidFill>
                  <a:srgbClr val="009900"/>
                </a:solidFill>
                <a:latin typeface="Arial" panose="020B0604020202020204" pitchFamily="34" charset="0"/>
              </a:rPr>
              <a:t> and Henrik </a:t>
            </a:r>
            <a:r>
              <a:rPr lang="en-US" sz="2400" b="1" dirty="0" err="1">
                <a:solidFill>
                  <a:srgbClr val="009900"/>
                </a:solidFill>
                <a:latin typeface="Arial" panose="020B0604020202020204" pitchFamily="34" charset="0"/>
              </a:rPr>
              <a:t>Malberg</a:t>
            </a:r>
            <a:r>
              <a:rPr lang="en-US" sz="2400" b="1" dirty="0">
                <a:solidFill>
                  <a:srgbClr val="009900"/>
                </a:solidFill>
                <a:latin typeface="Arial" panose="020B0604020202020204" pitchFamily="34" charset="0"/>
              </a:rPr>
              <a:t> promised to prepare proposals for the further discussion.</a:t>
            </a:r>
          </a:p>
          <a:p>
            <a:pPr eaLnBrk="1" hangingPunct="1">
              <a:spcAft>
                <a:spcPct val="20000"/>
              </a:spcAft>
              <a:buFont typeface="+mj-lt"/>
              <a:buAutoNum type="arabicPeriod" startAt="5"/>
            </a:pPr>
            <a:endParaRPr lang="en-GB" sz="2400" b="1" dirty="0" smtClean="0">
              <a:solidFill>
                <a:srgbClr val="FF00FF"/>
              </a:solidFill>
              <a:latin typeface="Arial" panose="020B0604020202020204" pitchFamily="34" charset="0"/>
            </a:endParaRP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1863396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90777"/>
            <a:ext cx="7705725" cy="762000"/>
          </a:xfrm>
        </p:spPr>
        <p:txBody>
          <a:bodyPr/>
          <a:lstStyle/>
          <a:p>
            <a:pPr eaLnBrk="1" hangingPunct="1"/>
            <a:r>
              <a:rPr lang="de-DE" sz="3200" b="1" dirty="0" err="1" smtClean="0">
                <a:latin typeface="Arial" panose="020B0604020202020204" pitchFamily="34" charset="0"/>
              </a:rPr>
              <a:t>Gearshifting</a:t>
            </a:r>
            <a:r>
              <a:rPr lang="de-DE" sz="3200" b="1" dirty="0" smtClean="0">
                <a:latin typeface="Arial" panose="020B0604020202020204" pitchFamily="34" charset="0"/>
              </a:rPr>
              <a:t>, </a:t>
            </a:r>
            <a:r>
              <a:rPr lang="de-DE" sz="3200" b="1" dirty="0" err="1" smtClean="0">
                <a:latin typeface="Arial" panose="020B0604020202020204" pitchFamily="34" charset="0"/>
              </a:rPr>
              <a:t>current</a:t>
            </a:r>
            <a:r>
              <a:rPr lang="de-DE" sz="3200" b="1" dirty="0" smtClean="0">
                <a:latin typeface="Arial" panose="020B0604020202020204" pitchFamily="34" charset="0"/>
              </a:rPr>
              <a:t> </a:t>
            </a:r>
            <a:r>
              <a:rPr lang="de-DE" sz="3200" b="1" dirty="0" err="1" smtClean="0">
                <a:latin typeface="Arial" panose="020B0604020202020204" pitchFamily="34" charset="0"/>
              </a:rPr>
              <a:t>status</a:t>
            </a:r>
            <a:r>
              <a:rPr lang="de-DE" sz="3200" b="1" dirty="0" smtClean="0">
                <a:latin typeface="Arial" panose="020B0604020202020204" pitchFamily="34" charset="0"/>
              </a:rPr>
              <a:t>, </a:t>
            </a:r>
            <a:r>
              <a:rPr lang="de-DE" sz="3200" b="1" dirty="0" err="1" smtClean="0">
                <a:latin typeface="Arial" panose="020B0604020202020204" pitchFamily="34" charset="0"/>
              </a:rPr>
              <a:t>next</a:t>
            </a:r>
            <a:r>
              <a:rPr lang="de-DE" sz="3200" b="1" dirty="0" smtClean="0">
                <a:latin typeface="Arial" panose="020B0604020202020204" pitchFamily="34" charset="0"/>
              </a:rPr>
              <a:t> </a:t>
            </a:r>
            <a:r>
              <a:rPr lang="de-DE" sz="3200" b="1" dirty="0" err="1" smtClean="0">
                <a:latin typeface="Arial" panose="020B0604020202020204" pitchFamily="34" charset="0"/>
              </a:rPr>
              <a:t>steps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16</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251520" y="1084885"/>
            <a:ext cx="871296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mj-lt"/>
              <a:buAutoNum type="arabicPeriod" startAt="6"/>
            </a:pPr>
            <a:r>
              <a:rPr lang="en-US" sz="2400" b="1" dirty="0" smtClean="0">
                <a:solidFill>
                  <a:srgbClr val="CC0099"/>
                </a:solidFill>
                <a:latin typeface="Arial" panose="020B0604020202020204" pitchFamily="34" charset="0"/>
              </a:rPr>
              <a:t>Assess </a:t>
            </a:r>
            <a:r>
              <a:rPr lang="en-US" sz="2400" b="1" dirty="0">
                <a:solidFill>
                  <a:srgbClr val="CC0099"/>
                </a:solidFill>
                <a:latin typeface="Arial" panose="020B0604020202020204" pitchFamily="34" charset="0"/>
              </a:rPr>
              <a:t>the possibility of skipping of gears during acceleration phases</a:t>
            </a:r>
          </a:p>
          <a:p>
            <a:pPr eaLnBrk="1" hangingPunct="1">
              <a:spcAft>
                <a:spcPct val="20000"/>
              </a:spcAft>
            </a:pPr>
            <a:r>
              <a:rPr lang="en-US" sz="2400" b="1" dirty="0">
                <a:solidFill>
                  <a:srgbClr val="009900"/>
                </a:solidFill>
                <a:latin typeface="Arial" panose="020B0604020202020204" pitchFamily="34" charset="0"/>
              </a:rPr>
              <a:t>Although there seemed to be some reservation within the group to support such a possibility, </a:t>
            </a:r>
            <a:r>
              <a:rPr lang="en-US" sz="2400" b="1" dirty="0" err="1">
                <a:solidFill>
                  <a:srgbClr val="009900"/>
                </a:solidFill>
                <a:latin typeface="Arial" panose="020B0604020202020204" pitchFamily="34" charset="0"/>
              </a:rPr>
              <a:t>Christoph</a:t>
            </a:r>
            <a:r>
              <a:rPr lang="en-US" sz="2400" b="1" dirty="0">
                <a:solidFill>
                  <a:srgbClr val="009900"/>
                </a:solidFill>
                <a:latin typeface="Arial" panose="020B0604020202020204" pitchFamily="34" charset="0"/>
              </a:rPr>
              <a:t> </a:t>
            </a:r>
            <a:r>
              <a:rPr lang="en-US" sz="2400" b="1" dirty="0" err="1">
                <a:solidFill>
                  <a:srgbClr val="009900"/>
                </a:solidFill>
                <a:latin typeface="Arial" panose="020B0604020202020204" pitchFamily="34" charset="0"/>
              </a:rPr>
              <a:t>Lueginger</a:t>
            </a:r>
            <a:r>
              <a:rPr lang="en-US" sz="2400" b="1" dirty="0">
                <a:solidFill>
                  <a:srgbClr val="009900"/>
                </a:solidFill>
                <a:latin typeface="Arial" panose="020B0604020202020204" pitchFamily="34" charset="0"/>
              </a:rPr>
              <a:t> argued that this possibility could gain more reasoning, if the 3 s rule would be skipped. The group agreed on further consideration of this issue.</a:t>
            </a:r>
          </a:p>
          <a:p>
            <a:pPr eaLnBrk="1" hangingPunct="1">
              <a:spcAft>
                <a:spcPct val="20000"/>
              </a:spcAft>
            </a:pPr>
            <a:endParaRPr lang="en-GB" sz="2400" b="1" dirty="0" smtClean="0">
              <a:solidFill>
                <a:srgbClr val="009900"/>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7690606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90777"/>
            <a:ext cx="7705725" cy="762000"/>
          </a:xfrm>
        </p:spPr>
        <p:txBody>
          <a:bodyPr/>
          <a:lstStyle/>
          <a:p>
            <a:pPr eaLnBrk="1" hangingPunct="1"/>
            <a:r>
              <a:rPr lang="de-DE" sz="3200" b="1" dirty="0" err="1" smtClean="0">
                <a:latin typeface="Arial" panose="020B0604020202020204" pitchFamily="34" charset="0"/>
              </a:rPr>
              <a:t>Gearshifting</a:t>
            </a:r>
            <a:r>
              <a:rPr lang="de-DE" sz="3200" b="1" dirty="0" smtClean="0">
                <a:latin typeface="Arial" panose="020B0604020202020204" pitchFamily="34" charset="0"/>
              </a:rPr>
              <a:t>, </a:t>
            </a:r>
            <a:r>
              <a:rPr lang="de-DE" sz="3200" b="1" dirty="0" err="1" smtClean="0">
                <a:latin typeface="Arial" panose="020B0604020202020204" pitchFamily="34" charset="0"/>
              </a:rPr>
              <a:t>current</a:t>
            </a:r>
            <a:r>
              <a:rPr lang="de-DE" sz="3200" b="1" dirty="0" smtClean="0">
                <a:latin typeface="Arial" panose="020B0604020202020204" pitchFamily="34" charset="0"/>
              </a:rPr>
              <a:t> </a:t>
            </a:r>
            <a:r>
              <a:rPr lang="de-DE" sz="3200" b="1" dirty="0" err="1" smtClean="0">
                <a:latin typeface="Arial" panose="020B0604020202020204" pitchFamily="34" charset="0"/>
              </a:rPr>
              <a:t>status</a:t>
            </a:r>
            <a:r>
              <a:rPr lang="de-DE" sz="3200" b="1" dirty="0" smtClean="0">
                <a:latin typeface="Arial" panose="020B0604020202020204" pitchFamily="34" charset="0"/>
              </a:rPr>
              <a:t>, </a:t>
            </a:r>
            <a:r>
              <a:rPr lang="de-DE" sz="3200" b="1" dirty="0" err="1" smtClean="0">
                <a:latin typeface="Arial" panose="020B0604020202020204" pitchFamily="34" charset="0"/>
              </a:rPr>
              <a:t>next</a:t>
            </a:r>
            <a:r>
              <a:rPr lang="de-DE" sz="3200" b="1" dirty="0" smtClean="0">
                <a:latin typeface="Arial" panose="020B0604020202020204" pitchFamily="34" charset="0"/>
              </a:rPr>
              <a:t> </a:t>
            </a:r>
            <a:r>
              <a:rPr lang="de-DE" sz="3200" b="1" dirty="0" err="1" smtClean="0">
                <a:latin typeface="Arial" panose="020B0604020202020204" pitchFamily="34" charset="0"/>
              </a:rPr>
              <a:t>steps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17</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251520" y="1084885"/>
            <a:ext cx="871296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mj-lt"/>
              <a:buAutoNum type="arabicPeriod" startAt="7"/>
            </a:pPr>
            <a:r>
              <a:rPr lang="en-US" sz="2400" b="1" dirty="0" smtClean="0">
                <a:solidFill>
                  <a:srgbClr val="CC0099"/>
                </a:solidFill>
                <a:latin typeface="Arial" panose="020B0604020202020204" pitchFamily="34" charset="0"/>
              </a:rPr>
              <a:t>Assess </a:t>
            </a:r>
            <a:r>
              <a:rPr lang="en-US" sz="2400" b="1" dirty="0">
                <a:solidFill>
                  <a:srgbClr val="CC0099"/>
                </a:solidFill>
                <a:latin typeface="Arial" panose="020B0604020202020204" pitchFamily="34" charset="0"/>
              </a:rPr>
              <a:t>the exclusion of auxiliary gears (crawler gears) in the gearshift prescriptions</a:t>
            </a:r>
          </a:p>
          <a:p>
            <a:pPr eaLnBrk="1" hangingPunct="1">
              <a:spcAft>
                <a:spcPct val="20000"/>
              </a:spcAft>
            </a:pPr>
            <a:r>
              <a:rPr lang="en-US" sz="2400" b="1" dirty="0">
                <a:solidFill>
                  <a:srgbClr val="009900"/>
                </a:solidFill>
                <a:latin typeface="Arial" panose="020B0604020202020204" pitchFamily="34" charset="0"/>
              </a:rPr>
              <a:t>The chairman pointed out that this is a justified request but one would need robust technical, not design related delimitation criteria. It should be proven, that the crawler gear(s) have significant higher ratios than and that the ratio of the next higher gear corresponds to a “normal” 1. gear.</a:t>
            </a:r>
          </a:p>
          <a:p>
            <a:pPr eaLnBrk="1" hangingPunct="1">
              <a:spcAft>
                <a:spcPct val="20000"/>
              </a:spcAft>
            </a:pPr>
            <a:r>
              <a:rPr lang="en-US" sz="2400" b="1" dirty="0">
                <a:solidFill>
                  <a:srgbClr val="009900"/>
                </a:solidFill>
                <a:latin typeface="Arial" panose="020B0604020202020204" pitchFamily="34" charset="0"/>
              </a:rPr>
              <a:t>Nick Arden mentioned that this request came from Ford and showed a short presentation with justifications and a proposal for delimitation criteria.</a:t>
            </a:r>
          </a:p>
          <a:p>
            <a:pPr eaLnBrk="1" hangingPunct="1">
              <a:spcAft>
                <a:spcPct val="20000"/>
              </a:spcAft>
            </a:pPr>
            <a:r>
              <a:rPr lang="en-US" sz="2400" b="1" dirty="0">
                <a:solidFill>
                  <a:srgbClr val="009900"/>
                </a:solidFill>
                <a:latin typeface="Arial" panose="020B0604020202020204" pitchFamily="34" charset="0"/>
              </a:rPr>
              <a:t>It was agreed that this presentation should be distributed to the group for further consideration.</a:t>
            </a: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5889398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90777"/>
            <a:ext cx="7705725" cy="762000"/>
          </a:xfrm>
        </p:spPr>
        <p:txBody>
          <a:bodyPr/>
          <a:lstStyle/>
          <a:p>
            <a:pPr eaLnBrk="1" hangingPunct="1"/>
            <a:r>
              <a:rPr lang="de-DE" sz="3200" b="1" dirty="0" err="1" smtClean="0">
                <a:latin typeface="Arial" panose="020B0604020202020204" pitchFamily="34" charset="0"/>
              </a:rPr>
              <a:t>Gearshifting</a:t>
            </a:r>
            <a:r>
              <a:rPr lang="de-DE" sz="3200" b="1" dirty="0" smtClean="0">
                <a:latin typeface="Arial" panose="020B0604020202020204" pitchFamily="34" charset="0"/>
              </a:rPr>
              <a:t>, </a:t>
            </a:r>
            <a:r>
              <a:rPr lang="de-DE" sz="3200" b="1" dirty="0" err="1" smtClean="0">
                <a:latin typeface="Arial" panose="020B0604020202020204" pitchFamily="34" charset="0"/>
              </a:rPr>
              <a:t>current</a:t>
            </a:r>
            <a:r>
              <a:rPr lang="de-DE" sz="3200" b="1" dirty="0" smtClean="0">
                <a:latin typeface="Arial" panose="020B0604020202020204" pitchFamily="34" charset="0"/>
              </a:rPr>
              <a:t> </a:t>
            </a:r>
            <a:r>
              <a:rPr lang="de-DE" sz="3200" b="1" dirty="0" err="1" smtClean="0">
                <a:latin typeface="Arial" panose="020B0604020202020204" pitchFamily="34" charset="0"/>
              </a:rPr>
              <a:t>status</a:t>
            </a:r>
            <a:r>
              <a:rPr lang="de-DE" sz="3200" b="1" dirty="0" smtClean="0">
                <a:latin typeface="Arial" panose="020B0604020202020204" pitchFamily="34" charset="0"/>
              </a:rPr>
              <a:t>, </a:t>
            </a:r>
            <a:r>
              <a:rPr lang="de-DE" sz="3200" b="1" dirty="0" err="1" smtClean="0">
                <a:latin typeface="Arial" panose="020B0604020202020204" pitchFamily="34" charset="0"/>
              </a:rPr>
              <a:t>next</a:t>
            </a:r>
            <a:r>
              <a:rPr lang="de-DE" sz="3200" b="1" dirty="0" smtClean="0">
                <a:latin typeface="Arial" panose="020B0604020202020204" pitchFamily="34" charset="0"/>
              </a:rPr>
              <a:t> </a:t>
            </a:r>
            <a:r>
              <a:rPr lang="de-DE" sz="3200" b="1" dirty="0" err="1" smtClean="0">
                <a:latin typeface="Arial" panose="020B0604020202020204" pitchFamily="34" charset="0"/>
              </a:rPr>
              <a:t>steps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18</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251520" y="1084885"/>
            <a:ext cx="871296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mj-lt"/>
              <a:buAutoNum type="arabicPeriod" startAt="8"/>
            </a:pPr>
            <a:r>
              <a:rPr lang="en-US" sz="2400" b="1" dirty="0" smtClean="0">
                <a:solidFill>
                  <a:srgbClr val="CC0099"/>
                </a:solidFill>
                <a:latin typeface="Arial" panose="020B0604020202020204" pitchFamily="34" charset="0"/>
              </a:rPr>
              <a:t>Implementation </a:t>
            </a:r>
            <a:r>
              <a:rPr lang="en-US" sz="2400" b="1" dirty="0">
                <a:solidFill>
                  <a:srgbClr val="CC0099"/>
                </a:solidFill>
                <a:latin typeface="Arial" panose="020B0604020202020204" pitchFamily="34" charset="0"/>
              </a:rPr>
              <a:t>of a sailing option, in case this measure will be agreed for the GTR</a:t>
            </a:r>
          </a:p>
          <a:p>
            <a:pPr eaLnBrk="1" hangingPunct="1">
              <a:spcAft>
                <a:spcPct val="20000"/>
              </a:spcAft>
            </a:pPr>
            <a:r>
              <a:rPr lang="en-US" sz="2400" b="1" dirty="0">
                <a:solidFill>
                  <a:srgbClr val="009900"/>
                </a:solidFill>
                <a:latin typeface="Arial" panose="020B0604020202020204" pitchFamily="34" charset="0"/>
              </a:rPr>
              <a:t>The chairman pointed out that another TF of the WLTP IG is dedicated to the “sailing” option for deceleration phases (see OIL # 31). If it will be agreed to implement this option into the GTR, the gearshift prescriptions (annex 2) need to be amended accordingly.</a:t>
            </a:r>
          </a:p>
          <a:p>
            <a:pPr eaLnBrk="1" hangingPunct="1">
              <a:spcAft>
                <a:spcPct val="20000"/>
              </a:spcAft>
            </a:pPr>
            <a:r>
              <a:rPr lang="en-US" sz="2400" b="1" dirty="0">
                <a:solidFill>
                  <a:srgbClr val="009900"/>
                </a:solidFill>
                <a:latin typeface="Arial" panose="020B0604020202020204" pitchFamily="34" charset="0"/>
              </a:rPr>
              <a:t>No further discussion took place in the group.</a:t>
            </a: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7507686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90777"/>
            <a:ext cx="7705725" cy="762000"/>
          </a:xfrm>
        </p:spPr>
        <p:txBody>
          <a:bodyPr/>
          <a:lstStyle/>
          <a:p>
            <a:pPr eaLnBrk="1" hangingPunct="1"/>
            <a:r>
              <a:rPr lang="de-DE" sz="3200" b="1" dirty="0" err="1" smtClean="0">
                <a:latin typeface="Arial" panose="020B0604020202020204" pitchFamily="34" charset="0"/>
              </a:rPr>
              <a:t>Gearshifting</a:t>
            </a:r>
            <a:r>
              <a:rPr lang="de-DE" sz="3200" b="1" dirty="0" smtClean="0">
                <a:latin typeface="Arial" panose="020B0604020202020204" pitchFamily="34" charset="0"/>
              </a:rPr>
              <a:t>, </a:t>
            </a:r>
            <a:r>
              <a:rPr lang="de-DE" sz="3200" b="1" dirty="0" err="1" smtClean="0">
                <a:latin typeface="Arial" panose="020B0604020202020204" pitchFamily="34" charset="0"/>
              </a:rPr>
              <a:t>current</a:t>
            </a:r>
            <a:r>
              <a:rPr lang="de-DE" sz="3200" b="1" dirty="0" smtClean="0">
                <a:latin typeface="Arial" panose="020B0604020202020204" pitchFamily="34" charset="0"/>
              </a:rPr>
              <a:t> </a:t>
            </a:r>
            <a:r>
              <a:rPr lang="de-DE" sz="3200" b="1" dirty="0" err="1" smtClean="0">
                <a:latin typeface="Arial" panose="020B0604020202020204" pitchFamily="34" charset="0"/>
              </a:rPr>
              <a:t>status</a:t>
            </a:r>
            <a:r>
              <a:rPr lang="de-DE" sz="3200" b="1" dirty="0" smtClean="0">
                <a:latin typeface="Arial" panose="020B0604020202020204" pitchFamily="34" charset="0"/>
              </a:rPr>
              <a:t>, </a:t>
            </a:r>
            <a:r>
              <a:rPr lang="de-DE" sz="3200" b="1" dirty="0" err="1" smtClean="0">
                <a:latin typeface="Arial" panose="020B0604020202020204" pitchFamily="34" charset="0"/>
              </a:rPr>
              <a:t>next</a:t>
            </a:r>
            <a:r>
              <a:rPr lang="de-DE" sz="3200" b="1" dirty="0" smtClean="0">
                <a:latin typeface="Arial" panose="020B0604020202020204" pitchFamily="34" charset="0"/>
              </a:rPr>
              <a:t> </a:t>
            </a:r>
            <a:r>
              <a:rPr lang="de-DE" sz="3200" b="1" dirty="0" err="1" smtClean="0">
                <a:latin typeface="Arial" panose="020B0604020202020204" pitchFamily="34" charset="0"/>
              </a:rPr>
              <a:t>steps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19</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251520" y="1084885"/>
            <a:ext cx="871296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mj-lt"/>
              <a:buAutoNum type="arabicPeriod" startAt="9"/>
            </a:pPr>
            <a:r>
              <a:rPr lang="en-US" sz="2400" b="1" dirty="0" smtClean="0">
                <a:solidFill>
                  <a:srgbClr val="CC0099"/>
                </a:solidFill>
                <a:latin typeface="Arial" panose="020B0604020202020204" pitchFamily="34" charset="0"/>
              </a:rPr>
              <a:t>Add </a:t>
            </a:r>
            <a:r>
              <a:rPr lang="en-US" sz="2400" b="1" dirty="0">
                <a:solidFill>
                  <a:srgbClr val="CC0099"/>
                </a:solidFill>
                <a:latin typeface="Arial" panose="020B0604020202020204" pitchFamily="34" charset="0"/>
              </a:rPr>
              <a:t>calculation formulas based on road load values from the torque meter method</a:t>
            </a:r>
          </a:p>
          <a:p>
            <a:pPr eaLnBrk="1" hangingPunct="1">
              <a:spcAft>
                <a:spcPct val="20000"/>
              </a:spcAft>
            </a:pPr>
            <a:r>
              <a:rPr lang="en-US" sz="2400" b="1" dirty="0">
                <a:solidFill>
                  <a:srgbClr val="009900"/>
                </a:solidFill>
                <a:latin typeface="Arial" panose="020B0604020202020204" pitchFamily="34" charset="0"/>
              </a:rPr>
              <a:t>The chairman pointed out that discussions with the TF’s working on annex 4 are necessary before this task can be performed, in order to clarify the problem and work on solution proposals.</a:t>
            </a:r>
          </a:p>
          <a:p>
            <a:pPr eaLnBrk="1" hangingPunct="1">
              <a:spcAft>
                <a:spcPct val="20000"/>
              </a:spcAft>
            </a:pPr>
            <a:r>
              <a:rPr lang="en-US" sz="2400" b="1" dirty="0">
                <a:solidFill>
                  <a:srgbClr val="009900"/>
                </a:solidFill>
                <a:latin typeface="Arial" panose="020B0604020202020204" pitchFamily="34" charset="0"/>
              </a:rPr>
              <a:t>This statement was supported by Annette </a:t>
            </a:r>
            <a:r>
              <a:rPr lang="en-US" sz="2400" b="1" dirty="0" err="1">
                <a:solidFill>
                  <a:srgbClr val="009900"/>
                </a:solidFill>
                <a:latin typeface="Arial" panose="020B0604020202020204" pitchFamily="34" charset="0"/>
              </a:rPr>
              <a:t>Feucht</a:t>
            </a:r>
            <a:r>
              <a:rPr lang="en-US" sz="2400" b="1" dirty="0">
                <a:solidFill>
                  <a:srgbClr val="009900"/>
                </a:solidFill>
                <a:latin typeface="Arial" panose="020B0604020202020204" pitchFamily="34" charset="0"/>
              </a:rPr>
              <a:t> and </a:t>
            </a:r>
            <a:r>
              <a:rPr lang="en-US" sz="2400" b="1" dirty="0" err="1">
                <a:solidFill>
                  <a:srgbClr val="009900"/>
                </a:solidFill>
                <a:latin typeface="Arial" panose="020B0604020202020204" pitchFamily="34" charset="0"/>
              </a:rPr>
              <a:t>Christoph</a:t>
            </a:r>
            <a:r>
              <a:rPr lang="en-US" sz="2400" b="1" dirty="0">
                <a:solidFill>
                  <a:srgbClr val="009900"/>
                </a:solidFill>
                <a:latin typeface="Arial" panose="020B0604020202020204" pitchFamily="34" charset="0"/>
              </a:rPr>
              <a:t> </a:t>
            </a:r>
            <a:r>
              <a:rPr lang="en-US" sz="2400" b="1" dirty="0" err="1">
                <a:solidFill>
                  <a:srgbClr val="009900"/>
                </a:solidFill>
                <a:latin typeface="Arial" panose="020B0604020202020204" pitchFamily="34" charset="0"/>
              </a:rPr>
              <a:t>Lueginger</a:t>
            </a:r>
            <a:r>
              <a:rPr lang="en-US" sz="2400" b="1" dirty="0">
                <a:solidFill>
                  <a:srgbClr val="009900"/>
                </a:solidFill>
                <a:latin typeface="Arial" panose="020B0604020202020204" pitchFamily="34" charset="0"/>
              </a:rPr>
              <a:t>. Annette </a:t>
            </a:r>
            <a:r>
              <a:rPr lang="en-US" sz="2400" b="1" dirty="0" err="1">
                <a:solidFill>
                  <a:srgbClr val="009900"/>
                </a:solidFill>
                <a:latin typeface="Arial" panose="020B0604020202020204" pitchFamily="34" charset="0"/>
              </a:rPr>
              <a:t>Feucht</a:t>
            </a:r>
            <a:r>
              <a:rPr lang="en-US" sz="2400" b="1" dirty="0">
                <a:solidFill>
                  <a:srgbClr val="009900"/>
                </a:solidFill>
                <a:latin typeface="Arial" panose="020B0604020202020204" pitchFamily="34" charset="0"/>
              </a:rPr>
              <a:t> gave further explanations of the problem. Both promised to work on proposals to solve the problem.</a:t>
            </a: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5520750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260350"/>
            <a:ext cx="7705725" cy="762000"/>
          </a:xfrm>
        </p:spPr>
        <p:txBody>
          <a:bodyPr/>
          <a:lstStyle/>
          <a:p>
            <a:pPr eaLnBrk="1" hangingPunct="1"/>
            <a:r>
              <a:rPr lang="de-DE" sz="3200" b="1" dirty="0" err="1" smtClean="0">
                <a:latin typeface="Arial" panose="020B0604020202020204" pitchFamily="34" charset="0"/>
              </a:rPr>
              <a:t>Downscaling</a:t>
            </a:r>
            <a:r>
              <a:rPr lang="de-DE" sz="3200" b="1" dirty="0" smtClean="0">
                <a:latin typeface="Arial" panose="020B0604020202020204" pitchFamily="34" charset="0"/>
              </a:rPr>
              <a:t>, </a:t>
            </a:r>
            <a:r>
              <a:rPr lang="de-DE" sz="3200" b="1" dirty="0" err="1" smtClean="0">
                <a:latin typeface="Arial" panose="020B0604020202020204" pitchFamily="34" charset="0"/>
              </a:rPr>
              <a:t>issues</a:t>
            </a:r>
            <a:r>
              <a:rPr lang="de-DE" sz="3200" b="1" dirty="0" smtClean="0">
                <a:latin typeface="Arial" panose="020B0604020202020204" pitchFamily="34" charset="0"/>
              </a:rPr>
              <a:t> </a:t>
            </a:r>
            <a:r>
              <a:rPr lang="de-DE" sz="3200" b="1" dirty="0" err="1" smtClean="0">
                <a:latin typeface="Arial" panose="020B0604020202020204" pitchFamily="34" charset="0"/>
              </a:rPr>
              <a:t>to</a:t>
            </a:r>
            <a:r>
              <a:rPr lang="de-DE" sz="3200" b="1" dirty="0" smtClean="0">
                <a:latin typeface="Arial" panose="020B0604020202020204" pitchFamily="34" charset="0"/>
              </a:rPr>
              <a:t> </a:t>
            </a:r>
            <a:r>
              <a:rPr lang="de-DE" sz="3200" b="1" dirty="0" err="1" smtClean="0">
                <a:latin typeface="Arial" panose="020B0604020202020204" pitchFamily="34" charset="0"/>
              </a:rPr>
              <a:t>be</a:t>
            </a:r>
            <a:r>
              <a:rPr lang="de-DE" sz="3200" b="1" dirty="0" smtClean="0">
                <a:latin typeface="Arial" panose="020B0604020202020204" pitchFamily="34" charset="0"/>
              </a:rPr>
              <a:t> </a:t>
            </a:r>
            <a:r>
              <a:rPr lang="de-DE" sz="3200" b="1" dirty="0" err="1" smtClean="0">
                <a:latin typeface="Arial" panose="020B0604020202020204" pitchFamily="34" charset="0"/>
              </a:rPr>
              <a:t>treated</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US" sz="2400" b="1" dirty="0">
                <a:solidFill>
                  <a:srgbClr val="000099"/>
                </a:solidFill>
                <a:latin typeface="Arial" panose="020B0604020202020204" pitchFamily="34" charset="0"/>
              </a:rPr>
              <a:t>The </a:t>
            </a:r>
            <a:r>
              <a:rPr lang="en-US" sz="2400" b="1" dirty="0" smtClean="0">
                <a:solidFill>
                  <a:srgbClr val="000099"/>
                </a:solidFill>
                <a:latin typeface="Arial" panose="020B0604020202020204" pitchFamily="34" charset="0"/>
              </a:rPr>
              <a:t>downscaling procedure is specified in paragraph 7 of annex 1.</a:t>
            </a:r>
          </a:p>
          <a:p>
            <a:pPr eaLnBrk="1" hangingPunct="1">
              <a:spcAft>
                <a:spcPct val="20000"/>
              </a:spcAft>
            </a:pPr>
            <a:r>
              <a:rPr lang="en-US" sz="2400" b="1" dirty="0" smtClean="0">
                <a:solidFill>
                  <a:srgbClr val="000099"/>
                </a:solidFill>
                <a:latin typeface="Arial" panose="020B0604020202020204" pitchFamily="34" charset="0"/>
              </a:rPr>
              <a:t>The method as such is agreed, but paragraph 7.3 “Determination of the downscaling factor” needs to be amended.</a:t>
            </a:r>
          </a:p>
          <a:p>
            <a:pPr lvl="1" eaLnBrk="1" hangingPunct="1">
              <a:spcAft>
                <a:spcPct val="20000"/>
              </a:spcAft>
              <a:buFont typeface="+mj-lt"/>
              <a:buAutoNum type="arabicPeriod"/>
            </a:pPr>
            <a:r>
              <a:rPr lang="en-US" sz="2400" b="1" dirty="0" smtClean="0">
                <a:solidFill>
                  <a:srgbClr val="009900"/>
                </a:solidFill>
                <a:latin typeface="Arial" panose="020B0604020202020204" pitchFamily="34" charset="0"/>
              </a:rPr>
              <a:t>India requests modifications of the calculation parameter/coefficients r</a:t>
            </a:r>
            <a:r>
              <a:rPr lang="en-US" sz="2400" b="1" baseline="-25000" dirty="0" smtClean="0">
                <a:solidFill>
                  <a:srgbClr val="009900"/>
                </a:solidFill>
                <a:latin typeface="Arial" panose="020B0604020202020204" pitchFamily="34" charset="0"/>
              </a:rPr>
              <a:t>0</a:t>
            </a:r>
            <a:r>
              <a:rPr lang="en-US" sz="2400" b="1" dirty="0" smtClean="0">
                <a:solidFill>
                  <a:srgbClr val="009900"/>
                </a:solidFill>
                <a:latin typeface="Arial" panose="020B0604020202020204" pitchFamily="34" charset="0"/>
              </a:rPr>
              <a:t>, a</a:t>
            </a:r>
            <a:r>
              <a:rPr lang="en-US" sz="2400" b="1" baseline="-25000" dirty="0" smtClean="0">
                <a:solidFill>
                  <a:srgbClr val="009900"/>
                </a:solidFill>
                <a:latin typeface="Arial" panose="020B0604020202020204" pitchFamily="34" charset="0"/>
              </a:rPr>
              <a:t>1</a:t>
            </a:r>
            <a:r>
              <a:rPr lang="en-US" sz="2400" b="1" dirty="0" smtClean="0">
                <a:solidFill>
                  <a:srgbClr val="009900"/>
                </a:solidFill>
                <a:latin typeface="Arial" panose="020B0604020202020204" pitchFamily="34" charset="0"/>
              </a:rPr>
              <a:t> and b</a:t>
            </a:r>
            <a:r>
              <a:rPr lang="en-US" sz="2400" b="1" baseline="-25000" dirty="0" smtClean="0">
                <a:solidFill>
                  <a:srgbClr val="009900"/>
                </a:solidFill>
                <a:latin typeface="Arial" panose="020B0604020202020204" pitchFamily="34" charset="0"/>
              </a:rPr>
              <a:t>1 </a:t>
            </a:r>
            <a:r>
              <a:rPr lang="en-US" sz="2400" b="1" dirty="0" smtClean="0">
                <a:solidFill>
                  <a:srgbClr val="009900"/>
                </a:solidFill>
                <a:latin typeface="Arial" panose="020B0604020202020204" pitchFamily="34" charset="0"/>
              </a:rPr>
              <a:t>and made already a proposal for amendments (see WLTP-DHC-18-05). This issue is related to # 5 of WLTP-05-04.</a:t>
            </a:r>
          </a:p>
          <a:p>
            <a:pPr lvl="1" eaLnBrk="1" hangingPunct="1">
              <a:spcAft>
                <a:spcPct val="20000"/>
              </a:spcAft>
              <a:buFont typeface="+mj-lt"/>
              <a:buAutoNum type="arabicPeriod"/>
            </a:pPr>
            <a:r>
              <a:rPr lang="en-US" sz="2400" b="1" dirty="0" smtClean="0">
                <a:solidFill>
                  <a:srgbClr val="009900"/>
                </a:solidFill>
                <a:latin typeface="Arial" panose="020B0604020202020204" pitchFamily="34" charset="0"/>
              </a:rPr>
              <a:t>Calculation parameter/coefficients for torque meter method should be added (see # 4 of WLTP-05-04).</a:t>
            </a:r>
          </a:p>
          <a:p>
            <a:pPr eaLnBrk="1" hangingPunct="1">
              <a:spcAft>
                <a:spcPct val="20000"/>
              </a:spcAft>
            </a:pPr>
            <a:endParaRPr lang="en-US" sz="2400" b="1" dirty="0" smtClean="0">
              <a:solidFill>
                <a:srgbClr val="000099"/>
              </a:solidFill>
              <a:latin typeface="Arial" panose="020B0604020202020204" pitchFamily="34" charset="0"/>
            </a:endParaRPr>
          </a:p>
          <a:p>
            <a:pPr eaLnBrk="1" hangingPunct="1">
              <a:spcAft>
                <a:spcPct val="20000"/>
              </a:spcAft>
            </a:pPr>
            <a:endParaRPr lang="en-US"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90777"/>
            <a:ext cx="7705725" cy="762000"/>
          </a:xfrm>
        </p:spPr>
        <p:txBody>
          <a:bodyPr/>
          <a:lstStyle/>
          <a:p>
            <a:pPr eaLnBrk="1" hangingPunct="1"/>
            <a:r>
              <a:rPr lang="de-DE" sz="3200" b="1" dirty="0" err="1" smtClean="0">
                <a:latin typeface="Arial" panose="020B0604020202020204" pitchFamily="34" charset="0"/>
              </a:rPr>
              <a:t>Gearshifting</a:t>
            </a:r>
            <a:r>
              <a:rPr lang="de-DE" sz="3200" b="1" dirty="0" smtClean="0">
                <a:latin typeface="Arial" panose="020B0604020202020204" pitchFamily="34" charset="0"/>
              </a:rPr>
              <a:t>, </a:t>
            </a:r>
            <a:r>
              <a:rPr lang="de-DE" sz="3200" b="1" dirty="0" err="1" smtClean="0">
                <a:latin typeface="Arial" panose="020B0604020202020204" pitchFamily="34" charset="0"/>
              </a:rPr>
              <a:t>current</a:t>
            </a:r>
            <a:r>
              <a:rPr lang="de-DE" sz="3200" b="1" dirty="0" smtClean="0">
                <a:latin typeface="Arial" panose="020B0604020202020204" pitchFamily="34" charset="0"/>
              </a:rPr>
              <a:t> </a:t>
            </a:r>
            <a:r>
              <a:rPr lang="de-DE" sz="3200" b="1" dirty="0" err="1" smtClean="0">
                <a:latin typeface="Arial" panose="020B0604020202020204" pitchFamily="34" charset="0"/>
              </a:rPr>
              <a:t>status</a:t>
            </a:r>
            <a:r>
              <a:rPr lang="de-DE" sz="3200" b="1" dirty="0" smtClean="0">
                <a:latin typeface="Arial" panose="020B0604020202020204" pitchFamily="34" charset="0"/>
              </a:rPr>
              <a:t>, </a:t>
            </a:r>
            <a:r>
              <a:rPr lang="de-DE" sz="3200" b="1" dirty="0" err="1" smtClean="0">
                <a:latin typeface="Arial" panose="020B0604020202020204" pitchFamily="34" charset="0"/>
              </a:rPr>
              <a:t>next</a:t>
            </a:r>
            <a:r>
              <a:rPr lang="de-DE" sz="3200" b="1" dirty="0" smtClean="0">
                <a:latin typeface="Arial" panose="020B0604020202020204" pitchFamily="34" charset="0"/>
              </a:rPr>
              <a:t> </a:t>
            </a:r>
            <a:r>
              <a:rPr lang="de-DE" sz="3200" b="1" dirty="0" err="1" smtClean="0">
                <a:latin typeface="Arial" panose="020B0604020202020204" pitchFamily="34" charset="0"/>
              </a:rPr>
              <a:t>steps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20</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251520" y="1184275"/>
            <a:ext cx="871296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GB" sz="2400" b="1" dirty="0" smtClean="0">
                <a:solidFill>
                  <a:srgbClr val="000099"/>
                </a:solidFill>
                <a:latin typeface="Arial" panose="020B0604020202020204" pitchFamily="34" charset="0"/>
              </a:rPr>
              <a:t>It is planned to deliver results for WLTP-07, but this is very much depending, whether validation tests will be required.</a:t>
            </a:r>
          </a:p>
          <a:p>
            <a:pPr marL="457200" lvl="1" eaLnBrk="1" hangingPunct="1">
              <a:spcAft>
                <a:spcPct val="20000"/>
              </a:spcAft>
              <a:buFont typeface="Arial" panose="020B0604020202020204" pitchFamily="34" charset="0"/>
              <a:buChar char="•"/>
            </a:pPr>
            <a:r>
              <a:rPr lang="en-GB" sz="2400" b="1" dirty="0" smtClean="0">
                <a:solidFill>
                  <a:srgbClr val="FF0000"/>
                </a:solidFill>
                <a:latin typeface="Arial" panose="020B0604020202020204" pitchFamily="34" charset="0"/>
              </a:rPr>
              <a:t>For point 8  the results from OIL #31are required.</a:t>
            </a:r>
          </a:p>
          <a:p>
            <a:pPr marL="457200" lvl="1" eaLnBrk="1" hangingPunct="1">
              <a:spcAft>
                <a:spcPct val="20000"/>
              </a:spcAft>
              <a:buFont typeface="Arial" panose="020B0604020202020204" pitchFamily="34" charset="0"/>
              <a:buChar char="•"/>
            </a:pPr>
            <a:r>
              <a:rPr lang="en-US" sz="2400" b="1" dirty="0">
                <a:solidFill>
                  <a:srgbClr val="FF0000"/>
                </a:solidFill>
                <a:latin typeface="Arial" panose="020B0604020202020204" pitchFamily="34" charset="0"/>
              </a:rPr>
              <a:t>For point 9 the results from OIL #14 and OIL #15 are required.</a:t>
            </a:r>
          </a:p>
          <a:p>
            <a:pPr marL="457200" lvl="1" eaLnBrk="1" hangingPunct="1">
              <a:spcAft>
                <a:spcPct val="20000"/>
              </a:spcAft>
              <a:buFont typeface="Arial" panose="020B0604020202020204" pitchFamily="34" charset="0"/>
              <a:buChar char="•"/>
            </a:pPr>
            <a:r>
              <a:rPr lang="en-US" sz="2400" b="1" dirty="0">
                <a:solidFill>
                  <a:srgbClr val="FF0000"/>
                </a:solidFill>
                <a:latin typeface="Arial" panose="020B0604020202020204" pitchFamily="34" charset="0"/>
              </a:rPr>
              <a:t>As soon as these are available, an amended text for the corresponding sections of annex 2 will be drafted.</a:t>
            </a:r>
          </a:p>
          <a:p>
            <a:pPr marL="457200" lvl="1" eaLnBrk="1" hangingPunct="1">
              <a:spcAft>
                <a:spcPct val="20000"/>
              </a:spcAft>
              <a:buFont typeface="Arial" panose="020B0604020202020204" pitchFamily="34" charset="0"/>
              <a:buChar char="•"/>
            </a:pPr>
            <a:endParaRPr lang="en-US" sz="2400" b="1" dirty="0" smtClean="0">
              <a:solidFill>
                <a:srgbClr val="FF0000"/>
              </a:solidFill>
              <a:latin typeface="Arial" panose="020B0604020202020204" pitchFamily="34" charset="0"/>
            </a:endParaRP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556528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90777"/>
            <a:ext cx="7705725" cy="762000"/>
          </a:xfrm>
        </p:spPr>
        <p:txBody>
          <a:bodyPr/>
          <a:lstStyle/>
          <a:p>
            <a:pPr eaLnBrk="1" hangingPunct="1"/>
            <a:r>
              <a:rPr lang="de-DE" sz="3200" b="1" dirty="0" err="1" smtClean="0">
                <a:latin typeface="Arial" panose="020B0604020202020204" pitchFamily="34" charset="0"/>
              </a:rPr>
              <a:t>Gearshifting</a:t>
            </a:r>
            <a:r>
              <a:rPr lang="de-DE" sz="3200" b="1" dirty="0" smtClean="0">
                <a:latin typeface="Arial" panose="020B0604020202020204" pitchFamily="34" charset="0"/>
              </a:rPr>
              <a:t>, </a:t>
            </a:r>
            <a:r>
              <a:rPr lang="de-DE" sz="3200" b="1" dirty="0" err="1" smtClean="0">
                <a:latin typeface="Arial" panose="020B0604020202020204" pitchFamily="34" charset="0"/>
              </a:rPr>
              <a:t>current</a:t>
            </a:r>
            <a:r>
              <a:rPr lang="de-DE" sz="3200" b="1" dirty="0" smtClean="0">
                <a:latin typeface="Arial" panose="020B0604020202020204" pitchFamily="34" charset="0"/>
              </a:rPr>
              <a:t> </a:t>
            </a:r>
            <a:r>
              <a:rPr lang="de-DE" sz="3200" b="1" dirty="0" err="1" smtClean="0">
                <a:latin typeface="Arial" panose="020B0604020202020204" pitchFamily="34" charset="0"/>
              </a:rPr>
              <a:t>status</a:t>
            </a:r>
            <a:r>
              <a:rPr lang="de-DE" sz="3200" b="1" dirty="0" smtClean="0">
                <a:latin typeface="Arial" panose="020B0604020202020204" pitchFamily="34" charset="0"/>
              </a:rPr>
              <a:t>, </a:t>
            </a:r>
            <a:r>
              <a:rPr lang="de-DE" sz="3200" b="1" dirty="0" err="1" smtClean="0">
                <a:latin typeface="Arial" panose="020B0604020202020204" pitchFamily="34" charset="0"/>
              </a:rPr>
              <a:t>next</a:t>
            </a:r>
            <a:r>
              <a:rPr lang="de-DE" sz="3200" b="1" dirty="0" smtClean="0">
                <a:latin typeface="Arial" panose="020B0604020202020204" pitchFamily="34" charset="0"/>
              </a:rPr>
              <a:t> </a:t>
            </a:r>
            <a:r>
              <a:rPr lang="de-DE" sz="3200" b="1" dirty="0" err="1" smtClean="0">
                <a:latin typeface="Arial" panose="020B0604020202020204" pitchFamily="34" charset="0"/>
              </a:rPr>
              <a:t>steps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21</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251520" y="1184275"/>
            <a:ext cx="871296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GB" sz="2400" b="1" dirty="0" smtClean="0">
                <a:solidFill>
                  <a:srgbClr val="000099"/>
                </a:solidFill>
                <a:latin typeface="Arial" panose="020B0604020202020204" pitchFamily="34" charset="0"/>
              </a:rPr>
              <a:t>Time schedule:</a:t>
            </a:r>
          </a:p>
          <a:p>
            <a:pPr lvl="1" eaLnBrk="1" hangingPunct="1">
              <a:spcAft>
                <a:spcPct val="20000"/>
              </a:spcAft>
              <a:buFont typeface="Wingdings" panose="05000000000000000000" pitchFamily="2" charset="2"/>
              <a:buChar char="Ø"/>
            </a:pPr>
            <a:r>
              <a:rPr lang="en-GB" sz="2400" b="1" dirty="0" smtClean="0">
                <a:solidFill>
                  <a:srgbClr val="009900"/>
                </a:solidFill>
                <a:latin typeface="Arial" panose="020B0604020202020204" pitchFamily="34" charset="0"/>
              </a:rPr>
              <a:t>Necessary calculations based on input from the TF, the analysis of the results and the discussion/development of  possible solutions/proposals shall be finished in May 2014).</a:t>
            </a:r>
          </a:p>
          <a:p>
            <a:pPr lvl="1" eaLnBrk="1" hangingPunct="1">
              <a:spcAft>
                <a:spcPct val="20000"/>
              </a:spcAft>
              <a:buFont typeface="Wingdings" panose="05000000000000000000" pitchFamily="2" charset="2"/>
              <a:buChar char="Ø"/>
            </a:pPr>
            <a:r>
              <a:rPr lang="en-GB" sz="2400" b="1" dirty="0" smtClean="0">
                <a:solidFill>
                  <a:srgbClr val="009900"/>
                </a:solidFill>
                <a:latin typeface="Arial" panose="020B0604020202020204" pitchFamily="34" charset="0"/>
              </a:rPr>
              <a:t>Validation tests, if necessary till end of August 2014,</a:t>
            </a:r>
          </a:p>
          <a:p>
            <a:pPr lvl="1" eaLnBrk="1" hangingPunct="1">
              <a:spcAft>
                <a:spcPct val="20000"/>
              </a:spcAft>
              <a:buFont typeface="Wingdings" panose="05000000000000000000" pitchFamily="2" charset="2"/>
              <a:buChar char="Ø"/>
            </a:pPr>
            <a:r>
              <a:rPr lang="en-GB" sz="2400" b="1" dirty="0" smtClean="0">
                <a:solidFill>
                  <a:srgbClr val="009900"/>
                </a:solidFill>
                <a:latin typeface="Arial" panose="020B0604020202020204" pitchFamily="34" charset="0"/>
              </a:rPr>
              <a:t>Amended text for annex 2 till end of September 2014.</a:t>
            </a:r>
          </a:p>
          <a:p>
            <a:pPr lvl="1" eaLnBrk="1" hangingPunct="1">
              <a:spcAft>
                <a:spcPct val="20000"/>
              </a:spcAft>
              <a:buFont typeface="Wingdings" panose="05000000000000000000" pitchFamily="2" charset="2"/>
              <a:buChar char="Ø"/>
            </a:pPr>
            <a:endParaRPr lang="en-GB" sz="2400" b="1" dirty="0" smtClean="0">
              <a:solidFill>
                <a:srgbClr val="009900"/>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8368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260350"/>
            <a:ext cx="7705725" cy="762000"/>
          </a:xfrm>
        </p:spPr>
        <p:txBody>
          <a:bodyPr/>
          <a:lstStyle/>
          <a:p>
            <a:pPr eaLnBrk="1" hangingPunct="1"/>
            <a:r>
              <a:rPr lang="de-DE" sz="3200" b="1" dirty="0" err="1" smtClean="0">
                <a:latin typeface="Arial" panose="020B0604020202020204" pitchFamily="34" charset="0"/>
              </a:rPr>
              <a:t>Gear</a:t>
            </a:r>
            <a:r>
              <a:rPr lang="de-DE" sz="3200" b="1" dirty="0" smtClean="0">
                <a:latin typeface="Arial" panose="020B0604020202020204" pitchFamily="34" charset="0"/>
              </a:rPr>
              <a:t> </a:t>
            </a:r>
            <a:r>
              <a:rPr lang="de-DE" sz="3200" b="1" dirty="0" err="1" smtClean="0">
                <a:latin typeface="Arial" panose="020B0604020202020204" pitchFamily="34" charset="0"/>
              </a:rPr>
              <a:t>shift</a:t>
            </a:r>
            <a:r>
              <a:rPr lang="de-DE" sz="3200" b="1" dirty="0" smtClean="0">
                <a:latin typeface="Arial" panose="020B0604020202020204" pitchFamily="34" charset="0"/>
              </a:rPr>
              <a:t> </a:t>
            </a:r>
            <a:r>
              <a:rPr lang="de-DE" sz="3200" b="1" dirty="0" err="1" smtClean="0">
                <a:latin typeface="Arial" panose="020B0604020202020204" pitchFamily="34" charset="0"/>
              </a:rPr>
              <a:t>family</a:t>
            </a:r>
            <a:r>
              <a:rPr lang="de-DE" sz="3200" b="1" dirty="0" smtClean="0">
                <a:latin typeface="Arial" panose="020B0604020202020204" pitchFamily="34" charset="0"/>
              </a:rPr>
              <a:t> </a:t>
            </a:r>
            <a:r>
              <a:rPr lang="de-DE" sz="3200" b="1" dirty="0" err="1" smtClean="0">
                <a:latin typeface="Arial" panose="020B0604020202020204" pitchFamily="34" charset="0"/>
              </a:rPr>
              <a:t>criteria</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22</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GB" sz="2400" b="1" dirty="0" smtClean="0">
                <a:solidFill>
                  <a:srgbClr val="000099"/>
                </a:solidFill>
                <a:latin typeface="Arial" panose="020B0604020202020204" pitchFamily="34" charset="0"/>
              </a:rPr>
              <a:t>In addition to that a further point is listed in WLTP-05-04, which should be added to the gearshift prescriptions:</a:t>
            </a:r>
          </a:p>
          <a:p>
            <a:pPr lvl="1" eaLnBrk="1" hangingPunct="1">
              <a:spcAft>
                <a:spcPct val="20000"/>
              </a:spcAft>
              <a:buFont typeface="+mj-lt"/>
              <a:buAutoNum type="arabicPeriod" startAt="4"/>
            </a:pPr>
            <a:r>
              <a:rPr lang="en-GB" sz="2400" b="1" dirty="0" smtClean="0">
                <a:solidFill>
                  <a:srgbClr val="009900"/>
                </a:solidFill>
                <a:latin typeface="Arial" panose="020B0604020202020204" pitchFamily="34" charset="0"/>
              </a:rPr>
              <a:t>Development of gear shift family criteria, see OIL # 9 in WLTP-05-04.</a:t>
            </a:r>
          </a:p>
          <a:p>
            <a:pPr eaLnBrk="1" hangingPunct="1">
              <a:spcAft>
                <a:spcPct val="20000"/>
              </a:spcAft>
            </a:pPr>
            <a:r>
              <a:rPr lang="de-DE" sz="2400" b="1" dirty="0" smtClean="0">
                <a:solidFill>
                  <a:srgbClr val="000099"/>
                </a:solidFill>
                <a:latin typeface="Arial" panose="020B0604020202020204" pitchFamily="34" charset="0"/>
              </a:rPr>
              <a:t>The </a:t>
            </a:r>
            <a:r>
              <a:rPr lang="de-DE" sz="2400" b="1" dirty="0" err="1" smtClean="0">
                <a:solidFill>
                  <a:srgbClr val="000099"/>
                </a:solidFill>
                <a:latin typeface="Arial" panose="020B0604020202020204" pitchFamily="34" charset="0"/>
              </a:rPr>
              <a:t>application</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of</a:t>
            </a:r>
            <a:r>
              <a:rPr lang="de-DE" sz="2400" b="1" dirty="0" smtClean="0">
                <a:solidFill>
                  <a:srgbClr val="000099"/>
                </a:solidFill>
                <a:latin typeface="Arial" panose="020B0604020202020204" pitchFamily="34" charset="0"/>
              </a:rPr>
              <a:t> regional </a:t>
            </a:r>
            <a:r>
              <a:rPr lang="de-DE" sz="2400" b="1" dirty="0" err="1" smtClean="0">
                <a:solidFill>
                  <a:srgbClr val="000099"/>
                </a:solidFill>
                <a:latin typeface="Arial" panose="020B0604020202020204" pitchFamily="34" charset="0"/>
              </a:rPr>
              <a:t>temperatures</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should</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be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considered</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for</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this</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point</a:t>
            </a:r>
            <a:r>
              <a:rPr lang="de-DE" sz="2400" b="1" dirty="0" smtClean="0">
                <a:solidFill>
                  <a:srgbClr val="000099"/>
                </a:solidFill>
                <a:latin typeface="Arial" panose="020B0604020202020204" pitchFamily="34" charset="0"/>
              </a:rPr>
              <a:t>.</a:t>
            </a:r>
          </a:p>
          <a:p>
            <a:pPr eaLnBrk="1" hangingPunct="1">
              <a:spcAft>
                <a:spcPct val="20000"/>
              </a:spcAft>
            </a:pPr>
            <a:r>
              <a:rPr lang="de-DE" sz="2400" b="1" dirty="0" err="1" smtClean="0">
                <a:solidFill>
                  <a:srgbClr val="000099"/>
                </a:solidFill>
                <a:latin typeface="Arial" panose="020B0604020202020204" pitchFamily="34" charset="0"/>
              </a:rPr>
              <a:t>For</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this</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point</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the</a:t>
            </a:r>
            <a:r>
              <a:rPr lang="de-DE" sz="2400" b="1" dirty="0" smtClean="0">
                <a:solidFill>
                  <a:srgbClr val="000099"/>
                </a:solidFill>
                <a:latin typeface="Arial" panose="020B0604020202020204" pitchFamily="34" charset="0"/>
              </a:rPr>
              <a:t> GP TF will </a:t>
            </a:r>
            <a:r>
              <a:rPr lang="de-DE" sz="2400" b="1" dirty="0" err="1" smtClean="0">
                <a:solidFill>
                  <a:srgbClr val="000099"/>
                </a:solidFill>
                <a:latin typeface="Arial" panose="020B0604020202020204" pitchFamily="34" charset="0"/>
              </a:rPr>
              <a:t>be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co</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chaired</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by</a:t>
            </a:r>
            <a:r>
              <a:rPr lang="de-DE" sz="2400" b="1" dirty="0" smtClean="0">
                <a:solidFill>
                  <a:srgbClr val="000099"/>
                </a:solidFill>
                <a:latin typeface="Arial" panose="020B0604020202020204" pitchFamily="34" charset="0"/>
              </a:rPr>
              <a:t> Japan </a:t>
            </a:r>
            <a:r>
              <a:rPr lang="de-DE" sz="2400" b="1" dirty="0" err="1" smtClean="0">
                <a:solidFill>
                  <a:srgbClr val="000099"/>
                </a:solidFill>
                <a:latin typeface="Arial" panose="020B0604020202020204" pitchFamily="34" charset="0"/>
              </a:rPr>
              <a:t>and</a:t>
            </a:r>
            <a:r>
              <a:rPr lang="de-DE" sz="2400" b="1" dirty="0" smtClean="0">
                <a:solidFill>
                  <a:srgbClr val="000099"/>
                </a:solidFill>
                <a:latin typeface="Arial" panose="020B0604020202020204" pitchFamily="34" charset="0"/>
              </a:rPr>
              <a:t> HS.</a:t>
            </a:r>
          </a:p>
          <a:p>
            <a:pPr eaLnBrk="1" hangingPunct="1">
              <a:spcAft>
                <a:spcPct val="20000"/>
              </a:spcAft>
            </a:pPr>
            <a:r>
              <a:rPr lang="en-US" sz="2400" b="1" dirty="0">
                <a:solidFill>
                  <a:srgbClr val="000099"/>
                </a:solidFill>
                <a:latin typeface="Arial" panose="020B0604020202020204" pitchFamily="34" charset="0"/>
              </a:rPr>
              <a:t>The necessary steps for this issue will be drafted after preparatory discussions with Japan.</a:t>
            </a:r>
          </a:p>
          <a:p>
            <a:pPr eaLnBrk="1" hangingPunct="1">
              <a:spcAft>
                <a:spcPct val="20000"/>
              </a:spcAft>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920815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95591">
                                            <p:txEl>
                                              <p:pRg st="4" end="4"/>
                                            </p:txEl>
                                          </p:spTgt>
                                        </p:tgtEl>
                                        <p:attrNameLst>
                                          <p:attrName>style.visibility</p:attrName>
                                        </p:attrNameLst>
                                      </p:cBhvr>
                                      <p:to>
                                        <p:strVal val="visible"/>
                                      </p:to>
                                    </p:set>
                                    <p:animEffect transition="in" filter="blinds(horizontal)">
                                      <p:cBhvr>
                                        <p:cTn id="27" dur="500"/>
                                        <p:tgtEl>
                                          <p:spTgt spid="19559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260350"/>
            <a:ext cx="7705725" cy="762000"/>
          </a:xfrm>
        </p:spPr>
        <p:txBody>
          <a:bodyPr/>
          <a:lstStyle/>
          <a:p>
            <a:pPr eaLnBrk="1" hangingPunct="1"/>
            <a:r>
              <a:rPr lang="de-DE" sz="3200" b="1" dirty="0" err="1" smtClean="0">
                <a:latin typeface="Arial" panose="020B0604020202020204" pitchFamily="34" charset="0"/>
              </a:rPr>
              <a:t>Downscaling</a:t>
            </a:r>
            <a:r>
              <a:rPr lang="de-DE" sz="3200" b="1" dirty="0" smtClean="0">
                <a:latin typeface="Arial" panose="020B0604020202020204" pitchFamily="34" charset="0"/>
              </a:rPr>
              <a:t>, </a:t>
            </a:r>
            <a:r>
              <a:rPr lang="de-DE" sz="3200" b="1" dirty="0" err="1" smtClean="0">
                <a:latin typeface="Arial" panose="020B0604020202020204" pitchFamily="34" charset="0"/>
              </a:rPr>
              <a:t>issues</a:t>
            </a:r>
            <a:r>
              <a:rPr lang="de-DE" sz="3200" b="1" dirty="0" smtClean="0">
                <a:latin typeface="Arial" panose="020B0604020202020204" pitchFamily="34" charset="0"/>
              </a:rPr>
              <a:t> </a:t>
            </a:r>
            <a:r>
              <a:rPr lang="de-DE" sz="3200" b="1" dirty="0" err="1" smtClean="0">
                <a:latin typeface="Arial" panose="020B0604020202020204" pitchFamily="34" charset="0"/>
              </a:rPr>
              <a:t>to</a:t>
            </a:r>
            <a:r>
              <a:rPr lang="de-DE" sz="3200" b="1" dirty="0" smtClean="0">
                <a:latin typeface="Arial" panose="020B0604020202020204" pitchFamily="34" charset="0"/>
              </a:rPr>
              <a:t> </a:t>
            </a:r>
            <a:r>
              <a:rPr lang="de-DE" sz="3200" b="1" dirty="0" err="1" smtClean="0">
                <a:latin typeface="Arial" panose="020B0604020202020204" pitchFamily="34" charset="0"/>
              </a:rPr>
              <a:t>be</a:t>
            </a:r>
            <a:r>
              <a:rPr lang="de-DE" sz="3200" b="1" dirty="0" smtClean="0">
                <a:latin typeface="Arial" panose="020B0604020202020204" pitchFamily="34" charset="0"/>
              </a:rPr>
              <a:t> </a:t>
            </a:r>
            <a:r>
              <a:rPr lang="de-DE" sz="3200" b="1" dirty="0" err="1" smtClean="0">
                <a:latin typeface="Arial" panose="020B0604020202020204" pitchFamily="34" charset="0"/>
              </a:rPr>
              <a:t>treated</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3</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US" sz="2400" b="1" dirty="0" smtClean="0">
                <a:solidFill>
                  <a:srgbClr val="000099"/>
                </a:solidFill>
                <a:latin typeface="Arial" panose="020B0604020202020204" pitchFamily="34" charset="0"/>
              </a:rPr>
              <a:t>Another point that needs clarification is related to paragraph 7.4 of annex 1 “Additional requirements”.</a:t>
            </a:r>
          </a:p>
          <a:p>
            <a:pPr eaLnBrk="1" hangingPunct="1">
              <a:spcAft>
                <a:spcPct val="20000"/>
              </a:spcAft>
            </a:pPr>
            <a:r>
              <a:rPr lang="en-US" sz="2400" b="1" dirty="0" smtClean="0">
                <a:solidFill>
                  <a:srgbClr val="000099"/>
                </a:solidFill>
                <a:latin typeface="Arial" panose="020B0604020202020204" pitchFamily="34" charset="0"/>
              </a:rPr>
              <a:t>The text, that specifies the drive instructions in case the vehicle cannot follow the trace of the downscaled cycle does not exclude the activation of a “kick-down” for automatic transmission vehicles.</a:t>
            </a:r>
          </a:p>
          <a:p>
            <a:pPr eaLnBrk="1" hangingPunct="1">
              <a:spcAft>
                <a:spcPct val="20000"/>
              </a:spcAft>
            </a:pPr>
            <a:r>
              <a:rPr lang="en-US" sz="2400" b="1" dirty="0" smtClean="0">
                <a:solidFill>
                  <a:srgbClr val="000099"/>
                </a:solidFill>
                <a:latin typeface="Arial" panose="020B0604020202020204" pitchFamily="34" charset="0"/>
              </a:rPr>
              <a:t>In addition to that an error in formula 6 of paragraph 7.2.2 of annex 1 needs to be corrected.</a:t>
            </a:r>
          </a:p>
          <a:p>
            <a:pPr eaLnBrk="1" hangingPunct="1">
              <a:spcAft>
                <a:spcPct val="20000"/>
              </a:spcAft>
            </a:pPr>
            <a:r>
              <a:rPr lang="en-US" sz="2400" b="1" dirty="0" smtClean="0">
                <a:solidFill>
                  <a:srgbClr val="000099"/>
                </a:solidFill>
                <a:latin typeface="Arial" panose="020B0604020202020204" pitchFamily="34" charset="0"/>
              </a:rPr>
              <a:t>It should read “with </a:t>
            </a:r>
            <a:r>
              <a:rPr lang="en-US" sz="2400" b="1" dirty="0" err="1" smtClean="0">
                <a:solidFill>
                  <a:srgbClr val="000099"/>
                </a:solidFill>
                <a:latin typeface="Arial" panose="020B0604020202020204" pitchFamily="34" charset="0"/>
              </a:rPr>
              <a:t>i</a:t>
            </a:r>
            <a:r>
              <a:rPr lang="en-US" sz="2400" b="1" dirty="0" smtClean="0">
                <a:solidFill>
                  <a:srgbClr val="000099"/>
                </a:solidFill>
                <a:latin typeface="Arial" panose="020B0604020202020204" pitchFamily="34" charset="0"/>
              </a:rPr>
              <a:t> = 1520 to 1724” instead of “with </a:t>
            </a:r>
            <a:r>
              <a:rPr lang="en-US" sz="2400" b="1" dirty="0" err="1" smtClean="0">
                <a:solidFill>
                  <a:srgbClr val="000099"/>
                </a:solidFill>
                <a:latin typeface="Arial" panose="020B0604020202020204" pitchFamily="34" charset="0"/>
              </a:rPr>
              <a:t>i</a:t>
            </a:r>
            <a:r>
              <a:rPr lang="en-US" sz="2400" b="1" dirty="0" smtClean="0">
                <a:solidFill>
                  <a:srgbClr val="000099"/>
                </a:solidFill>
                <a:latin typeface="Arial" panose="020B0604020202020204" pitchFamily="34" charset="0"/>
              </a:rPr>
              <a:t> = 1520 to 1725”. </a:t>
            </a:r>
          </a:p>
          <a:p>
            <a:pPr eaLnBrk="1" hangingPunct="1">
              <a:spcAft>
                <a:spcPct val="20000"/>
              </a:spcAft>
            </a:pPr>
            <a:endParaRPr lang="en-US" sz="2400" b="1" dirty="0" smtClean="0">
              <a:solidFill>
                <a:srgbClr val="000099"/>
              </a:solidFill>
              <a:latin typeface="Arial" panose="020B0604020202020204" pitchFamily="34" charset="0"/>
            </a:endParaRPr>
          </a:p>
          <a:p>
            <a:pPr eaLnBrk="1" hangingPunct="1">
              <a:spcAft>
                <a:spcPct val="20000"/>
              </a:spcAft>
            </a:pPr>
            <a:endParaRPr lang="en-US" sz="2400" b="1" dirty="0" smtClean="0">
              <a:solidFill>
                <a:srgbClr val="000099"/>
              </a:solidFill>
              <a:latin typeface="Arial" panose="020B0604020202020204" pitchFamily="34" charset="0"/>
            </a:endParaRPr>
          </a:p>
          <a:p>
            <a:pPr eaLnBrk="1" hangingPunct="1">
              <a:spcAft>
                <a:spcPct val="20000"/>
              </a:spcAft>
            </a:pPr>
            <a:endParaRPr lang="en-US"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551718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200716"/>
            <a:ext cx="7705725" cy="762000"/>
          </a:xfrm>
        </p:spPr>
        <p:txBody>
          <a:bodyPr/>
          <a:lstStyle/>
          <a:p>
            <a:pPr eaLnBrk="1" hangingPunct="1"/>
            <a:r>
              <a:rPr lang="de-DE" sz="3200" b="1" dirty="0" err="1" smtClean="0">
                <a:latin typeface="Arial" panose="020B0604020202020204" pitchFamily="34" charset="0"/>
              </a:rPr>
              <a:t>Downscaling</a:t>
            </a:r>
            <a:r>
              <a:rPr lang="de-DE" sz="3200" b="1" dirty="0" smtClean="0">
                <a:latin typeface="Arial" panose="020B0604020202020204" pitchFamily="34" charset="0"/>
              </a:rPr>
              <a:t>, </a:t>
            </a:r>
            <a:r>
              <a:rPr lang="de-DE" sz="3200" b="1" dirty="0" err="1" smtClean="0">
                <a:latin typeface="Arial" panose="020B0604020202020204" pitchFamily="34" charset="0"/>
              </a:rPr>
              <a:t>current</a:t>
            </a:r>
            <a:r>
              <a:rPr lang="de-DE" sz="3200" b="1" dirty="0" smtClean="0">
                <a:latin typeface="Arial" panose="020B0604020202020204" pitchFamily="34" charset="0"/>
              </a:rPr>
              <a:t> </a:t>
            </a:r>
            <a:r>
              <a:rPr lang="de-DE" sz="3200" b="1" dirty="0" err="1" smtClean="0">
                <a:latin typeface="Arial" panose="020B0604020202020204" pitchFamily="34" charset="0"/>
              </a:rPr>
              <a:t>status</a:t>
            </a:r>
            <a:r>
              <a:rPr lang="de-DE" sz="3200" b="1" dirty="0" smtClean="0">
                <a:latin typeface="Arial" panose="020B0604020202020204" pitchFamily="34" charset="0"/>
              </a:rPr>
              <a:t>, </a:t>
            </a:r>
            <a:r>
              <a:rPr lang="de-DE" sz="3200" b="1" dirty="0" err="1" smtClean="0">
                <a:latin typeface="Arial" panose="020B0604020202020204" pitchFamily="34" charset="0"/>
              </a:rPr>
              <a:t>next</a:t>
            </a:r>
            <a:r>
              <a:rPr lang="de-DE" sz="3200" b="1" dirty="0" smtClean="0">
                <a:latin typeface="Arial" panose="020B0604020202020204" pitchFamily="34" charset="0"/>
              </a:rPr>
              <a:t> </a:t>
            </a:r>
            <a:r>
              <a:rPr lang="de-DE" sz="3200" b="1" dirty="0" err="1" smtClean="0">
                <a:latin typeface="Arial" panose="020B0604020202020204" pitchFamily="34" charset="0"/>
              </a:rPr>
              <a:t>steps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4</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253848"/>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GB" sz="2400" b="1" dirty="0" smtClean="0">
                <a:solidFill>
                  <a:srgbClr val="000099"/>
                </a:solidFill>
                <a:latin typeface="Arial" panose="020B0604020202020204" pitchFamily="34" charset="0"/>
              </a:rPr>
              <a:t>OIL # 5 of WLTP-05-04 (</a:t>
            </a:r>
            <a:r>
              <a:rPr lang="en-US" sz="2400" b="1" dirty="0" smtClean="0">
                <a:solidFill>
                  <a:srgbClr val="000099"/>
                </a:solidFill>
                <a:latin typeface="Arial" panose="020B0604020202020204" pitchFamily="34" charset="0"/>
              </a:rPr>
              <a:t>modifications of r</a:t>
            </a:r>
            <a:r>
              <a:rPr lang="en-US" sz="2400" b="1" baseline="-25000" dirty="0" smtClean="0">
                <a:solidFill>
                  <a:srgbClr val="000099"/>
                </a:solidFill>
                <a:latin typeface="Arial" panose="020B0604020202020204" pitchFamily="34" charset="0"/>
              </a:rPr>
              <a:t>0</a:t>
            </a:r>
            <a:r>
              <a:rPr lang="en-US" sz="2400" b="1" dirty="0" smtClean="0">
                <a:solidFill>
                  <a:srgbClr val="000099"/>
                </a:solidFill>
                <a:latin typeface="Arial" panose="020B0604020202020204" pitchFamily="34" charset="0"/>
              </a:rPr>
              <a:t>, a</a:t>
            </a:r>
            <a:r>
              <a:rPr lang="en-US" sz="2400" b="1" baseline="-25000" dirty="0" smtClean="0">
                <a:solidFill>
                  <a:srgbClr val="000099"/>
                </a:solidFill>
                <a:latin typeface="Arial" panose="020B0604020202020204" pitchFamily="34" charset="0"/>
              </a:rPr>
              <a:t>1</a:t>
            </a:r>
            <a:r>
              <a:rPr lang="en-US" sz="2400" b="1" dirty="0" smtClean="0">
                <a:solidFill>
                  <a:srgbClr val="000099"/>
                </a:solidFill>
                <a:latin typeface="Arial" panose="020B0604020202020204" pitchFamily="34" charset="0"/>
              </a:rPr>
              <a:t> and b</a:t>
            </a:r>
            <a:r>
              <a:rPr lang="en-US" sz="2400" b="1" baseline="-25000" dirty="0" smtClean="0">
                <a:solidFill>
                  <a:srgbClr val="000099"/>
                </a:solidFill>
                <a:latin typeface="Arial" panose="020B0604020202020204" pitchFamily="34" charset="0"/>
              </a:rPr>
              <a:t>1</a:t>
            </a:r>
            <a:r>
              <a:rPr lang="en-GB" sz="2400" b="1" dirty="0" smtClean="0">
                <a:solidFill>
                  <a:srgbClr val="000099"/>
                </a:solidFill>
                <a:latin typeface="Arial" panose="020B0604020202020204" pitchFamily="34" charset="0"/>
              </a:rPr>
              <a:t>):</a:t>
            </a:r>
          </a:p>
          <a:p>
            <a:pPr lvl="1" eaLnBrk="1" hangingPunct="1">
              <a:spcAft>
                <a:spcPct val="20000"/>
              </a:spcAft>
              <a:buFont typeface="Wingdings" panose="05000000000000000000" pitchFamily="2" charset="2"/>
              <a:buChar char="Ø"/>
            </a:pPr>
            <a:r>
              <a:rPr lang="en-GB" sz="2400" b="1" dirty="0" smtClean="0">
                <a:solidFill>
                  <a:srgbClr val="009900"/>
                </a:solidFill>
                <a:latin typeface="Arial" panose="020B0604020202020204" pitchFamily="34" charset="0"/>
              </a:rPr>
              <a:t>Calculations based on the Indian amendment proposal were performed. The analysis is still ongoing, because there was some delay in the data exchange between India and HS.</a:t>
            </a:r>
          </a:p>
          <a:p>
            <a:pPr lvl="1" eaLnBrk="1" hangingPunct="1">
              <a:spcAft>
                <a:spcPct val="20000"/>
              </a:spcAft>
              <a:buFont typeface="Wingdings" panose="05000000000000000000" pitchFamily="2" charset="2"/>
              <a:buChar char="Ø"/>
            </a:pPr>
            <a:r>
              <a:rPr lang="en-GB" sz="2400" b="1" dirty="0" smtClean="0">
                <a:solidFill>
                  <a:srgbClr val="009900"/>
                </a:solidFill>
                <a:latin typeface="Arial" panose="020B0604020202020204" pitchFamily="34" charset="0"/>
              </a:rPr>
              <a:t>A compromise proposal can be expected till 11.04.2014), followed by validation/verification tests by India (execution and dates to be confirmed).</a:t>
            </a:r>
          </a:p>
          <a:p>
            <a:pPr lvl="1" eaLnBrk="1" hangingPunct="1">
              <a:spcAft>
                <a:spcPct val="20000"/>
              </a:spcAft>
              <a:buFont typeface="Wingdings" panose="05000000000000000000" pitchFamily="2" charset="2"/>
              <a:buChar char="Ø"/>
            </a:pPr>
            <a:r>
              <a:rPr lang="en-GB" sz="2400" b="1" dirty="0" smtClean="0">
                <a:solidFill>
                  <a:srgbClr val="009900"/>
                </a:solidFill>
                <a:latin typeface="Arial" panose="020B0604020202020204" pitchFamily="34" charset="0"/>
              </a:rPr>
              <a:t>After these tests HS will draft an amended text for paragraph 7.3 of annex 1 (May 2014).</a:t>
            </a: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169494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90777"/>
            <a:ext cx="7705725" cy="762000"/>
          </a:xfrm>
        </p:spPr>
        <p:txBody>
          <a:bodyPr/>
          <a:lstStyle/>
          <a:p>
            <a:pPr eaLnBrk="1" hangingPunct="1"/>
            <a:r>
              <a:rPr lang="de-DE" sz="3200" b="1" dirty="0" err="1" smtClean="0">
                <a:latin typeface="Arial" panose="020B0604020202020204" pitchFamily="34" charset="0"/>
              </a:rPr>
              <a:t>Downscaling</a:t>
            </a:r>
            <a:r>
              <a:rPr lang="de-DE" sz="3200" b="1" dirty="0" smtClean="0">
                <a:latin typeface="Arial" panose="020B0604020202020204" pitchFamily="34" charset="0"/>
              </a:rPr>
              <a:t>, </a:t>
            </a:r>
            <a:r>
              <a:rPr lang="de-DE" sz="3200" b="1" dirty="0" err="1" smtClean="0">
                <a:latin typeface="Arial" panose="020B0604020202020204" pitchFamily="34" charset="0"/>
              </a:rPr>
              <a:t>current</a:t>
            </a:r>
            <a:r>
              <a:rPr lang="de-DE" sz="3200" b="1" dirty="0" smtClean="0">
                <a:latin typeface="Arial" panose="020B0604020202020204" pitchFamily="34" charset="0"/>
              </a:rPr>
              <a:t> </a:t>
            </a:r>
            <a:r>
              <a:rPr lang="de-DE" sz="3200" b="1" dirty="0" err="1" smtClean="0">
                <a:latin typeface="Arial" panose="020B0604020202020204" pitchFamily="34" charset="0"/>
              </a:rPr>
              <a:t>status</a:t>
            </a:r>
            <a:r>
              <a:rPr lang="de-DE" sz="3200" b="1" dirty="0" smtClean="0">
                <a:latin typeface="Arial" panose="020B0604020202020204" pitchFamily="34" charset="0"/>
              </a:rPr>
              <a:t>, </a:t>
            </a:r>
            <a:r>
              <a:rPr lang="de-DE" sz="3200" b="1" dirty="0" err="1" smtClean="0">
                <a:latin typeface="Arial" panose="020B0604020202020204" pitchFamily="34" charset="0"/>
              </a:rPr>
              <a:t>next</a:t>
            </a:r>
            <a:r>
              <a:rPr lang="de-DE" sz="3200" b="1" dirty="0" smtClean="0">
                <a:latin typeface="Arial" panose="020B0604020202020204" pitchFamily="34" charset="0"/>
              </a:rPr>
              <a:t> </a:t>
            </a:r>
            <a:r>
              <a:rPr lang="de-DE" sz="3200" b="1" dirty="0" err="1" smtClean="0">
                <a:latin typeface="Arial" panose="020B0604020202020204" pitchFamily="34" charset="0"/>
              </a:rPr>
              <a:t>steps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5</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914400" lvl="2" eaLnBrk="1" hangingPunct="1">
              <a:spcAft>
                <a:spcPct val="20000"/>
              </a:spcAft>
              <a:buFont typeface="Wingdings" panose="05000000000000000000" pitchFamily="2" charset="2"/>
              <a:buChar char="Ø"/>
            </a:pPr>
            <a:r>
              <a:rPr lang="en-US" b="1" dirty="0">
                <a:solidFill>
                  <a:srgbClr val="009900"/>
                </a:solidFill>
                <a:latin typeface="Arial" panose="020B0604020202020204" pitchFamily="34" charset="0"/>
              </a:rPr>
              <a:t>The possible activation of a “kick-down” for automatic transmission vehicles in case the vehicle cannot follow the </a:t>
            </a:r>
            <a:r>
              <a:rPr lang="en-US" b="1" dirty="0" smtClean="0">
                <a:solidFill>
                  <a:srgbClr val="009900"/>
                </a:solidFill>
                <a:latin typeface="Arial" panose="020B0604020202020204" pitchFamily="34" charset="0"/>
              </a:rPr>
              <a:t>trace. It is proposed to discuss this issue within the gearshift prescriptions TF.</a:t>
            </a:r>
            <a:endParaRPr lang="en-US" b="1" dirty="0">
              <a:solidFill>
                <a:srgbClr val="009900"/>
              </a:solidFill>
              <a:latin typeface="Arial" panose="020B0604020202020204" pitchFamily="34" charset="0"/>
            </a:endParaRPr>
          </a:p>
          <a:p>
            <a:pPr eaLnBrk="1" hangingPunct="1">
              <a:spcAft>
                <a:spcPct val="20000"/>
              </a:spcAft>
            </a:pPr>
            <a:r>
              <a:rPr lang="en-GB" sz="2400" b="1" dirty="0" smtClean="0">
                <a:solidFill>
                  <a:srgbClr val="000099"/>
                </a:solidFill>
                <a:latin typeface="Arial" panose="020B0604020202020204" pitchFamily="34" charset="0"/>
              </a:rPr>
              <a:t># 4 of WLTP-05-04 (Calculation parameter/coefficients for torque meter method):</a:t>
            </a:r>
          </a:p>
          <a:p>
            <a:pPr lvl="1" eaLnBrk="1" hangingPunct="1">
              <a:spcAft>
                <a:spcPct val="20000"/>
              </a:spcAft>
              <a:buFont typeface="Wingdings" panose="05000000000000000000" pitchFamily="2" charset="2"/>
              <a:buChar char="Ø"/>
            </a:pPr>
            <a:r>
              <a:rPr lang="en-GB" sz="2400" b="1" dirty="0" smtClean="0">
                <a:solidFill>
                  <a:srgbClr val="009900"/>
                </a:solidFill>
                <a:latin typeface="Arial" panose="020B0604020202020204" pitchFamily="34" charset="0"/>
              </a:rPr>
              <a:t>The problem was clarified between Japan and HS (coast down method delivers f</a:t>
            </a:r>
            <a:r>
              <a:rPr lang="en-GB" sz="2400" b="1" baseline="-25000" dirty="0" smtClean="0">
                <a:solidFill>
                  <a:srgbClr val="009900"/>
                </a:solidFill>
                <a:latin typeface="Arial" panose="020B0604020202020204" pitchFamily="34" charset="0"/>
              </a:rPr>
              <a:t>0</a:t>
            </a:r>
            <a:r>
              <a:rPr lang="en-GB" sz="2400" b="1" dirty="0" smtClean="0">
                <a:solidFill>
                  <a:srgbClr val="009900"/>
                </a:solidFill>
                <a:latin typeface="Arial" panose="020B0604020202020204" pitchFamily="34" charset="0"/>
              </a:rPr>
              <a:t>, f</a:t>
            </a:r>
            <a:r>
              <a:rPr lang="en-GB" sz="2400" b="1" baseline="-25000" dirty="0" smtClean="0">
                <a:solidFill>
                  <a:srgbClr val="009900"/>
                </a:solidFill>
                <a:latin typeface="Arial" panose="020B0604020202020204" pitchFamily="34" charset="0"/>
              </a:rPr>
              <a:t>1</a:t>
            </a:r>
            <a:r>
              <a:rPr lang="en-GB" sz="2400" b="1" dirty="0" smtClean="0">
                <a:solidFill>
                  <a:srgbClr val="009900"/>
                </a:solidFill>
                <a:latin typeface="Arial" panose="020B0604020202020204" pitchFamily="34" charset="0"/>
              </a:rPr>
              <a:t> and f</a:t>
            </a:r>
            <a:r>
              <a:rPr lang="en-GB" sz="2400" b="1" baseline="-25000" dirty="0" smtClean="0">
                <a:solidFill>
                  <a:srgbClr val="009900"/>
                </a:solidFill>
                <a:latin typeface="Arial" panose="020B0604020202020204" pitchFamily="34" charset="0"/>
              </a:rPr>
              <a:t>2</a:t>
            </a:r>
            <a:r>
              <a:rPr lang="en-GB" sz="2400" b="1" dirty="0" smtClean="0">
                <a:solidFill>
                  <a:srgbClr val="009900"/>
                </a:solidFill>
                <a:latin typeface="Arial" panose="020B0604020202020204" pitchFamily="34" charset="0"/>
              </a:rPr>
              <a:t>, torque meter method delivers C</a:t>
            </a:r>
            <a:r>
              <a:rPr lang="en-GB" sz="2400" b="1" baseline="-25000" dirty="0" smtClean="0">
                <a:solidFill>
                  <a:srgbClr val="009900"/>
                </a:solidFill>
                <a:latin typeface="Arial" panose="020B0604020202020204" pitchFamily="34" charset="0"/>
              </a:rPr>
              <a:t>0</a:t>
            </a:r>
            <a:r>
              <a:rPr lang="en-GB" sz="2400" b="1" dirty="0" smtClean="0">
                <a:solidFill>
                  <a:srgbClr val="009900"/>
                </a:solidFill>
                <a:latin typeface="Arial" panose="020B0604020202020204" pitchFamily="34" charset="0"/>
              </a:rPr>
              <a:t>, C</a:t>
            </a:r>
            <a:r>
              <a:rPr lang="en-GB" sz="2400" b="1" baseline="-25000" dirty="0" smtClean="0">
                <a:solidFill>
                  <a:srgbClr val="009900"/>
                </a:solidFill>
                <a:latin typeface="Arial" panose="020B0604020202020204" pitchFamily="34" charset="0"/>
              </a:rPr>
              <a:t>1</a:t>
            </a:r>
            <a:r>
              <a:rPr lang="en-GB" sz="2400" b="1" dirty="0" smtClean="0">
                <a:solidFill>
                  <a:srgbClr val="009900"/>
                </a:solidFill>
                <a:latin typeface="Arial" panose="020B0604020202020204" pitchFamily="34" charset="0"/>
              </a:rPr>
              <a:t> and C</a:t>
            </a:r>
            <a:r>
              <a:rPr lang="en-GB" sz="2400" b="1" baseline="-25000" dirty="0" smtClean="0">
                <a:solidFill>
                  <a:srgbClr val="009900"/>
                </a:solidFill>
                <a:latin typeface="Arial" panose="020B0604020202020204" pitchFamily="34" charset="0"/>
              </a:rPr>
              <a:t>2</a:t>
            </a:r>
            <a:r>
              <a:rPr lang="en-GB" sz="2400" b="1" dirty="0" smtClean="0">
                <a:solidFill>
                  <a:srgbClr val="009900"/>
                </a:solidFill>
                <a:latin typeface="Arial" panose="020B0604020202020204" pitchFamily="34" charset="0"/>
              </a:rPr>
              <a:t>).</a:t>
            </a:r>
          </a:p>
          <a:p>
            <a:pPr lvl="1" eaLnBrk="1" hangingPunct="1">
              <a:spcAft>
                <a:spcPct val="20000"/>
              </a:spcAft>
              <a:buFont typeface="Wingdings" panose="05000000000000000000" pitchFamily="2" charset="2"/>
              <a:buChar char="Ø"/>
            </a:pPr>
            <a:r>
              <a:rPr lang="en-GB" sz="2400" b="1" dirty="0" smtClean="0">
                <a:solidFill>
                  <a:srgbClr val="FF0000"/>
                </a:solidFill>
                <a:latin typeface="Arial" panose="020B0604020202020204" pitchFamily="34" charset="0"/>
              </a:rPr>
              <a:t>For the solution of this problem the results from OIL #14 and OIL #15 are required.</a:t>
            </a:r>
            <a:endParaRPr lang="en-US" sz="2400" b="1" dirty="0">
              <a:solidFill>
                <a:srgbClr val="FF0000"/>
              </a:solidFill>
              <a:latin typeface="Arial" panose="020B0604020202020204" pitchFamily="34" charset="0"/>
            </a:endParaRPr>
          </a:p>
          <a:p>
            <a:pPr lvl="1" eaLnBrk="1" hangingPunct="1">
              <a:spcAft>
                <a:spcPct val="20000"/>
              </a:spcAft>
              <a:buFont typeface="Wingdings" panose="05000000000000000000" pitchFamily="2" charset="2"/>
              <a:buChar char="Ø"/>
            </a:pPr>
            <a:r>
              <a:rPr lang="en-GB" sz="2400" b="1" dirty="0" smtClean="0">
                <a:solidFill>
                  <a:srgbClr val="FF0000"/>
                </a:solidFill>
                <a:latin typeface="Arial" panose="020B0604020202020204" pitchFamily="34" charset="0"/>
              </a:rPr>
              <a:t>As soon as these are available, an amended text for paragraph 7.3 of annex 1 will be drafted.</a:t>
            </a: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160139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95591">
                                            <p:txEl>
                                              <p:pRg st="4" end="4"/>
                                            </p:txEl>
                                          </p:spTgt>
                                        </p:tgtEl>
                                        <p:attrNameLst>
                                          <p:attrName>style.visibility</p:attrName>
                                        </p:attrNameLst>
                                      </p:cBhvr>
                                      <p:to>
                                        <p:strVal val="visible"/>
                                      </p:to>
                                    </p:set>
                                    <p:animEffect transition="in" filter="blinds(horizontal)">
                                      <p:cBhvr>
                                        <p:cTn id="27" dur="500"/>
                                        <p:tgtEl>
                                          <p:spTgt spid="19559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260350"/>
            <a:ext cx="7705725" cy="762000"/>
          </a:xfrm>
        </p:spPr>
        <p:txBody>
          <a:bodyPr/>
          <a:lstStyle/>
          <a:p>
            <a:pPr eaLnBrk="1" hangingPunct="1"/>
            <a:r>
              <a:rPr lang="de-DE" sz="3200" b="1" dirty="0" err="1" smtClean="0">
                <a:latin typeface="Arial" panose="020B0604020202020204" pitchFamily="34" charset="0"/>
              </a:rPr>
              <a:t>Gearshifting</a:t>
            </a:r>
            <a:r>
              <a:rPr lang="de-DE" sz="3200" b="1" dirty="0" smtClean="0">
                <a:latin typeface="Arial" panose="020B0604020202020204" pitchFamily="34" charset="0"/>
              </a:rPr>
              <a:t>, </a:t>
            </a:r>
            <a:r>
              <a:rPr lang="de-DE" sz="3200" b="1" dirty="0" err="1" smtClean="0">
                <a:latin typeface="Arial" panose="020B0604020202020204" pitchFamily="34" charset="0"/>
              </a:rPr>
              <a:t>current</a:t>
            </a:r>
            <a:r>
              <a:rPr lang="de-DE" sz="3200" b="1" dirty="0" smtClean="0">
                <a:latin typeface="Arial" panose="020B0604020202020204" pitchFamily="34" charset="0"/>
              </a:rPr>
              <a:t> </a:t>
            </a:r>
            <a:r>
              <a:rPr lang="de-DE" sz="3200" b="1" dirty="0" err="1" smtClean="0">
                <a:latin typeface="Arial" panose="020B0604020202020204" pitchFamily="34" charset="0"/>
              </a:rPr>
              <a:t>status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6</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GB" sz="2400" b="1" dirty="0" smtClean="0">
                <a:solidFill>
                  <a:srgbClr val="000099"/>
                </a:solidFill>
                <a:latin typeface="Arial" panose="020B0604020202020204" pitchFamily="34" charset="0"/>
              </a:rPr>
              <a:t>The gearshift prescriptions for manual transmission vehicles are specified in annex 2 of the GTR.</a:t>
            </a:r>
          </a:p>
          <a:p>
            <a:pPr eaLnBrk="1" hangingPunct="1">
              <a:spcAft>
                <a:spcPct val="20000"/>
              </a:spcAft>
            </a:pPr>
            <a:r>
              <a:rPr lang="en-GB" sz="2400" b="1" dirty="0" smtClean="0">
                <a:solidFill>
                  <a:srgbClr val="000099"/>
                </a:solidFill>
                <a:latin typeface="Arial" panose="020B0604020202020204" pitchFamily="34" charset="0"/>
              </a:rPr>
              <a:t>The following issues are listed in WLTP-05-04 for further amendments:</a:t>
            </a:r>
          </a:p>
          <a:p>
            <a:pPr lvl="1" eaLnBrk="1" hangingPunct="1">
              <a:spcAft>
                <a:spcPct val="20000"/>
              </a:spcAft>
              <a:buFont typeface="+mj-lt"/>
              <a:buAutoNum type="arabicPeriod"/>
            </a:pPr>
            <a:r>
              <a:rPr lang="en-GB" sz="2400" b="1" dirty="0" smtClean="0">
                <a:solidFill>
                  <a:srgbClr val="009900"/>
                </a:solidFill>
                <a:latin typeface="Arial" panose="020B0604020202020204" pitchFamily="34" charset="0"/>
              </a:rPr>
              <a:t>Special gearboxes or auxiliary gearboxes (e.g. exclusion of “crawler” gears), see OIL # 6 in WLTP-05-04.</a:t>
            </a:r>
          </a:p>
          <a:p>
            <a:pPr lvl="1" eaLnBrk="1" hangingPunct="1">
              <a:spcAft>
                <a:spcPct val="20000"/>
              </a:spcAft>
              <a:buFont typeface="+mj-lt"/>
              <a:buAutoNum type="arabicPeriod"/>
            </a:pPr>
            <a:r>
              <a:rPr lang="en-GB" sz="2400" b="1" dirty="0" smtClean="0">
                <a:solidFill>
                  <a:srgbClr val="009900"/>
                </a:solidFill>
                <a:latin typeface="Arial" panose="020B0604020202020204" pitchFamily="34" charset="0"/>
              </a:rPr>
              <a:t>Addition of formulas based on the torque meter method, see OIL # 7 in WLTP-05-04.</a:t>
            </a:r>
          </a:p>
          <a:p>
            <a:pPr lvl="1" eaLnBrk="1" hangingPunct="1">
              <a:spcAft>
                <a:spcPct val="20000"/>
              </a:spcAft>
              <a:buFont typeface="+mj-lt"/>
              <a:buAutoNum type="arabicPeriod"/>
            </a:pPr>
            <a:r>
              <a:rPr lang="en-GB" sz="2400" b="1" dirty="0" smtClean="0">
                <a:solidFill>
                  <a:srgbClr val="009900"/>
                </a:solidFill>
                <a:latin typeface="Arial" panose="020B0604020202020204" pitchFamily="34" charset="0"/>
              </a:rPr>
              <a:t>Skipping of gears, see OIL # 8 in WLTP-05-04.  </a:t>
            </a:r>
          </a:p>
          <a:p>
            <a:pPr eaLnBrk="1" hangingPunct="1">
              <a:spcAft>
                <a:spcPct val="20000"/>
              </a:spcAft>
            </a:pPr>
            <a:r>
              <a:rPr lang="en-GB" sz="2400" b="1" dirty="0" smtClean="0">
                <a:solidFill>
                  <a:srgbClr val="000099"/>
                </a:solidFill>
                <a:latin typeface="Arial" panose="020B0604020202020204" pitchFamily="34" charset="0"/>
              </a:rPr>
              <a:t>To point 3 the </a:t>
            </a:r>
            <a:r>
              <a:rPr lang="en-US" sz="2400" b="1" dirty="0" smtClean="0">
                <a:solidFill>
                  <a:srgbClr val="000099"/>
                </a:solidFill>
                <a:latin typeface="Arial" panose="020B0604020202020204" pitchFamily="34" charset="0"/>
              </a:rPr>
              <a:t>skipping of the 3 s rule for acceleration phases, the modification of the safety margin for the full load power curve</a:t>
            </a:r>
            <a:r>
              <a:rPr lang="en-GB" sz="2400" b="1" dirty="0" smtClean="0">
                <a:solidFill>
                  <a:srgbClr val="000099"/>
                </a:solidFill>
                <a:latin typeface="Arial" panose="020B0604020202020204" pitchFamily="34" charset="0"/>
              </a:rPr>
              <a:t> etc. (sailing?) should be added.</a:t>
            </a: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497837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95591">
                                            <p:txEl>
                                              <p:pRg st="4" end="4"/>
                                            </p:txEl>
                                          </p:spTgt>
                                        </p:tgtEl>
                                        <p:attrNameLst>
                                          <p:attrName>style.visibility</p:attrName>
                                        </p:attrNameLst>
                                      </p:cBhvr>
                                      <p:to>
                                        <p:strVal val="visible"/>
                                      </p:to>
                                    </p:set>
                                    <p:animEffect transition="in" filter="blinds(horizontal)">
                                      <p:cBhvr>
                                        <p:cTn id="27" dur="500"/>
                                        <p:tgtEl>
                                          <p:spTgt spid="19559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95591">
                                            <p:txEl>
                                              <p:pRg st="5" end="5"/>
                                            </p:txEl>
                                          </p:spTgt>
                                        </p:tgtEl>
                                        <p:attrNameLst>
                                          <p:attrName>style.visibility</p:attrName>
                                        </p:attrNameLst>
                                      </p:cBhvr>
                                      <p:to>
                                        <p:strVal val="visible"/>
                                      </p:to>
                                    </p:set>
                                    <p:animEffect transition="in" filter="blinds(horizontal)">
                                      <p:cBhvr>
                                        <p:cTn id="32" dur="500"/>
                                        <p:tgtEl>
                                          <p:spTgt spid="1955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260350"/>
            <a:ext cx="7705725" cy="762000"/>
          </a:xfrm>
        </p:spPr>
        <p:txBody>
          <a:bodyPr/>
          <a:lstStyle/>
          <a:p>
            <a:pPr eaLnBrk="1" hangingPunct="1"/>
            <a:r>
              <a:rPr lang="de-DE" sz="3200" b="1" dirty="0" err="1" smtClean="0">
                <a:latin typeface="Arial" panose="020B0604020202020204" pitchFamily="34" charset="0"/>
              </a:rPr>
              <a:t>Gearshifting</a:t>
            </a:r>
            <a:r>
              <a:rPr lang="de-DE" sz="3200" b="1" dirty="0" smtClean="0">
                <a:latin typeface="Arial" panose="020B0604020202020204" pitchFamily="34" charset="0"/>
              </a:rPr>
              <a:t>, </a:t>
            </a:r>
            <a:r>
              <a:rPr lang="de-DE" sz="3200" b="1" dirty="0" err="1" smtClean="0">
                <a:latin typeface="Arial" panose="020B0604020202020204" pitchFamily="34" charset="0"/>
              </a:rPr>
              <a:t>current</a:t>
            </a:r>
            <a:r>
              <a:rPr lang="de-DE" sz="3200" b="1" dirty="0" smtClean="0">
                <a:latin typeface="Arial" panose="020B0604020202020204" pitchFamily="34" charset="0"/>
              </a:rPr>
              <a:t> </a:t>
            </a:r>
            <a:r>
              <a:rPr lang="de-DE" sz="3200" b="1" dirty="0" err="1" smtClean="0">
                <a:latin typeface="Arial" panose="020B0604020202020204" pitchFamily="34" charset="0"/>
              </a:rPr>
              <a:t>status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7</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GB" sz="2400" b="1" dirty="0" smtClean="0">
                <a:solidFill>
                  <a:srgbClr val="000099"/>
                </a:solidFill>
                <a:latin typeface="Arial" panose="020B0604020202020204" pitchFamily="34" charset="0"/>
              </a:rPr>
              <a:t>A gearshift prescription task force was established meanwhile, consisting of the following persons:</a:t>
            </a:r>
          </a:p>
          <a:p>
            <a:pPr lvl="1" eaLnBrk="1" hangingPunct="1">
              <a:spcAft>
                <a:spcPct val="20000"/>
              </a:spcAft>
              <a:buFont typeface="Wingdings" panose="05000000000000000000" pitchFamily="2" charset="2"/>
              <a:buChar char="Ø"/>
            </a:pPr>
            <a:r>
              <a:rPr lang="en-GB" sz="2400" b="1" dirty="0" smtClean="0">
                <a:solidFill>
                  <a:srgbClr val="009900"/>
                </a:solidFill>
                <a:latin typeface="Arial" panose="020B0604020202020204" pitchFamily="34" charset="0"/>
              </a:rPr>
              <a:t>Annette </a:t>
            </a:r>
            <a:r>
              <a:rPr lang="en-GB" sz="2400" b="1" dirty="0" err="1" smtClean="0">
                <a:solidFill>
                  <a:srgbClr val="009900"/>
                </a:solidFill>
                <a:latin typeface="Arial" panose="020B0604020202020204" pitchFamily="34" charset="0"/>
              </a:rPr>
              <a:t>Feucht</a:t>
            </a:r>
            <a:r>
              <a:rPr lang="en-GB" sz="2400" b="1" dirty="0" smtClean="0">
                <a:solidFill>
                  <a:srgbClr val="009900"/>
                </a:solidFill>
                <a:latin typeface="Arial" panose="020B0604020202020204" pitchFamily="34" charset="0"/>
              </a:rPr>
              <a:t>, Audi,</a:t>
            </a:r>
          </a:p>
          <a:p>
            <a:pPr lvl="1" eaLnBrk="1" hangingPunct="1">
              <a:spcAft>
                <a:spcPct val="20000"/>
              </a:spcAft>
              <a:buFont typeface="Wingdings" panose="05000000000000000000" pitchFamily="2" charset="2"/>
              <a:buChar char="Ø"/>
            </a:pPr>
            <a:r>
              <a:rPr lang="en-GB" sz="2400" b="1" dirty="0" smtClean="0">
                <a:solidFill>
                  <a:srgbClr val="009900"/>
                </a:solidFill>
                <a:latin typeface="Arial" panose="020B0604020202020204" pitchFamily="34" charset="0"/>
              </a:rPr>
              <a:t>Takahiro </a:t>
            </a:r>
            <a:r>
              <a:rPr lang="en-GB" sz="2400" b="1" dirty="0" err="1" smtClean="0">
                <a:solidFill>
                  <a:srgbClr val="009900"/>
                </a:solidFill>
                <a:latin typeface="Arial" panose="020B0604020202020204" pitchFamily="34" charset="0"/>
              </a:rPr>
              <a:t>Haniu</a:t>
            </a:r>
            <a:r>
              <a:rPr lang="en-GB" sz="2400" b="1" dirty="0" smtClean="0">
                <a:solidFill>
                  <a:srgbClr val="009900"/>
                </a:solidFill>
                <a:latin typeface="Arial" panose="020B0604020202020204" pitchFamily="34" charset="0"/>
              </a:rPr>
              <a:t>, JARI,</a:t>
            </a:r>
          </a:p>
          <a:p>
            <a:pPr lvl="1" eaLnBrk="1" hangingPunct="1">
              <a:spcAft>
                <a:spcPct val="20000"/>
              </a:spcAft>
              <a:buFont typeface="Wingdings" panose="05000000000000000000" pitchFamily="2" charset="2"/>
              <a:buChar char="Ø"/>
            </a:pPr>
            <a:r>
              <a:rPr lang="en-GB" sz="2400" b="1" dirty="0" smtClean="0">
                <a:solidFill>
                  <a:srgbClr val="009900"/>
                </a:solidFill>
                <a:latin typeface="Arial" panose="020B0604020202020204" pitchFamily="34" charset="0"/>
              </a:rPr>
              <a:t>Christophe </a:t>
            </a:r>
            <a:r>
              <a:rPr lang="en-GB" sz="2400" b="1" dirty="0" err="1" smtClean="0">
                <a:solidFill>
                  <a:srgbClr val="009900"/>
                </a:solidFill>
                <a:latin typeface="Arial" panose="020B0604020202020204" pitchFamily="34" charset="0"/>
              </a:rPr>
              <a:t>Griard</a:t>
            </a:r>
            <a:r>
              <a:rPr lang="en-GB" sz="2400" b="1" dirty="0" smtClean="0">
                <a:solidFill>
                  <a:srgbClr val="009900"/>
                </a:solidFill>
                <a:latin typeface="Arial" panose="020B0604020202020204" pitchFamily="34" charset="0"/>
              </a:rPr>
              <a:t>, PSA,</a:t>
            </a:r>
          </a:p>
          <a:p>
            <a:pPr lvl="1" eaLnBrk="1" hangingPunct="1">
              <a:spcAft>
                <a:spcPct val="20000"/>
              </a:spcAft>
              <a:buFont typeface="Wingdings" panose="05000000000000000000" pitchFamily="2" charset="2"/>
              <a:buChar char="Ø"/>
            </a:pPr>
            <a:r>
              <a:rPr lang="en-GB" sz="2400" b="1" dirty="0" smtClean="0">
                <a:solidFill>
                  <a:srgbClr val="009900"/>
                </a:solidFill>
                <a:latin typeface="Arial" panose="020B0604020202020204" pitchFamily="34" charset="0"/>
              </a:rPr>
              <a:t>Nick Arden, Ford,</a:t>
            </a:r>
          </a:p>
          <a:p>
            <a:pPr lvl="1" eaLnBrk="1" hangingPunct="1">
              <a:spcAft>
                <a:spcPct val="20000"/>
              </a:spcAft>
              <a:buFont typeface="Wingdings" panose="05000000000000000000" pitchFamily="2" charset="2"/>
              <a:buChar char="Ø"/>
            </a:pPr>
            <a:r>
              <a:rPr lang="en-GB" sz="2400" b="1" dirty="0" smtClean="0">
                <a:solidFill>
                  <a:srgbClr val="009900"/>
                </a:solidFill>
                <a:latin typeface="Arial" panose="020B0604020202020204" pitchFamily="34" charset="0"/>
              </a:rPr>
              <a:t>Jos van de </a:t>
            </a:r>
            <a:r>
              <a:rPr lang="en-GB" sz="2400" b="1" dirty="0" err="1" smtClean="0">
                <a:solidFill>
                  <a:srgbClr val="009900"/>
                </a:solidFill>
                <a:latin typeface="Arial" panose="020B0604020202020204" pitchFamily="34" charset="0"/>
              </a:rPr>
              <a:t>Venne</a:t>
            </a:r>
            <a:r>
              <a:rPr lang="en-GB" sz="2400" b="1" dirty="0" smtClean="0">
                <a:solidFill>
                  <a:srgbClr val="009900"/>
                </a:solidFill>
                <a:latin typeface="Arial" panose="020B0604020202020204" pitchFamily="34" charset="0"/>
              </a:rPr>
              <a:t>, Ford,</a:t>
            </a:r>
          </a:p>
          <a:p>
            <a:pPr lvl="1" eaLnBrk="1" hangingPunct="1">
              <a:spcAft>
                <a:spcPct val="20000"/>
              </a:spcAft>
              <a:buFont typeface="Wingdings" panose="05000000000000000000" pitchFamily="2" charset="2"/>
              <a:buChar char="Ø"/>
            </a:pPr>
            <a:r>
              <a:rPr lang="en-GB" sz="2400" b="1" dirty="0" smtClean="0">
                <a:solidFill>
                  <a:srgbClr val="009900"/>
                </a:solidFill>
                <a:latin typeface="Arial" panose="020B0604020202020204" pitchFamily="34" charset="0"/>
              </a:rPr>
              <a:t>Henrik </a:t>
            </a:r>
            <a:r>
              <a:rPr lang="en-GB" sz="2400" b="1" dirty="0" err="1" smtClean="0">
                <a:solidFill>
                  <a:srgbClr val="009900"/>
                </a:solidFill>
                <a:latin typeface="Arial" panose="020B0604020202020204" pitchFamily="34" charset="0"/>
              </a:rPr>
              <a:t>Malberg</a:t>
            </a:r>
            <a:r>
              <a:rPr lang="en-GB" sz="2400" b="1" dirty="0" smtClean="0">
                <a:solidFill>
                  <a:srgbClr val="009900"/>
                </a:solidFill>
                <a:latin typeface="Arial" panose="020B0604020202020204" pitchFamily="34" charset="0"/>
              </a:rPr>
              <a:t>, Volvo cars,</a:t>
            </a:r>
          </a:p>
          <a:p>
            <a:pPr lvl="1" eaLnBrk="1" hangingPunct="1">
              <a:spcAft>
                <a:spcPct val="20000"/>
              </a:spcAft>
              <a:buFont typeface="Wingdings" panose="05000000000000000000" pitchFamily="2" charset="2"/>
              <a:buChar char="Ø"/>
            </a:pPr>
            <a:r>
              <a:rPr lang="en-GB" sz="2400" b="1" dirty="0" err="1" smtClean="0">
                <a:solidFill>
                  <a:srgbClr val="009900"/>
                </a:solidFill>
                <a:latin typeface="Arial" panose="020B0604020202020204" pitchFamily="34" charset="0"/>
              </a:rPr>
              <a:t>Christoph</a:t>
            </a:r>
            <a:r>
              <a:rPr lang="en-GB" sz="2400" b="1" dirty="0" smtClean="0">
                <a:solidFill>
                  <a:srgbClr val="009900"/>
                </a:solidFill>
                <a:latin typeface="Arial" panose="020B0604020202020204" pitchFamily="34" charset="0"/>
              </a:rPr>
              <a:t> </a:t>
            </a:r>
            <a:r>
              <a:rPr lang="en-GB" sz="2400" b="1" dirty="0" err="1" smtClean="0">
                <a:solidFill>
                  <a:srgbClr val="009900"/>
                </a:solidFill>
                <a:latin typeface="Arial" panose="020B0604020202020204" pitchFamily="34" charset="0"/>
              </a:rPr>
              <a:t>Lueginger</a:t>
            </a:r>
            <a:r>
              <a:rPr lang="en-GB" sz="2400" b="1" dirty="0" smtClean="0">
                <a:solidFill>
                  <a:srgbClr val="009900"/>
                </a:solidFill>
                <a:latin typeface="Arial" panose="020B0604020202020204" pitchFamily="34" charset="0"/>
              </a:rPr>
              <a:t>, BMW,</a:t>
            </a:r>
          </a:p>
          <a:p>
            <a:pPr lvl="1" eaLnBrk="1" hangingPunct="1">
              <a:spcAft>
                <a:spcPct val="20000"/>
              </a:spcAft>
              <a:buFont typeface="Wingdings" panose="05000000000000000000" pitchFamily="2" charset="2"/>
              <a:buChar char="Ø"/>
            </a:pPr>
            <a:r>
              <a:rPr lang="en-GB" sz="2400" b="1" dirty="0" smtClean="0">
                <a:solidFill>
                  <a:srgbClr val="CC0099"/>
                </a:solidFill>
                <a:latin typeface="Arial" panose="020B0604020202020204" pitchFamily="34" charset="0"/>
              </a:rPr>
              <a:t>Peter </a:t>
            </a:r>
            <a:r>
              <a:rPr lang="en-GB" sz="2400" b="1" dirty="0" err="1" smtClean="0">
                <a:solidFill>
                  <a:srgbClr val="CC0099"/>
                </a:solidFill>
                <a:latin typeface="Arial" panose="020B0604020202020204" pitchFamily="34" charset="0"/>
              </a:rPr>
              <a:t>Gaertner</a:t>
            </a:r>
            <a:r>
              <a:rPr lang="en-GB" sz="2400" b="1" dirty="0" smtClean="0">
                <a:solidFill>
                  <a:srgbClr val="CC0099"/>
                </a:solidFill>
                <a:latin typeface="Arial" panose="020B0604020202020204" pitchFamily="34" charset="0"/>
              </a:rPr>
              <a:t>, Volkswagen,</a:t>
            </a:r>
          </a:p>
          <a:p>
            <a:pPr lvl="1" eaLnBrk="1" hangingPunct="1">
              <a:spcAft>
                <a:spcPct val="20000"/>
              </a:spcAft>
              <a:buFont typeface="Wingdings" panose="05000000000000000000" pitchFamily="2" charset="2"/>
              <a:buChar char="Ø"/>
            </a:pPr>
            <a:r>
              <a:rPr lang="en-GB" sz="2400" b="1" dirty="0" smtClean="0">
                <a:solidFill>
                  <a:srgbClr val="009900"/>
                </a:solidFill>
                <a:latin typeface="Arial" panose="020B0604020202020204" pitchFamily="34" charset="0"/>
              </a:rPr>
              <a:t>Heinz Steven, DAC (TF leader)</a:t>
            </a:r>
          </a:p>
          <a:p>
            <a:pPr lvl="1" eaLnBrk="1" hangingPunct="1">
              <a:spcAft>
                <a:spcPct val="20000"/>
              </a:spcAft>
              <a:buFont typeface="Wingdings" panose="05000000000000000000" pitchFamily="2" charset="2"/>
              <a:buChar char="Ø"/>
            </a:pPr>
            <a:endParaRPr lang="en-GB" sz="2400" b="1" dirty="0" smtClean="0">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950832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95591">
                                            <p:txEl>
                                              <p:pRg st="4" end="4"/>
                                            </p:txEl>
                                          </p:spTgt>
                                        </p:tgtEl>
                                        <p:attrNameLst>
                                          <p:attrName>style.visibility</p:attrName>
                                        </p:attrNameLst>
                                      </p:cBhvr>
                                      <p:to>
                                        <p:strVal val="visible"/>
                                      </p:to>
                                    </p:set>
                                    <p:animEffect transition="in" filter="blinds(horizontal)">
                                      <p:cBhvr>
                                        <p:cTn id="27" dur="500"/>
                                        <p:tgtEl>
                                          <p:spTgt spid="19559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95591">
                                            <p:txEl>
                                              <p:pRg st="5" end="5"/>
                                            </p:txEl>
                                          </p:spTgt>
                                        </p:tgtEl>
                                        <p:attrNameLst>
                                          <p:attrName>style.visibility</p:attrName>
                                        </p:attrNameLst>
                                      </p:cBhvr>
                                      <p:to>
                                        <p:strVal val="visible"/>
                                      </p:to>
                                    </p:set>
                                    <p:animEffect transition="in" filter="blinds(horizontal)">
                                      <p:cBhvr>
                                        <p:cTn id="32" dur="500"/>
                                        <p:tgtEl>
                                          <p:spTgt spid="195591">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95591">
                                            <p:txEl>
                                              <p:pRg st="6" end="6"/>
                                            </p:txEl>
                                          </p:spTgt>
                                        </p:tgtEl>
                                        <p:attrNameLst>
                                          <p:attrName>style.visibility</p:attrName>
                                        </p:attrNameLst>
                                      </p:cBhvr>
                                      <p:to>
                                        <p:strVal val="visible"/>
                                      </p:to>
                                    </p:set>
                                    <p:animEffect transition="in" filter="blinds(horizontal)">
                                      <p:cBhvr>
                                        <p:cTn id="37" dur="500"/>
                                        <p:tgtEl>
                                          <p:spTgt spid="195591">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95591">
                                            <p:txEl>
                                              <p:pRg st="7" end="7"/>
                                            </p:txEl>
                                          </p:spTgt>
                                        </p:tgtEl>
                                        <p:attrNameLst>
                                          <p:attrName>style.visibility</p:attrName>
                                        </p:attrNameLst>
                                      </p:cBhvr>
                                      <p:to>
                                        <p:strVal val="visible"/>
                                      </p:to>
                                    </p:set>
                                    <p:animEffect transition="in" filter="blinds(horizontal)">
                                      <p:cBhvr>
                                        <p:cTn id="42" dur="500"/>
                                        <p:tgtEl>
                                          <p:spTgt spid="195591">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95591">
                                            <p:txEl>
                                              <p:pRg st="8" end="8"/>
                                            </p:txEl>
                                          </p:spTgt>
                                        </p:tgtEl>
                                        <p:attrNameLst>
                                          <p:attrName>style.visibility</p:attrName>
                                        </p:attrNameLst>
                                      </p:cBhvr>
                                      <p:to>
                                        <p:strVal val="visible"/>
                                      </p:to>
                                    </p:set>
                                    <p:animEffect transition="in" filter="blinds(horizontal)">
                                      <p:cBhvr>
                                        <p:cTn id="47" dur="500"/>
                                        <p:tgtEl>
                                          <p:spTgt spid="195591">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95591">
                                            <p:txEl>
                                              <p:pRg st="9" end="9"/>
                                            </p:txEl>
                                          </p:spTgt>
                                        </p:tgtEl>
                                        <p:attrNameLst>
                                          <p:attrName>style.visibility</p:attrName>
                                        </p:attrNameLst>
                                      </p:cBhvr>
                                      <p:to>
                                        <p:strVal val="visible"/>
                                      </p:to>
                                    </p:set>
                                    <p:animEffect transition="in" filter="blinds(horizontal)">
                                      <p:cBhvr>
                                        <p:cTn id="52" dur="500"/>
                                        <p:tgtEl>
                                          <p:spTgt spid="19559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260350"/>
            <a:ext cx="7705725" cy="762000"/>
          </a:xfrm>
        </p:spPr>
        <p:txBody>
          <a:bodyPr/>
          <a:lstStyle/>
          <a:p>
            <a:pPr eaLnBrk="1" hangingPunct="1"/>
            <a:r>
              <a:rPr lang="de-DE" sz="3200" b="1" dirty="0" err="1" smtClean="0">
                <a:latin typeface="Arial" panose="020B0604020202020204" pitchFamily="34" charset="0"/>
              </a:rPr>
              <a:t>Gearshifting</a:t>
            </a:r>
            <a:r>
              <a:rPr lang="de-DE" sz="3200" b="1" dirty="0" smtClean="0">
                <a:latin typeface="Arial" panose="020B0604020202020204" pitchFamily="34" charset="0"/>
              </a:rPr>
              <a:t>, </a:t>
            </a:r>
            <a:r>
              <a:rPr lang="de-DE" sz="3200" b="1" dirty="0" err="1" smtClean="0">
                <a:latin typeface="Arial" panose="020B0604020202020204" pitchFamily="34" charset="0"/>
              </a:rPr>
              <a:t>current</a:t>
            </a:r>
            <a:r>
              <a:rPr lang="de-DE" sz="3200" b="1" dirty="0" smtClean="0">
                <a:latin typeface="Arial" panose="020B0604020202020204" pitchFamily="34" charset="0"/>
              </a:rPr>
              <a:t> </a:t>
            </a:r>
            <a:r>
              <a:rPr lang="de-DE" sz="3200" b="1" dirty="0" err="1" smtClean="0">
                <a:latin typeface="Arial" panose="020B0604020202020204" pitchFamily="34" charset="0"/>
              </a:rPr>
              <a:t>status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8</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GB" sz="2400" b="1" dirty="0" smtClean="0">
                <a:solidFill>
                  <a:srgbClr val="000099"/>
                </a:solidFill>
                <a:latin typeface="Arial" panose="020B0604020202020204" pitchFamily="34" charset="0"/>
              </a:rPr>
              <a:t>The issue list, which built the basis for the discussions, contains the following points:</a:t>
            </a:r>
          </a:p>
          <a:p>
            <a:pPr lvl="1" eaLnBrk="1" hangingPunct="1">
              <a:spcAft>
                <a:spcPct val="20000"/>
              </a:spcAft>
              <a:buFont typeface="+mj-lt"/>
              <a:buAutoNum type="arabicPeriod"/>
            </a:pPr>
            <a:r>
              <a:rPr lang="en-US" sz="2400" b="1" dirty="0" smtClean="0">
                <a:solidFill>
                  <a:srgbClr val="009900"/>
                </a:solidFill>
                <a:latin typeface="Arial" panose="020B0604020202020204" pitchFamily="34" charset="0"/>
              </a:rPr>
              <a:t>Corrections </a:t>
            </a:r>
            <a:r>
              <a:rPr lang="en-US" sz="2400" b="1" dirty="0">
                <a:solidFill>
                  <a:srgbClr val="009900"/>
                </a:solidFill>
                <a:latin typeface="Arial" panose="020B0604020202020204" pitchFamily="34" charset="0"/>
              </a:rPr>
              <a:t>in the current text (paragraph 3.2),</a:t>
            </a:r>
          </a:p>
          <a:p>
            <a:pPr lvl="2" eaLnBrk="1" hangingPunct="1">
              <a:spcAft>
                <a:spcPct val="20000"/>
              </a:spcAft>
              <a:buFont typeface="+mj-lt"/>
              <a:buAutoNum type="alphaLcPeriod"/>
            </a:pPr>
            <a:r>
              <a:rPr lang="en-US" sz="2000" b="1" dirty="0" err="1" smtClean="0">
                <a:solidFill>
                  <a:srgbClr val="009900"/>
                </a:solidFill>
                <a:latin typeface="Arial" panose="020B0604020202020204" pitchFamily="34" charset="0"/>
              </a:rPr>
              <a:t>n_max</a:t>
            </a:r>
            <a:r>
              <a:rPr lang="en-US" sz="2000" b="1" dirty="0" smtClean="0">
                <a:solidFill>
                  <a:srgbClr val="009900"/>
                </a:solidFill>
                <a:latin typeface="Arial" panose="020B0604020202020204" pitchFamily="34" charset="0"/>
              </a:rPr>
              <a:t> </a:t>
            </a:r>
            <a:r>
              <a:rPr lang="en-US" sz="2000" b="1" dirty="0">
                <a:solidFill>
                  <a:srgbClr val="009900"/>
                </a:solidFill>
                <a:latin typeface="Arial" panose="020B0604020202020204" pitchFamily="34" charset="0"/>
              </a:rPr>
              <a:t>(should be 90% for all gears except highest gear instead of 120%),</a:t>
            </a:r>
          </a:p>
          <a:p>
            <a:pPr lvl="2" eaLnBrk="1" hangingPunct="1">
              <a:spcAft>
                <a:spcPct val="20000"/>
              </a:spcAft>
              <a:buFont typeface="+mj-lt"/>
              <a:buAutoNum type="alphaLcPeriod"/>
            </a:pPr>
            <a:r>
              <a:rPr lang="en-US" sz="2000" b="1" dirty="0" smtClean="0">
                <a:solidFill>
                  <a:srgbClr val="009900"/>
                </a:solidFill>
                <a:latin typeface="Arial" panose="020B0604020202020204" pitchFamily="34" charset="0"/>
              </a:rPr>
              <a:t>Correction </a:t>
            </a:r>
            <a:r>
              <a:rPr lang="en-US" sz="2000" b="1" dirty="0">
                <a:solidFill>
                  <a:srgbClr val="009900"/>
                </a:solidFill>
                <a:latin typeface="Arial" panose="020B0604020202020204" pitchFamily="34" charset="0"/>
              </a:rPr>
              <a:t>of requirements for </a:t>
            </a:r>
            <a:r>
              <a:rPr lang="en-US" sz="2000" b="1" dirty="0" err="1">
                <a:solidFill>
                  <a:srgbClr val="009900"/>
                </a:solidFill>
                <a:latin typeface="Arial" panose="020B0604020202020204" pitchFamily="34" charset="0"/>
              </a:rPr>
              <a:t>n_min</a:t>
            </a:r>
            <a:r>
              <a:rPr lang="en-US" sz="2000" b="1" dirty="0">
                <a:solidFill>
                  <a:srgbClr val="009900"/>
                </a:solidFill>
                <a:latin typeface="Arial" panose="020B0604020202020204" pitchFamily="34" charset="0"/>
              </a:rPr>
              <a:t> for 2. gear, (the current text is insufficient),</a:t>
            </a:r>
          </a:p>
          <a:p>
            <a:pPr lvl="1" eaLnBrk="1" hangingPunct="1">
              <a:spcAft>
                <a:spcPct val="20000"/>
              </a:spcAft>
              <a:buFont typeface="+mj-lt"/>
              <a:buAutoNum type="arabicPeriod"/>
            </a:pPr>
            <a:r>
              <a:rPr lang="en-US" sz="2400" b="1" dirty="0" smtClean="0">
                <a:solidFill>
                  <a:srgbClr val="009900"/>
                </a:solidFill>
                <a:latin typeface="Arial" panose="020B0604020202020204" pitchFamily="34" charset="0"/>
              </a:rPr>
              <a:t>Specification </a:t>
            </a:r>
            <a:r>
              <a:rPr lang="en-US" sz="2400" b="1" dirty="0">
                <a:solidFill>
                  <a:srgbClr val="009900"/>
                </a:solidFill>
                <a:latin typeface="Arial" panose="020B0604020202020204" pitchFamily="34" charset="0"/>
              </a:rPr>
              <a:t>of rated engine speed in case of a Prated plateau,</a:t>
            </a:r>
          </a:p>
          <a:p>
            <a:pPr lvl="1" eaLnBrk="1" hangingPunct="1">
              <a:spcAft>
                <a:spcPct val="20000"/>
              </a:spcAft>
              <a:buFont typeface="+mj-lt"/>
              <a:buAutoNum type="arabicPeriod"/>
            </a:pPr>
            <a:r>
              <a:rPr lang="en-US" sz="2400" b="1" dirty="0" smtClean="0">
                <a:solidFill>
                  <a:srgbClr val="009900"/>
                </a:solidFill>
                <a:latin typeface="Arial" panose="020B0604020202020204" pitchFamily="34" charset="0"/>
              </a:rPr>
              <a:t>Review </a:t>
            </a:r>
            <a:r>
              <a:rPr lang="en-US" sz="2400" b="1" dirty="0">
                <a:solidFill>
                  <a:srgbClr val="009900"/>
                </a:solidFill>
                <a:latin typeface="Arial" panose="020B0604020202020204" pitchFamily="34" charset="0"/>
              </a:rPr>
              <a:t>3 s rule for acceleration phases,</a:t>
            </a:r>
          </a:p>
          <a:p>
            <a:pPr lvl="1" eaLnBrk="1" hangingPunct="1">
              <a:spcAft>
                <a:spcPct val="20000"/>
              </a:spcAft>
              <a:buFont typeface="+mj-lt"/>
              <a:buAutoNum type="arabicPeriod"/>
            </a:pPr>
            <a:r>
              <a:rPr lang="en-US" sz="2400" b="1" dirty="0" smtClean="0">
                <a:solidFill>
                  <a:srgbClr val="009900"/>
                </a:solidFill>
                <a:latin typeface="Arial" panose="020B0604020202020204" pitchFamily="34" charset="0"/>
              </a:rPr>
              <a:t>Review </a:t>
            </a:r>
            <a:r>
              <a:rPr lang="en-US" sz="2400" b="1" dirty="0">
                <a:solidFill>
                  <a:srgbClr val="009900"/>
                </a:solidFill>
                <a:latin typeface="Arial" panose="020B0604020202020204" pitchFamily="34" charset="0"/>
              </a:rPr>
              <a:t>gear use at a transition from an acceleration phase to a cruise phase</a:t>
            </a:r>
            <a:r>
              <a:rPr lang="en-US" sz="2400" b="1" dirty="0" smtClean="0">
                <a:solidFill>
                  <a:srgbClr val="009900"/>
                </a:solidFill>
                <a:latin typeface="Arial" panose="020B0604020202020204" pitchFamily="34" charset="0"/>
              </a:rPr>
              <a:t>,</a:t>
            </a:r>
            <a:endParaRPr lang="en-US" sz="2400" b="1" dirty="0">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201938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5" dur="500"/>
                                        <p:tgtEl>
                                          <p:spTgt spid="195591">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18" dur="500"/>
                                        <p:tgtEl>
                                          <p:spTgt spid="195591">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95591">
                                            <p:txEl>
                                              <p:pRg st="4" end="4"/>
                                            </p:txEl>
                                          </p:spTgt>
                                        </p:tgtEl>
                                        <p:attrNameLst>
                                          <p:attrName>style.visibility</p:attrName>
                                        </p:attrNameLst>
                                      </p:cBhvr>
                                      <p:to>
                                        <p:strVal val="visible"/>
                                      </p:to>
                                    </p:set>
                                    <p:animEffect transition="in" filter="blinds(horizontal)">
                                      <p:cBhvr>
                                        <p:cTn id="23" dur="500"/>
                                        <p:tgtEl>
                                          <p:spTgt spid="195591">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95591">
                                            <p:txEl>
                                              <p:pRg st="5" end="5"/>
                                            </p:txEl>
                                          </p:spTgt>
                                        </p:tgtEl>
                                        <p:attrNameLst>
                                          <p:attrName>style.visibility</p:attrName>
                                        </p:attrNameLst>
                                      </p:cBhvr>
                                      <p:to>
                                        <p:strVal val="visible"/>
                                      </p:to>
                                    </p:set>
                                    <p:animEffect transition="in" filter="blinds(horizontal)">
                                      <p:cBhvr>
                                        <p:cTn id="28" dur="500"/>
                                        <p:tgtEl>
                                          <p:spTgt spid="195591">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195591">
                                            <p:txEl>
                                              <p:pRg st="6" end="6"/>
                                            </p:txEl>
                                          </p:spTgt>
                                        </p:tgtEl>
                                        <p:attrNameLst>
                                          <p:attrName>style.visibility</p:attrName>
                                        </p:attrNameLst>
                                      </p:cBhvr>
                                      <p:to>
                                        <p:strVal val="visible"/>
                                      </p:to>
                                    </p:set>
                                    <p:animEffect transition="in" filter="blinds(horizontal)">
                                      <p:cBhvr>
                                        <p:cTn id="33" dur="500"/>
                                        <p:tgtEl>
                                          <p:spTgt spid="19559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90777"/>
            <a:ext cx="7705725" cy="762000"/>
          </a:xfrm>
        </p:spPr>
        <p:txBody>
          <a:bodyPr/>
          <a:lstStyle/>
          <a:p>
            <a:pPr eaLnBrk="1" hangingPunct="1"/>
            <a:r>
              <a:rPr lang="de-DE" sz="3200" b="1" dirty="0" err="1" smtClean="0">
                <a:latin typeface="Arial" panose="020B0604020202020204" pitchFamily="34" charset="0"/>
              </a:rPr>
              <a:t>Gearshifting</a:t>
            </a:r>
            <a:r>
              <a:rPr lang="de-DE" sz="3200" b="1" dirty="0" smtClean="0">
                <a:latin typeface="Arial" panose="020B0604020202020204" pitchFamily="34" charset="0"/>
              </a:rPr>
              <a:t>, </a:t>
            </a:r>
            <a:r>
              <a:rPr lang="de-DE" sz="3200" b="1" dirty="0" err="1" smtClean="0">
                <a:latin typeface="Arial" panose="020B0604020202020204" pitchFamily="34" charset="0"/>
              </a:rPr>
              <a:t>current</a:t>
            </a:r>
            <a:r>
              <a:rPr lang="de-DE" sz="3200" b="1" dirty="0" smtClean="0">
                <a:latin typeface="Arial" panose="020B0604020202020204" pitchFamily="34" charset="0"/>
              </a:rPr>
              <a:t> </a:t>
            </a:r>
            <a:r>
              <a:rPr lang="de-DE" sz="3200" b="1" dirty="0" err="1" smtClean="0">
                <a:latin typeface="Arial" panose="020B0604020202020204" pitchFamily="34" charset="0"/>
              </a:rPr>
              <a:t>status</a:t>
            </a:r>
            <a:r>
              <a:rPr lang="de-DE" sz="3200" b="1" dirty="0" smtClean="0">
                <a:latin typeface="Arial" panose="020B0604020202020204" pitchFamily="34" charset="0"/>
              </a:rPr>
              <a:t>, </a:t>
            </a:r>
            <a:r>
              <a:rPr lang="de-DE" sz="3200" b="1" dirty="0" err="1" smtClean="0">
                <a:latin typeface="Arial" panose="020B0604020202020204" pitchFamily="34" charset="0"/>
              </a:rPr>
              <a:t>next</a:t>
            </a:r>
            <a:r>
              <a:rPr lang="de-DE" sz="3200" b="1" dirty="0" smtClean="0">
                <a:latin typeface="Arial" panose="020B0604020202020204" pitchFamily="34" charset="0"/>
              </a:rPr>
              <a:t> </a:t>
            </a:r>
            <a:r>
              <a:rPr lang="de-DE" sz="3200" b="1" dirty="0" err="1" smtClean="0">
                <a:latin typeface="Arial" panose="020B0604020202020204" pitchFamily="34" charset="0"/>
              </a:rPr>
              <a:t>steps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9</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GB" sz="2400" b="1" dirty="0" smtClean="0">
                <a:solidFill>
                  <a:srgbClr val="000099"/>
                </a:solidFill>
                <a:latin typeface="Arial" panose="020B0604020202020204" pitchFamily="34" charset="0"/>
              </a:rPr>
              <a:t>Continuation of the actual issue list:</a:t>
            </a:r>
          </a:p>
          <a:p>
            <a:pPr lvl="1" eaLnBrk="1" hangingPunct="1">
              <a:spcAft>
                <a:spcPct val="20000"/>
              </a:spcAft>
              <a:buFont typeface="+mj-lt"/>
              <a:buAutoNum type="arabicPeriod" startAt="5"/>
            </a:pPr>
            <a:r>
              <a:rPr lang="en-US" sz="2400" b="1" dirty="0" smtClean="0">
                <a:solidFill>
                  <a:srgbClr val="009900"/>
                </a:solidFill>
                <a:latin typeface="Arial" panose="020B0604020202020204" pitchFamily="34" charset="0"/>
              </a:rPr>
              <a:t>Additional </a:t>
            </a:r>
            <a:r>
              <a:rPr lang="en-US" sz="2400" b="1" dirty="0">
                <a:solidFill>
                  <a:srgbClr val="009900"/>
                </a:solidFill>
                <a:latin typeface="Arial" panose="020B0604020202020204" pitchFamily="34" charset="0"/>
              </a:rPr>
              <a:t>speed depending safety margin (decreasing with increasing engine speed, optional or mandatory or depending on technology?),</a:t>
            </a:r>
          </a:p>
          <a:p>
            <a:pPr lvl="1" eaLnBrk="1" hangingPunct="1">
              <a:spcAft>
                <a:spcPct val="20000"/>
              </a:spcAft>
              <a:buFont typeface="+mj-lt"/>
              <a:buAutoNum type="arabicPeriod" startAt="5"/>
            </a:pPr>
            <a:r>
              <a:rPr lang="en-US" sz="2400" b="1" dirty="0" smtClean="0">
                <a:solidFill>
                  <a:srgbClr val="009900"/>
                </a:solidFill>
                <a:latin typeface="Arial" panose="020B0604020202020204" pitchFamily="34" charset="0"/>
              </a:rPr>
              <a:t>Assess </a:t>
            </a:r>
            <a:r>
              <a:rPr lang="en-US" sz="2400" b="1" dirty="0">
                <a:solidFill>
                  <a:srgbClr val="009900"/>
                </a:solidFill>
                <a:latin typeface="Arial" panose="020B0604020202020204" pitchFamily="34" charset="0"/>
              </a:rPr>
              <a:t>the possibility of skipping of gears during acceleration phases,</a:t>
            </a:r>
          </a:p>
          <a:p>
            <a:pPr lvl="1" eaLnBrk="1" hangingPunct="1">
              <a:spcAft>
                <a:spcPct val="20000"/>
              </a:spcAft>
              <a:buFont typeface="+mj-lt"/>
              <a:buAutoNum type="arabicPeriod" startAt="5"/>
            </a:pPr>
            <a:r>
              <a:rPr lang="en-US" sz="2400" b="1" dirty="0" smtClean="0">
                <a:solidFill>
                  <a:srgbClr val="009900"/>
                </a:solidFill>
                <a:latin typeface="Arial" panose="020B0604020202020204" pitchFamily="34" charset="0"/>
              </a:rPr>
              <a:t>Assess </a:t>
            </a:r>
            <a:r>
              <a:rPr lang="en-US" sz="2400" b="1" dirty="0">
                <a:solidFill>
                  <a:srgbClr val="009900"/>
                </a:solidFill>
                <a:latin typeface="Arial" panose="020B0604020202020204" pitchFamily="34" charset="0"/>
              </a:rPr>
              <a:t>the exclusion of auxiliary gears (crawler gears) in the gearshift prescriptions,</a:t>
            </a:r>
          </a:p>
          <a:p>
            <a:pPr lvl="1" eaLnBrk="1" hangingPunct="1">
              <a:spcAft>
                <a:spcPct val="20000"/>
              </a:spcAft>
              <a:buFont typeface="+mj-lt"/>
              <a:buAutoNum type="arabicPeriod" startAt="5"/>
            </a:pPr>
            <a:r>
              <a:rPr lang="en-US" sz="2400" b="1" dirty="0" smtClean="0">
                <a:solidFill>
                  <a:srgbClr val="009900"/>
                </a:solidFill>
                <a:latin typeface="Arial" panose="020B0604020202020204" pitchFamily="34" charset="0"/>
              </a:rPr>
              <a:t>Implementation </a:t>
            </a:r>
            <a:r>
              <a:rPr lang="en-US" sz="2400" b="1" dirty="0">
                <a:solidFill>
                  <a:srgbClr val="009900"/>
                </a:solidFill>
                <a:latin typeface="Arial" panose="020B0604020202020204" pitchFamily="34" charset="0"/>
              </a:rPr>
              <a:t>of a sailing option, in case this measure will be agreed for the GTR,</a:t>
            </a:r>
          </a:p>
          <a:p>
            <a:pPr lvl="1" eaLnBrk="1" hangingPunct="1">
              <a:spcAft>
                <a:spcPct val="20000"/>
              </a:spcAft>
              <a:buFont typeface="+mj-lt"/>
              <a:buAutoNum type="arabicPeriod" startAt="5"/>
            </a:pPr>
            <a:r>
              <a:rPr lang="en-US" sz="2400" b="1" dirty="0" smtClean="0">
                <a:solidFill>
                  <a:srgbClr val="009900"/>
                </a:solidFill>
                <a:latin typeface="Arial" panose="020B0604020202020204" pitchFamily="34" charset="0"/>
              </a:rPr>
              <a:t>Add </a:t>
            </a:r>
            <a:r>
              <a:rPr lang="en-US" sz="2400" b="1" dirty="0">
                <a:solidFill>
                  <a:srgbClr val="009900"/>
                </a:solidFill>
                <a:latin typeface="Arial" panose="020B0604020202020204" pitchFamily="34" charset="0"/>
              </a:rPr>
              <a:t>calculation formulas based on road load values from the torque meter method</a:t>
            </a:r>
            <a:r>
              <a:rPr lang="en-US" sz="2400" b="1" dirty="0" smtClean="0">
                <a:solidFill>
                  <a:srgbClr val="009900"/>
                </a:solidFill>
                <a:latin typeface="Arial" panose="020B0604020202020204" pitchFamily="34" charset="0"/>
              </a:rPr>
              <a:t>,</a:t>
            </a:r>
            <a:endParaRPr lang="en-US" sz="2400" b="1" dirty="0">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950076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95591">
                                            <p:txEl>
                                              <p:pRg st="4" end="4"/>
                                            </p:txEl>
                                          </p:spTgt>
                                        </p:tgtEl>
                                        <p:attrNameLst>
                                          <p:attrName>style.visibility</p:attrName>
                                        </p:attrNameLst>
                                      </p:cBhvr>
                                      <p:to>
                                        <p:strVal val="visible"/>
                                      </p:to>
                                    </p:set>
                                    <p:animEffect transition="in" filter="blinds(horizontal)">
                                      <p:cBhvr>
                                        <p:cTn id="27" dur="500"/>
                                        <p:tgtEl>
                                          <p:spTgt spid="19559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95591">
                                            <p:txEl>
                                              <p:pRg st="5" end="5"/>
                                            </p:txEl>
                                          </p:spTgt>
                                        </p:tgtEl>
                                        <p:attrNameLst>
                                          <p:attrName>style.visibility</p:attrName>
                                        </p:attrNameLst>
                                      </p:cBhvr>
                                      <p:to>
                                        <p:strVal val="visible"/>
                                      </p:to>
                                    </p:set>
                                    <p:animEffect transition="in" filter="blinds(horizontal)">
                                      <p:cBhvr>
                                        <p:cTn id="32" dur="500"/>
                                        <p:tgtEl>
                                          <p:spTgt spid="1955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theme/theme1.xml><?xml version="1.0" encoding="utf-8"?>
<a:theme xmlns:a="http://schemas.openxmlformats.org/drawingml/2006/main" name="TÜV1">
  <a:themeElements>
    <a:clrScheme name="TÜV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ÜV1">
      <a:majorFont>
        <a:latin typeface="Times New Roman"/>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ÜV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ÜV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ÜV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ÜV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ÜV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ÜV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ÜV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C:\WINDOWS\Anwendungsdaten\Microsoft\Vorlagen\TÜV1.pot</Template>
  <TotalTime>0</TotalTime>
  <Words>1999</Words>
  <Application>Microsoft Office PowerPoint</Application>
  <PresentationFormat>Bildschirmpräsentation (4:3)</PresentationFormat>
  <Paragraphs>154</Paragraphs>
  <Slides>22</Slides>
  <Notes>0</Notes>
  <HiddenSlides>0</HiddenSlides>
  <MMClips>0</MMClips>
  <ScaleCrop>false</ScaleCrop>
  <HeadingPairs>
    <vt:vector size="4" baseType="variant">
      <vt:variant>
        <vt:lpstr>Design</vt:lpstr>
      </vt:variant>
      <vt:variant>
        <vt:i4>1</vt:i4>
      </vt:variant>
      <vt:variant>
        <vt:lpstr>Folientitel</vt:lpstr>
      </vt:variant>
      <vt:variant>
        <vt:i4>22</vt:i4>
      </vt:variant>
    </vt:vector>
  </HeadingPairs>
  <TitlesOfParts>
    <vt:vector size="23" baseType="lpstr">
      <vt:lpstr>TÜV1</vt:lpstr>
      <vt:lpstr>Working Paper No. WLTP-06-10-rev1e</vt:lpstr>
      <vt:lpstr>Downscaling, issues to be treated</vt:lpstr>
      <vt:lpstr>Downscaling, issues to be treated</vt:lpstr>
      <vt:lpstr>Downscaling, current status, next steps</vt:lpstr>
      <vt:lpstr>Downscaling, current status, next steps</vt:lpstr>
      <vt:lpstr>Gearshifting, current status</vt:lpstr>
      <vt:lpstr>Gearshifting, current status</vt:lpstr>
      <vt:lpstr>Gearshifting, current status</vt:lpstr>
      <vt:lpstr>Gearshifting, current status, next steps</vt:lpstr>
      <vt:lpstr>Gearshifting, current status, next steps</vt:lpstr>
      <vt:lpstr>Gearshifting, current status, next steps</vt:lpstr>
      <vt:lpstr>Gearshifting, current status, next steps</vt:lpstr>
      <vt:lpstr>Gearshifting, current status, next steps</vt:lpstr>
      <vt:lpstr>Gearshifting, current status, next steps</vt:lpstr>
      <vt:lpstr>Gearshifting, current status, next steps</vt:lpstr>
      <vt:lpstr>Gearshifting, current status, next steps</vt:lpstr>
      <vt:lpstr>Gearshifting, current status, next steps</vt:lpstr>
      <vt:lpstr>Gearshifting, current status, next steps</vt:lpstr>
      <vt:lpstr>Gearshifting, current status, next steps</vt:lpstr>
      <vt:lpstr>Gearshifting, current status, next steps</vt:lpstr>
      <vt:lpstr>Gearshifting, current status, next steps</vt:lpstr>
      <vt:lpstr>Gear shift family criteria</vt:lpstr>
    </vt:vector>
  </TitlesOfParts>
  <Company>FiGE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Lärmkongress 2000</dc:title>
  <dc:creator>H. Steven</dc:creator>
  <cp:lastModifiedBy>Redmann, Stephan</cp:lastModifiedBy>
  <cp:revision>368</cp:revision>
  <dcterms:created xsi:type="dcterms:W3CDTF">2000-09-19T12:38:45Z</dcterms:created>
  <dcterms:modified xsi:type="dcterms:W3CDTF">2014-04-03T13:56:12Z</dcterms:modified>
</cp:coreProperties>
</file>