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6"/>
  </p:notesMasterIdLst>
  <p:sldIdLst>
    <p:sldId id="256" r:id="rId2"/>
    <p:sldId id="260" r:id="rId3"/>
    <p:sldId id="257" r:id="rId4"/>
    <p:sldId id="258" r:id="rId5"/>
    <p:sldId id="262" r:id="rId6"/>
    <p:sldId id="259" r:id="rId7"/>
    <p:sldId id="261" r:id="rId8"/>
    <p:sldId id="263" r:id="rId9"/>
    <p:sldId id="264" r:id="rId10"/>
    <p:sldId id="265" r:id="rId11"/>
    <p:sldId id="268" r:id="rId12"/>
    <p:sldId id="266" r:id="rId13"/>
    <p:sldId id="267" r:id="rId14"/>
    <p:sldId id="269" r:id="rId15"/>
  </p:sldIdLst>
  <p:sldSz cx="9144000" cy="6858000" type="screen4x3"/>
  <p:notesSz cx="6807200" cy="99393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スタイル (中間)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howGuides="1">
      <p:cViewPr varScale="1">
        <p:scale>
          <a:sx n="108" d="100"/>
          <a:sy n="108" d="100"/>
        </p:scale>
        <p:origin x="-1620" y="-90"/>
      </p:cViewPr>
      <p:guideLst>
        <p:guide orient="horz" pos="2205"/>
        <p:guide pos="2880"/>
      </p:guideLst>
    </p:cSldViewPr>
  </p:slideViewPr>
  <p:notesTextViewPr>
    <p:cViewPr>
      <p:scale>
        <a:sx n="1" d="1"/>
        <a:sy n="1" d="1"/>
      </p:scale>
      <p:origin x="0" y="0"/>
    </p:cViewPr>
  </p:notesTextViewPr>
  <p:gridSpacing cx="72010" cy="7201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charts/_rels/chart1.xml.rels><?xml version="1.0" encoding="UTF-8" standalone="yes"?>
<Relationships xmlns="http://schemas.openxmlformats.org/package/2006/relationships"><Relationship Id="rId1" Type="http://schemas.openxmlformats.org/officeDocument/2006/relationships/oleObject" Target="file:///C:\Users\0000119055\Desktop\IG%20CMS%20Pixel%20Fault\Blemish.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scatterChart>
        <c:scatterStyle val="lineMarker"/>
        <c:varyColors val="0"/>
        <c:ser>
          <c:idx val="1"/>
          <c:order val="0"/>
          <c:spPr>
            <a:ln w="28575">
              <a:solidFill>
                <a:schemeClr val="tx1"/>
              </a:solidFill>
            </a:ln>
          </c:spPr>
          <c:marker>
            <c:symbol val="none"/>
          </c:marker>
          <c:xVal>
            <c:numRef>
              <c:f>Sheet2!$B$2:$B$20</c:f>
              <c:numCache>
                <c:formatCode>General</c:formatCode>
                <c:ptCount val="19"/>
                <c:pt idx="0">
                  <c:v>0</c:v>
                </c:pt>
                <c:pt idx="1">
                  <c:v>1</c:v>
                </c:pt>
                <c:pt idx="2">
                  <c:v>2</c:v>
                </c:pt>
                <c:pt idx="3">
                  <c:v>3</c:v>
                </c:pt>
                <c:pt idx="4">
                  <c:v>4</c:v>
                </c:pt>
                <c:pt idx="5">
                  <c:v>5</c:v>
                </c:pt>
                <c:pt idx="6">
                  <c:v>6</c:v>
                </c:pt>
                <c:pt idx="7">
                  <c:v>7</c:v>
                </c:pt>
                <c:pt idx="8">
                  <c:v>8</c:v>
                </c:pt>
                <c:pt idx="9">
                  <c:v>9</c:v>
                </c:pt>
                <c:pt idx="10">
                  <c:v>10</c:v>
                </c:pt>
                <c:pt idx="11">
                  <c:v>11</c:v>
                </c:pt>
                <c:pt idx="12">
                  <c:v>12</c:v>
                </c:pt>
                <c:pt idx="13">
                  <c:v>13</c:v>
                </c:pt>
                <c:pt idx="14">
                  <c:v>14</c:v>
                </c:pt>
                <c:pt idx="15">
                  <c:v>15</c:v>
                </c:pt>
                <c:pt idx="16">
                  <c:v>16</c:v>
                </c:pt>
                <c:pt idx="17">
                  <c:v>17</c:v>
                </c:pt>
                <c:pt idx="18">
                  <c:v>18</c:v>
                </c:pt>
              </c:numCache>
            </c:numRef>
          </c:xVal>
          <c:yVal>
            <c:numRef>
              <c:f>Sheet2!$C$2:$C$20</c:f>
              <c:numCache>
                <c:formatCode>General</c:formatCode>
                <c:ptCount val="19"/>
                <c:pt idx="0">
                  <c:v>214</c:v>
                </c:pt>
                <c:pt idx="1">
                  <c:v>214</c:v>
                </c:pt>
                <c:pt idx="2">
                  <c:v>214</c:v>
                </c:pt>
                <c:pt idx="3">
                  <c:v>214</c:v>
                </c:pt>
                <c:pt idx="4">
                  <c:v>214</c:v>
                </c:pt>
                <c:pt idx="5">
                  <c:v>212</c:v>
                </c:pt>
                <c:pt idx="6">
                  <c:v>212</c:v>
                </c:pt>
                <c:pt idx="7">
                  <c:v>216</c:v>
                </c:pt>
                <c:pt idx="8">
                  <c:v>211</c:v>
                </c:pt>
                <c:pt idx="9">
                  <c:v>72</c:v>
                </c:pt>
                <c:pt idx="10">
                  <c:v>97</c:v>
                </c:pt>
                <c:pt idx="11">
                  <c:v>225</c:v>
                </c:pt>
                <c:pt idx="12">
                  <c:v>217</c:v>
                </c:pt>
                <c:pt idx="13">
                  <c:v>212</c:v>
                </c:pt>
                <c:pt idx="14">
                  <c:v>212</c:v>
                </c:pt>
                <c:pt idx="15">
                  <c:v>213</c:v>
                </c:pt>
                <c:pt idx="16">
                  <c:v>214</c:v>
                </c:pt>
                <c:pt idx="17">
                  <c:v>214</c:v>
                </c:pt>
                <c:pt idx="18">
                  <c:v>214</c:v>
                </c:pt>
              </c:numCache>
            </c:numRef>
          </c:yVal>
          <c:smooth val="0"/>
        </c:ser>
        <c:dLbls>
          <c:showLegendKey val="0"/>
          <c:showVal val="0"/>
          <c:showCatName val="0"/>
          <c:showSerName val="0"/>
          <c:showPercent val="0"/>
          <c:showBubbleSize val="0"/>
        </c:dLbls>
        <c:axId val="53335552"/>
        <c:axId val="53337472"/>
      </c:scatterChart>
      <c:valAx>
        <c:axId val="53335552"/>
        <c:scaling>
          <c:orientation val="minMax"/>
          <c:max val="20"/>
          <c:min val="0"/>
        </c:scaling>
        <c:delete val="0"/>
        <c:axPos val="b"/>
        <c:title>
          <c:tx>
            <c:rich>
              <a:bodyPr/>
              <a:lstStyle/>
              <a:p>
                <a:pPr>
                  <a:defRPr/>
                </a:pPr>
                <a:r>
                  <a:rPr lang="en-US" altLang="en-US"/>
                  <a:t>Pixel Address</a:t>
                </a:r>
              </a:p>
            </c:rich>
          </c:tx>
          <c:overlay val="0"/>
        </c:title>
        <c:numFmt formatCode="General" sourceLinked="1"/>
        <c:majorTickMark val="none"/>
        <c:minorTickMark val="none"/>
        <c:tickLblPos val="nextTo"/>
        <c:crossAx val="53337472"/>
        <c:crosses val="autoZero"/>
        <c:crossBetween val="midCat"/>
      </c:valAx>
      <c:valAx>
        <c:axId val="53337472"/>
        <c:scaling>
          <c:orientation val="minMax"/>
          <c:max val="255"/>
          <c:min val="0"/>
        </c:scaling>
        <c:delete val="0"/>
        <c:axPos val="l"/>
        <c:majorGridlines/>
        <c:title>
          <c:tx>
            <c:rich>
              <a:bodyPr/>
              <a:lstStyle/>
              <a:p>
                <a:pPr>
                  <a:defRPr/>
                </a:pPr>
                <a:r>
                  <a:rPr lang="en-US" altLang="ja-JP"/>
                  <a:t>Signal</a:t>
                </a:r>
                <a:r>
                  <a:rPr lang="en-US" altLang="ja-JP" baseline="0"/>
                  <a:t> Output Level [a.u.]</a:t>
                </a:r>
                <a:endParaRPr lang="ja-JP" altLang="en-US"/>
              </a:p>
            </c:rich>
          </c:tx>
          <c:overlay val="0"/>
        </c:title>
        <c:numFmt formatCode="General" sourceLinked="1"/>
        <c:majorTickMark val="none"/>
        <c:minorTickMark val="none"/>
        <c:tickLblPos val="nextTo"/>
        <c:crossAx val="53335552"/>
        <c:crosses val="autoZero"/>
        <c:crossBetween val="midCat"/>
      </c:valAx>
      <c:spPr>
        <a:ln w="12700" cmpd="sng">
          <a:solidFill>
            <a:schemeClr val="tx1"/>
          </a:solidFill>
        </a:ln>
      </c:spPr>
    </c:plotArea>
    <c:plotVisOnly val="1"/>
    <c:dispBlanksAs val="gap"/>
    <c:showDLblsOverMax val="0"/>
  </c:chart>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49575" cy="496888"/>
          </a:xfrm>
          <a:prstGeom prst="rect">
            <a:avLst/>
          </a:prstGeom>
        </p:spPr>
        <p:txBody>
          <a:bodyPr vert="horz" lIns="91440" tIns="45720" rIns="91440" bIns="45720" rtlCol="0"/>
          <a:lstStyle>
            <a:lvl1pPr algn="l">
              <a:defRPr sz="1200"/>
            </a:lvl1pPr>
          </a:lstStyle>
          <a:p>
            <a:endParaRPr lang="en-US"/>
          </a:p>
        </p:txBody>
      </p:sp>
      <p:sp>
        <p:nvSpPr>
          <p:cNvPr id="3" name="日付プレースホルダー 2"/>
          <p:cNvSpPr>
            <a:spLocks noGrp="1"/>
          </p:cNvSpPr>
          <p:nvPr>
            <p:ph type="dt" idx="1"/>
          </p:nvPr>
        </p:nvSpPr>
        <p:spPr>
          <a:xfrm>
            <a:off x="3856038" y="0"/>
            <a:ext cx="2949575" cy="496888"/>
          </a:xfrm>
          <a:prstGeom prst="rect">
            <a:avLst/>
          </a:prstGeom>
        </p:spPr>
        <p:txBody>
          <a:bodyPr vert="horz" lIns="91440" tIns="45720" rIns="91440" bIns="45720" rtlCol="0"/>
          <a:lstStyle>
            <a:lvl1pPr algn="r">
              <a:defRPr sz="1200"/>
            </a:lvl1pPr>
          </a:lstStyle>
          <a:p>
            <a:fld id="{DBB8F24F-9050-481B-B2AB-BDED6D67D26E}" type="datetimeFigureOut">
              <a:rPr lang="en-US" smtClean="0"/>
              <a:t>6/11/2014</a:t>
            </a:fld>
            <a:endParaRPr lang="en-US"/>
          </a:p>
        </p:txBody>
      </p:sp>
      <p:sp>
        <p:nvSpPr>
          <p:cNvPr id="4" name="スライド イメージ プレースホルダー 3"/>
          <p:cNvSpPr>
            <a:spLocks noGrp="1" noRot="1" noChangeAspect="1"/>
          </p:cNvSpPr>
          <p:nvPr>
            <p:ph type="sldImg" idx="2"/>
          </p:nvPr>
        </p:nvSpPr>
        <p:spPr>
          <a:xfrm>
            <a:off x="920750" y="746125"/>
            <a:ext cx="4965700" cy="3725863"/>
          </a:xfrm>
          <a:prstGeom prst="rect">
            <a:avLst/>
          </a:prstGeom>
          <a:noFill/>
          <a:ln w="12700">
            <a:solidFill>
              <a:prstClr val="black"/>
            </a:solidFill>
          </a:ln>
        </p:spPr>
        <p:txBody>
          <a:bodyPr vert="horz" lIns="91440" tIns="45720" rIns="91440" bIns="45720" rtlCol="0" anchor="ctr"/>
          <a:lstStyle/>
          <a:p>
            <a:endParaRPr lang="en-US"/>
          </a:p>
        </p:txBody>
      </p:sp>
      <p:sp>
        <p:nvSpPr>
          <p:cNvPr id="5" name="ノート プレースホルダー 4"/>
          <p:cNvSpPr>
            <a:spLocks noGrp="1"/>
          </p:cNvSpPr>
          <p:nvPr>
            <p:ph type="body" sz="quarter" idx="3"/>
          </p:nvPr>
        </p:nvSpPr>
        <p:spPr>
          <a:xfrm>
            <a:off x="681038" y="4721225"/>
            <a:ext cx="5445125" cy="4471988"/>
          </a:xfrm>
          <a:prstGeom prst="rect">
            <a:avLst/>
          </a:prstGeom>
        </p:spPr>
        <p:txBody>
          <a:bodyPr vert="horz" lIns="91440" tIns="45720" rIns="91440" bIns="45720" rtlCol="0"/>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a:p>
        </p:txBody>
      </p:sp>
      <p:sp>
        <p:nvSpPr>
          <p:cNvPr id="6" name="フッター プレースホルダー 5"/>
          <p:cNvSpPr>
            <a:spLocks noGrp="1"/>
          </p:cNvSpPr>
          <p:nvPr>
            <p:ph type="ftr" sz="quarter" idx="4"/>
          </p:nvPr>
        </p:nvSpPr>
        <p:spPr>
          <a:xfrm>
            <a:off x="0" y="9440863"/>
            <a:ext cx="2949575" cy="496887"/>
          </a:xfrm>
          <a:prstGeom prst="rect">
            <a:avLst/>
          </a:prstGeom>
        </p:spPr>
        <p:txBody>
          <a:bodyPr vert="horz" lIns="91440" tIns="45720" rIns="91440" bIns="45720" rtlCol="0" anchor="b"/>
          <a:lstStyle>
            <a:lvl1pPr algn="l">
              <a:defRPr sz="1200"/>
            </a:lvl1pPr>
          </a:lstStyle>
          <a:p>
            <a:endParaRPr lang="en-US"/>
          </a:p>
        </p:txBody>
      </p:sp>
      <p:sp>
        <p:nvSpPr>
          <p:cNvPr id="7" name="スライド番号プレースホルダー 6"/>
          <p:cNvSpPr>
            <a:spLocks noGrp="1"/>
          </p:cNvSpPr>
          <p:nvPr>
            <p:ph type="sldNum" sz="quarter" idx="5"/>
          </p:nvPr>
        </p:nvSpPr>
        <p:spPr>
          <a:xfrm>
            <a:off x="3856038" y="9440863"/>
            <a:ext cx="2949575" cy="496887"/>
          </a:xfrm>
          <a:prstGeom prst="rect">
            <a:avLst/>
          </a:prstGeom>
        </p:spPr>
        <p:txBody>
          <a:bodyPr vert="horz" lIns="91440" tIns="45720" rIns="91440" bIns="45720" rtlCol="0" anchor="b"/>
          <a:lstStyle>
            <a:lvl1pPr algn="r">
              <a:defRPr sz="1200"/>
            </a:lvl1pPr>
          </a:lstStyle>
          <a:p>
            <a:fld id="{E8B38463-48D0-45E1-AAA4-BCAAC186435B}" type="slidenum">
              <a:rPr lang="en-US" smtClean="0"/>
              <a:t>‹Nr.›</a:t>
            </a:fld>
            <a:endParaRPr lang="en-US"/>
          </a:p>
        </p:txBody>
      </p:sp>
    </p:spTree>
    <p:extLst>
      <p:ext uri="{BB962C8B-B14F-4D97-AF65-F5344CB8AC3E}">
        <p14:creationId xmlns:p14="http://schemas.microsoft.com/office/powerpoint/2010/main" val="392970993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en-US" dirty="0"/>
          </a:p>
        </p:txBody>
      </p:sp>
      <p:sp>
        <p:nvSpPr>
          <p:cNvPr id="4" name="スライド番号プレースホルダー 3"/>
          <p:cNvSpPr>
            <a:spLocks noGrp="1"/>
          </p:cNvSpPr>
          <p:nvPr>
            <p:ph type="sldNum" sz="quarter" idx="10"/>
          </p:nvPr>
        </p:nvSpPr>
        <p:spPr/>
        <p:txBody>
          <a:bodyPr/>
          <a:lstStyle/>
          <a:p>
            <a:fld id="{E8B38463-48D0-45E1-AAA4-BCAAC186435B}" type="slidenum">
              <a:rPr lang="en-US" smtClean="0"/>
              <a:t>7</a:t>
            </a:fld>
            <a:endParaRPr lang="en-US"/>
          </a:p>
        </p:txBody>
      </p:sp>
    </p:spTree>
    <p:extLst>
      <p:ext uri="{BB962C8B-B14F-4D97-AF65-F5344CB8AC3E}">
        <p14:creationId xmlns:p14="http://schemas.microsoft.com/office/powerpoint/2010/main" val="307635224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lang="ja-JP" altLang="en-US" smtClean="0"/>
              <a:t>マスター タイトルの書式設定</a:t>
            </a:r>
            <a:endParaRPr lang="en-US"/>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ja-JP" altLang="en-US" smtClean="0"/>
              <a:t>マスター サブタイトルの書式設定</a:t>
            </a:r>
            <a:endParaRPr lang="en-US"/>
          </a:p>
        </p:txBody>
      </p:sp>
      <p:sp>
        <p:nvSpPr>
          <p:cNvPr id="4" name="日付プレースホルダー 3"/>
          <p:cNvSpPr>
            <a:spLocks noGrp="1"/>
          </p:cNvSpPr>
          <p:nvPr>
            <p:ph type="dt" sz="half" idx="10"/>
          </p:nvPr>
        </p:nvSpPr>
        <p:spPr/>
        <p:txBody>
          <a:bodyPr/>
          <a:lstStyle/>
          <a:p>
            <a:fld id="{637A4D50-FDCA-4F68-8499-921A886E5BD1}" type="datetimeFigureOut">
              <a:rPr lang="en-US" smtClean="0"/>
              <a:t>6/11/2014</a:t>
            </a:fld>
            <a:endParaRPr lang="en-US"/>
          </a:p>
        </p:txBody>
      </p:sp>
      <p:sp>
        <p:nvSpPr>
          <p:cNvPr id="5" name="フッター プレースホルダー 4"/>
          <p:cNvSpPr>
            <a:spLocks noGrp="1"/>
          </p:cNvSpPr>
          <p:nvPr>
            <p:ph type="ftr" sz="quarter" idx="11"/>
          </p:nvPr>
        </p:nvSpPr>
        <p:spPr/>
        <p:txBody>
          <a:bodyPr/>
          <a:lstStyle/>
          <a:p>
            <a:endParaRPr lang="en-US"/>
          </a:p>
        </p:txBody>
      </p:sp>
      <p:sp>
        <p:nvSpPr>
          <p:cNvPr id="6" name="スライド番号プレースホルダー 5"/>
          <p:cNvSpPr>
            <a:spLocks noGrp="1"/>
          </p:cNvSpPr>
          <p:nvPr>
            <p:ph type="sldNum" sz="quarter" idx="12"/>
          </p:nvPr>
        </p:nvSpPr>
        <p:spPr>
          <a:xfrm>
            <a:off x="7010400" y="6597440"/>
            <a:ext cx="2133600" cy="227349"/>
          </a:xfrm>
        </p:spPr>
        <p:txBody>
          <a:bodyPr/>
          <a:lstStyle/>
          <a:p>
            <a:r>
              <a:rPr lang="en-US" dirty="0" smtClean="0"/>
              <a:t>IGCMS-II-03-08</a:t>
            </a:r>
            <a:endParaRPr lang="en-US" dirty="0"/>
          </a:p>
        </p:txBody>
      </p:sp>
    </p:spTree>
    <p:extLst>
      <p:ext uri="{BB962C8B-B14F-4D97-AF65-F5344CB8AC3E}">
        <p14:creationId xmlns:p14="http://schemas.microsoft.com/office/powerpoint/2010/main" val="193005298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マスター タイトルの書式設定</a:t>
            </a:r>
            <a:endParaRPr lang="en-US"/>
          </a:p>
        </p:txBody>
      </p:sp>
      <p:sp>
        <p:nvSpPr>
          <p:cNvPr id="3" name="縦書きテキスト プレースホルダー 2"/>
          <p:cNvSpPr>
            <a:spLocks noGrp="1"/>
          </p:cNvSpPr>
          <p:nvPr>
            <p:ph type="body" orient="vert" idx="1"/>
          </p:nvPr>
        </p:nvSpPr>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a:p>
        </p:txBody>
      </p:sp>
      <p:sp>
        <p:nvSpPr>
          <p:cNvPr id="4" name="日付プレースホルダー 3"/>
          <p:cNvSpPr>
            <a:spLocks noGrp="1"/>
          </p:cNvSpPr>
          <p:nvPr>
            <p:ph type="dt" sz="half" idx="10"/>
          </p:nvPr>
        </p:nvSpPr>
        <p:spPr/>
        <p:txBody>
          <a:bodyPr/>
          <a:lstStyle/>
          <a:p>
            <a:fld id="{637A4D50-FDCA-4F68-8499-921A886E5BD1}" type="datetimeFigureOut">
              <a:rPr lang="en-US" smtClean="0"/>
              <a:t>6/11/2014</a:t>
            </a:fld>
            <a:endParaRPr lang="en-US"/>
          </a:p>
        </p:txBody>
      </p:sp>
      <p:sp>
        <p:nvSpPr>
          <p:cNvPr id="5" name="フッター プレースホルダー 4"/>
          <p:cNvSpPr>
            <a:spLocks noGrp="1"/>
          </p:cNvSpPr>
          <p:nvPr>
            <p:ph type="ftr" sz="quarter" idx="11"/>
          </p:nvPr>
        </p:nvSpPr>
        <p:spPr/>
        <p:txBody>
          <a:bodyPr/>
          <a:lstStyle/>
          <a:p>
            <a:endParaRPr lang="en-US"/>
          </a:p>
        </p:txBody>
      </p:sp>
      <p:sp>
        <p:nvSpPr>
          <p:cNvPr id="6" name="スライド番号プレースホルダー 5"/>
          <p:cNvSpPr>
            <a:spLocks noGrp="1"/>
          </p:cNvSpPr>
          <p:nvPr>
            <p:ph type="sldNum" sz="quarter" idx="12"/>
          </p:nvPr>
        </p:nvSpPr>
        <p:spPr/>
        <p:txBody>
          <a:bodyPr/>
          <a:lstStyle/>
          <a:p>
            <a:fld id="{248BEDA2-F89D-47E5-BB4E-3EB5A33E0F0C}" type="slidenum">
              <a:rPr lang="en-US" smtClean="0"/>
              <a:t>‹Nr.›</a:t>
            </a:fld>
            <a:endParaRPr lang="en-US"/>
          </a:p>
        </p:txBody>
      </p:sp>
    </p:spTree>
    <p:extLst>
      <p:ext uri="{BB962C8B-B14F-4D97-AF65-F5344CB8AC3E}">
        <p14:creationId xmlns:p14="http://schemas.microsoft.com/office/powerpoint/2010/main" val="149572849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lang="ja-JP" altLang="en-US" smtClean="0"/>
              <a:t>マスター タイトルの書式設定</a:t>
            </a:r>
            <a:endParaRPr lang="en-US"/>
          </a:p>
        </p:txBody>
      </p:sp>
      <p:sp>
        <p:nvSpPr>
          <p:cNvPr id="3" name="縦書きテキスト プレースホルダー 2"/>
          <p:cNvSpPr>
            <a:spLocks noGrp="1"/>
          </p:cNvSpPr>
          <p:nvPr>
            <p:ph type="body" orient="vert" idx="1"/>
          </p:nvPr>
        </p:nvSpPr>
        <p:spPr>
          <a:xfrm>
            <a:off x="457200" y="274638"/>
            <a:ext cx="6019800" cy="5851525"/>
          </a:xfrm>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a:p>
        </p:txBody>
      </p:sp>
      <p:sp>
        <p:nvSpPr>
          <p:cNvPr id="4" name="日付プレースホルダー 3"/>
          <p:cNvSpPr>
            <a:spLocks noGrp="1"/>
          </p:cNvSpPr>
          <p:nvPr>
            <p:ph type="dt" sz="half" idx="10"/>
          </p:nvPr>
        </p:nvSpPr>
        <p:spPr/>
        <p:txBody>
          <a:bodyPr/>
          <a:lstStyle/>
          <a:p>
            <a:fld id="{637A4D50-FDCA-4F68-8499-921A886E5BD1}" type="datetimeFigureOut">
              <a:rPr lang="en-US" smtClean="0"/>
              <a:t>6/11/2014</a:t>
            </a:fld>
            <a:endParaRPr lang="en-US"/>
          </a:p>
        </p:txBody>
      </p:sp>
      <p:sp>
        <p:nvSpPr>
          <p:cNvPr id="5" name="フッター プレースホルダー 4"/>
          <p:cNvSpPr>
            <a:spLocks noGrp="1"/>
          </p:cNvSpPr>
          <p:nvPr>
            <p:ph type="ftr" sz="quarter" idx="11"/>
          </p:nvPr>
        </p:nvSpPr>
        <p:spPr/>
        <p:txBody>
          <a:bodyPr/>
          <a:lstStyle/>
          <a:p>
            <a:endParaRPr lang="en-US"/>
          </a:p>
        </p:txBody>
      </p:sp>
      <p:sp>
        <p:nvSpPr>
          <p:cNvPr id="6" name="スライド番号プレースホルダー 5"/>
          <p:cNvSpPr>
            <a:spLocks noGrp="1"/>
          </p:cNvSpPr>
          <p:nvPr>
            <p:ph type="sldNum" sz="quarter" idx="12"/>
          </p:nvPr>
        </p:nvSpPr>
        <p:spPr/>
        <p:txBody>
          <a:bodyPr/>
          <a:lstStyle/>
          <a:p>
            <a:fld id="{248BEDA2-F89D-47E5-BB4E-3EB5A33E0F0C}" type="slidenum">
              <a:rPr lang="en-US" smtClean="0"/>
              <a:t>‹Nr.›</a:t>
            </a:fld>
            <a:endParaRPr lang="en-US"/>
          </a:p>
        </p:txBody>
      </p:sp>
    </p:spTree>
    <p:extLst>
      <p:ext uri="{BB962C8B-B14F-4D97-AF65-F5344CB8AC3E}">
        <p14:creationId xmlns:p14="http://schemas.microsoft.com/office/powerpoint/2010/main" val="395414664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マスター タイトルの書式設定</a:t>
            </a:r>
            <a:endParaRPr lang="en-US"/>
          </a:p>
        </p:txBody>
      </p:sp>
      <p:sp>
        <p:nvSpPr>
          <p:cNvPr id="3" name="コンテンツ プレースホルダー 2"/>
          <p:cNvSpPr>
            <a:spLocks noGrp="1"/>
          </p:cNvSpPr>
          <p:nvPr>
            <p:ph idx="1"/>
          </p:nvPr>
        </p:nvSpPr>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a:p>
        </p:txBody>
      </p:sp>
      <p:sp>
        <p:nvSpPr>
          <p:cNvPr id="4" name="日付プレースホルダー 3"/>
          <p:cNvSpPr>
            <a:spLocks noGrp="1"/>
          </p:cNvSpPr>
          <p:nvPr>
            <p:ph type="dt" sz="half" idx="10"/>
          </p:nvPr>
        </p:nvSpPr>
        <p:spPr/>
        <p:txBody>
          <a:bodyPr/>
          <a:lstStyle/>
          <a:p>
            <a:fld id="{637A4D50-FDCA-4F68-8499-921A886E5BD1}" type="datetimeFigureOut">
              <a:rPr lang="en-US" smtClean="0"/>
              <a:t>6/11/2014</a:t>
            </a:fld>
            <a:endParaRPr lang="en-US"/>
          </a:p>
        </p:txBody>
      </p:sp>
      <p:sp>
        <p:nvSpPr>
          <p:cNvPr id="5" name="フッター プレースホルダー 4"/>
          <p:cNvSpPr>
            <a:spLocks noGrp="1"/>
          </p:cNvSpPr>
          <p:nvPr>
            <p:ph type="ftr" sz="quarter" idx="11"/>
          </p:nvPr>
        </p:nvSpPr>
        <p:spPr/>
        <p:txBody>
          <a:bodyPr/>
          <a:lstStyle/>
          <a:p>
            <a:endParaRPr lang="en-US"/>
          </a:p>
        </p:txBody>
      </p:sp>
      <p:sp>
        <p:nvSpPr>
          <p:cNvPr id="6" name="スライド番号プレースホルダー 5"/>
          <p:cNvSpPr>
            <a:spLocks noGrp="1"/>
          </p:cNvSpPr>
          <p:nvPr>
            <p:ph type="sldNum" sz="quarter" idx="12"/>
          </p:nvPr>
        </p:nvSpPr>
        <p:spPr/>
        <p:txBody>
          <a:bodyPr/>
          <a:lstStyle/>
          <a:p>
            <a:fld id="{248BEDA2-F89D-47E5-BB4E-3EB5A33E0F0C}" type="slidenum">
              <a:rPr lang="en-US" smtClean="0"/>
              <a:t>‹Nr.›</a:t>
            </a:fld>
            <a:endParaRPr lang="en-US"/>
          </a:p>
        </p:txBody>
      </p:sp>
    </p:spTree>
    <p:extLst>
      <p:ext uri="{BB962C8B-B14F-4D97-AF65-F5344CB8AC3E}">
        <p14:creationId xmlns:p14="http://schemas.microsoft.com/office/powerpoint/2010/main" val="55710881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lang="ja-JP" altLang="en-US" smtClean="0"/>
              <a:t>マスター タイトルの書式設定</a:t>
            </a:r>
            <a:endParaRPr lang="en-US"/>
          </a:p>
        </p:txBody>
      </p:sp>
      <p:sp>
        <p:nvSpPr>
          <p:cNvPr id="3" name="テキスト プレースホルダー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smtClean="0"/>
              <a:t>マスター テキストの書式設定</a:t>
            </a:r>
          </a:p>
        </p:txBody>
      </p:sp>
      <p:sp>
        <p:nvSpPr>
          <p:cNvPr id="4" name="日付プレースホルダー 3"/>
          <p:cNvSpPr>
            <a:spLocks noGrp="1"/>
          </p:cNvSpPr>
          <p:nvPr>
            <p:ph type="dt" sz="half" idx="10"/>
          </p:nvPr>
        </p:nvSpPr>
        <p:spPr/>
        <p:txBody>
          <a:bodyPr/>
          <a:lstStyle/>
          <a:p>
            <a:fld id="{637A4D50-FDCA-4F68-8499-921A886E5BD1}" type="datetimeFigureOut">
              <a:rPr lang="en-US" smtClean="0"/>
              <a:t>6/11/2014</a:t>
            </a:fld>
            <a:endParaRPr lang="en-US"/>
          </a:p>
        </p:txBody>
      </p:sp>
      <p:sp>
        <p:nvSpPr>
          <p:cNvPr id="5" name="フッター プレースホルダー 4"/>
          <p:cNvSpPr>
            <a:spLocks noGrp="1"/>
          </p:cNvSpPr>
          <p:nvPr>
            <p:ph type="ftr" sz="quarter" idx="11"/>
          </p:nvPr>
        </p:nvSpPr>
        <p:spPr/>
        <p:txBody>
          <a:bodyPr/>
          <a:lstStyle/>
          <a:p>
            <a:endParaRPr lang="en-US"/>
          </a:p>
        </p:txBody>
      </p:sp>
      <p:sp>
        <p:nvSpPr>
          <p:cNvPr id="6" name="スライド番号プレースホルダー 5"/>
          <p:cNvSpPr>
            <a:spLocks noGrp="1"/>
          </p:cNvSpPr>
          <p:nvPr>
            <p:ph type="sldNum" sz="quarter" idx="12"/>
          </p:nvPr>
        </p:nvSpPr>
        <p:spPr/>
        <p:txBody>
          <a:bodyPr/>
          <a:lstStyle/>
          <a:p>
            <a:fld id="{248BEDA2-F89D-47E5-BB4E-3EB5A33E0F0C}" type="slidenum">
              <a:rPr lang="en-US" smtClean="0"/>
              <a:t>‹Nr.›</a:t>
            </a:fld>
            <a:endParaRPr lang="en-US"/>
          </a:p>
        </p:txBody>
      </p:sp>
    </p:spTree>
    <p:extLst>
      <p:ext uri="{BB962C8B-B14F-4D97-AF65-F5344CB8AC3E}">
        <p14:creationId xmlns:p14="http://schemas.microsoft.com/office/powerpoint/2010/main" val="90766149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マスター タイトルの書式設定</a:t>
            </a:r>
            <a:endParaRPr lang="en-US"/>
          </a:p>
        </p:txBody>
      </p:sp>
      <p:sp>
        <p:nvSpPr>
          <p:cNvPr id="3" name="コンテンツ プレースホルダー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a:p>
        </p:txBody>
      </p:sp>
      <p:sp>
        <p:nvSpPr>
          <p:cNvPr id="4" name="コンテンツ プレースホルダー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a:p>
        </p:txBody>
      </p:sp>
      <p:sp>
        <p:nvSpPr>
          <p:cNvPr id="5" name="日付プレースホルダー 4"/>
          <p:cNvSpPr>
            <a:spLocks noGrp="1"/>
          </p:cNvSpPr>
          <p:nvPr>
            <p:ph type="dt" sz="half" idx="10"/>
          </p:nvPr>
        </p:nvSpPr>
        <p:spPr/>
        <p:txBody>
          <a:bodyPr/>
          <a:lstStyle/>
          <a:p>
            <a:fld id="{637A4D50-FDCA-4F68-8499-921A886E5BD1}" type="datetimeFigureOut">
              <a:rPr lang="en-US" smtClean="0"/>
              <a:t>6/11/2014</a:t>
            </a:fld>
            <a:endParaRPr lang="en-US"/>
          </a:p>
        </p:txBody>
      </p:sp>
      <p:sp>
        <p:nvSpPr>
          <p:cNvPr id="6" name="フッター プレースホルダー 5"/>
          <p:cNvSpPr>
            <a:spLocks noGrp="1"/>
          </p:cNvSpPr>
          <p:nvPr>
            <p:ph type="ftr" sz="quarter" idx="11"/>
          </p:nvPr>
        </p:nvSpPr>
        <p:spPr/>
        <p:txBody>
          <a:bodyPr/>
          <a:lstStyle/>
          <a:p>
            <a:endParaRPr lang="en-US"/>
          </a:p>
        </p:txBody>
      </p:sp>
      <p:sp>
        <p:nvSpPr>
          <p:cNvPr id="7" name="スライド番号プレースホルダー 6"/>
          <p:cNvSpPr>
            <a:spLocks noGrp="1"/>
          </p:cNvSpPr>
          <p:nvPr>
            <p:ph type="sldNum" sz="quarter" idx="12"/>
          </p:nvPr>
        </p:nvSpPr>
        <p:spPr/>
        <p:txBody>
          <a:bodyPr/>
          <a:lstStyle/>
          <a:p>
            <a:fld id="{248BEDA2-F89D-47E5-BB4E-3EB5A33E0F0C}" type="slidenum">
              <a:rPr lang="en-US" smtClean="0"/>
              <a:t>‹Nr.›</a:t>
            </a:fld>
            <a:endParaRPr lang="en-US"/>
          </a:p>
        </p:txBody>
      </p:sp>
    </p:spTree>
    <p:extLst>
      <p:ext uri="{BB962C8B-B14F-4D97-AF65-F5344CB8AC3E}">
        <p14:creationId xmlns:p14="http://schemas.microsoft.com/office/powerpoint/2010/main" val="355765853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lang="ja-JP" altLang="en-US" smtClean="0"/>
              <a:t>マスター タイトルの書式設定</a:t>
            </a:r>
            <a:endParaRPr lang="en-US"/>
          </a:p>
        </p:txBody>
      </p:sp>
      <p:sp>
        <p:nvSpPr>
          <p:cNvPr id="3" name="テキスト プレースホルダー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4" name="コンテンツ プレースホルダー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a:p>
        </p:txBody>
      </p:sp>
      <p:sp>
        <p:nvSpPr>
          <p:cNvPr id="5" name="テキスト プレースホルダー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6" name="コンテンツ プレースホルダー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a:p>
        </p:txBody>
      </p:sp>
      <p:sp>
        <p:nvSpPr>
          <p:cNvPr id="7" name="日付プレースホルダー 6"/>
          <p:cNvSpPr>
            <a:spLocks noGrp="1"/>
          </p:cNvSpPr>
          <p:nvPr>
            <p:ph type="dt" sz="half" idx="10"/>
          </p:nvPr>
        </p:nvSpPr>
        <p:spPr/>
        <p:txBody>
          <a:bodyPr/>
          <a:lstStyle/>
          <a:p>
            <a:fld id="{637A4D50-FDCA-4F68-8499-921A886E5BD1}" type="datetimeFigureOut">
              <a:rPr lang="en-US" smtClean="0"/>
              <a:t>6/11/2014</a:t>
            </a:fld>
            <a:endParaRPr lang="en-US"/>
          </a:p>
        </p:txBody>
      </p:sp>
      <p:sp>
        <p:nvSpPr>
          <p:cNvPr id="8" name="フッター プレースホルダー 7"/>
          <p:cNvSpPr>
            <a:spLocks noGrp="1"/>
          </p:cNvSpPr>
          <p:nvPr>
            <p:ph type="ftr" sz="quarter" idx="11"/>
          </p:nvPr>
        </p:nvSpPr>
        <p:spPr/>
        <p:txBody>
          <a:bodyPr/>
          <a:lstStyle/>
          <a:p>
            <a:endParaRPr lang="en-US"/>
          </a:p>
        </p:txBody>
      </p:sp>
      <p:sp>
        <p:nvSpPr>
          <p:cNvPr id="9" name="スライド番号プレースホルダー 8"/>
          <p:cNvSpPr>
            <a:spLocks noGrp="1"/>
          </p:cNvSpPr>
          <p:nvPr>
            <p:ph type="sldNum" sz="quarter" idx="12"/>
          </p:nvPr>
        </p:nvSpPr>
        <p:spPr/>
        <p:txBody>
          <a:bodyPr/>
          <a:lstStyle/>
          <a:p>
            <a:fld id="{248BEDA2-F89D-47E5-BB4E-3EB5A33E0F0C}" type="slidenum">
              <a:rPr lang="en-US" smtClean="0"/>
              <a:t>‹Nr.›</a:t>
            </a:fld>
            <a:endParaRPr lang="en-US"/>
          </a:p>
        </p:txBody>
      </p:sp>
    </p:spTree>
    <p:extLst>
      <p:ext uri="{BB962C8B-B14F-4D97-AF65-F5344CB8AC3E}">
        <p14:creationId xmlns:p14="http://schemas.microsoft.com/office/powerpoint/2010/main" val="206813521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マスター タイトルの書式設定</a:t>
            </a:r>
            <a:endParaRPr lang="en-US"/>
          </a:p>
        </p:txBody>
      </p:sp>
      <p:sp>
        <p:nvSpPr>
          <p:cNvPr id="3" name="日付プレースホルダー 2"/>
          <p:cNvSpPr>
            <a:spLocks noGrp="1"/>
          </p:cNvSpPr>
          <p:nvPr>
            <p:ph type="dt" sz="half" idx="10"/>
          </p:nvPr>
        </p:nvSpPr>
        <p:spPr/>
        <p:txBody>
          <a:bodyPr/>
          <a:lstStyle/>
          <a:p>
            <a:fld id="{637A4D50-FDCA-4F68-8499-921A886E5BD1}" type="datetimeFigureOut">
              <a:rPr lang="en-US" smtClean="0"/>
              <a:t>6/11/2014</a:t>
            </a:fld>
            <a:endParaRPr lang="en-US"/>
          </a:p>
        </p:txBody>
      </p:sp>
      <p:sp>
        <p:nvSpPr>
          <p:cNvPr id="4" name="フッター プレースホルダー 3"/>
          <p:cNvSpPr>
            <a:spLocks noGrp="1"/>
          </p:cNvSpPr>
          <p:nvPr>
            <p:ph type="ftr" sz="quarter" idx="11"/>
          </p:nvPr>
        </p:nvSpPr>
        <p:spPr/>
        <p:txBody>
          <a:bodyPr/>
          <a:lstStyle/>
          <a:p>
            <a:endParaRPr lang="en-US"/>
          </a:p>
        </p:txBody>
      </p:sp>
      <p:sp>
        <p:nvSpPr>
          <p:cNvPr id="5" name="スライド番号プレースホルダー 4"/>
          <p:cNvSpPr>
            <a:spLocks noGrp="1"/>
          </p:cNvSpPr>
          <p:nvPr>
            <p:ph type="sldNum" sz="quarter" idx="12"/>
          </p:nvPr>
        </p:nvSpPr>
        <p:spPr/>
        <p:txBody>
          <a:bodyPr/>
          <a:lstStyle/>
          <a:p>
            <a:fld id="{248BEDA2-F89D-47E5-BB4E-3EB5A33E0F0C}" type="slidenum">
              <a:rPr lang="en-US" smtClean="0"/>
              <a:t>‹Nr.›</a:t>
            </a:fld>
            <a:endParaRPr lang="en-US"/>
          </a:p>
        </p:txBody>
      </p:sp>
    </p:spTree>
    <p:extLst>
      <p:ext uri="{BB962C8B-B14F-4D97-AF65-F5344CB8AC3E}">
        <p14:creationId xmlns:p14="http://schemas.microsoft.com/office/powerpoint/2010/main" val="85061450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637A4D50-FDCA-4F68-8499-921A886E5BD1}" type="datetimeFigureOut">
              <a:rPr lang="en-US" smtClean="0"/>
              <a:t>6/11/2014</a:t>
            </a:fld>
            <a:endParaRPr lang="en-US"/>
          </a:p>
        </p:txBody>
      </p:sp>
      <p:sp>
        <p:nvSpPr>
          <p:cNvPr id="3" name="フッター プレースホルダー 2"/>
          <p:cNvSpPr>
            <a:spLocks noGrp="1"/>
          </p:cNvSpPr>
          <p:nvPr>
            <p:ph type="ftr" sz="quarter" idx="11"/>
          </p:nvPr>
        </p:nvSpPr>
        <p:spPr/>
        <p:txBody>
          <a:bodyPr/>
          <a:lstStyle/>
          <a:p>
            <a:endParaRPr lang="en-US"/>
          </a:p>
        </p:txBody>
      </p:sp>
      <p:sp>
        <p:nvSpPr>
          <p:cNvPr id="4" name="スライド番号プレースホルダー 3"/>
          <p:cNvSpPr>
            <a:spLocks noGrp="1"/>
          </p:cNvSpPr>
          <p:nvPr>
            <p:ph type="sldNum" sz="quarter" idx="12"/>
          </p:nvPr>
        </p:nvSpPr>
        <p:spPr/>
        <p:txBody>
          <a:bodyPr/>
          <a:lstStyle/>
          <a:p>
            <a:fld id="{248BEDA2-F89D-47E5-BB4E-3EB5A33E0F0C}" type="slidenum">
              <a:rPr lang="en-US" smtClean="0"/>
              <a:t>‹Nr.›</a:t>
            </a:fld>
            <a:endParaRPr lang="en-US"/>
          </a:p>
        </p:txBody>
      </p:sp>
    </p:spTree>
    <p:extLst>
      <p:ext uri="{BB962C8B-B14F-4D97-AF65-F5344CB8AC3E}">
        <p14:creationId xmlns:p14="http://schemas.microsoft.com/office/powerpoint/2010/main" val="217561224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lang="ja-JP" altLang="en-US" smtClean="0"/>
              <a:t>マスター タイトルの書式設定</a:t>
            </a:r>
            <a:endParaRPr lang="en-US"/>
          </a:p>
        </p:txBody>
      </p:sp>
      <p:sp>
        <p:nvSpPr>
          <p:cNvPr id="3" name="コンテンツ プレースホルダー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a:p>
        </p:txBody>
      </p:sp>
      <p:sp>
        <p:nvSpPr>
          <p:cNvPr id="4" name="テキスト プレースホルダー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
        <p:nvSpPr>
          <p:cNvPr id="5" name="日付プレースホルダー 4"/>
          <p:cNvSpPr>
            <a:spLocks noGrp="1"/>
          </p:cNvSpPr>
          <p:nvPr>
            <p:ph type="dt" sz="half" idx="10"/>
          </p:nvPr>
        </p:nvSpPr>
        <p:spPr/>
        <p:txBody>
          <a:bodyPr/>
          <a:lstStyle/>
          <a:p>
            <a:fld id="{637A4D50-FDCA-4F68-8499-921A886E5BD1}" type="datetimeFigureOut">
              <a:rPr lang="en-US" smtClean="0"/>
              <a:t>6/11/2014</a:t>
            </a:fld>
            <a:endParaRPr lang="en-US"/>
          </a:p>
        </p:txBody>
      </p:sp>
      <p:sp>
        <p:nvSpPr>
          <p:cNvPr id="6" name="フッター プレースホルダー 5"/>
          <p:cNvSpPr>
            <a:spLocks noGrp="1"/>
          </p:cNvSpPr>
          <p:nvPr>
            <p:ph type="ftr" sz="quarter" idx="11"/>
          </p:nvPr>
        </p:nvSpPr>
        <p:spPr/>
        <p:txBody>
          <a:bodyPr/>
          <a:lstStyle/>
          <a:p>
            <a:endParaRPr lang="en-US"/>
          </a:p>
        </p:txBody>
      </p:sp>
      <p:sp>
        <p:nvSpPr>
          <p:cNvPr id="7" name="スライド番号プレースホルダー 6"/>
          <p:cNvSpPr>
            <a:spLocks noGrp="1"/>
          </p:cNvSpPr>
          <p:nvPr>
            <p:ph type="sldNum" sz="quarter" idx="12"/>
          </p:nvPr>
        </p:nvSpPr>
        <p:spPr/>
        <p:txBody>
          <a:bodyPr/>
          <a:lstStyle/>
          <a:p>
            <a:fld id="{248BEDA2-F89D-47E5-BB4E-3EB5A33E0F0C}" type="slidenum">
              <a:rPr lang="en-US" smtClean="0"/>
              <a:t>‹Nr.›</a:t>
            </a:fld>
            <a:endParaRPr lang="en-US"/>
          </a:p>
        </p:txBody>
      </p:sp>
    </p:spTree>
    <p:extLst>
      <p:ext uri="{BB962C8B-B14F-4D97-AF65-F5344CB8AC3E}">
        <p14:creationId xmlns:p14="http://schemas.microsoft.com/office/powerpoint/2010/main" val="349843177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lang="ja-JP" altLang="en-US" smtClean="0"/>
              <a:t>マスター タイトルの書式設定</a:t>
            </a:r>
            <a:endParaRPr lang="en-US"/>
          </a:p>
        </p:txBody>
      </p:sp>
      <p:sp>
        <p:nvSpPr>
          <p:cNvPr id="3" name="図プレースホルダー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テキスト プレースホルダー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
        <p:nvSpPr>
          <p:cNvPr id="5" name="日付プレースホルダー 4"/>
          <p:cNvSpPr>
            <a:spLocks noGrp="1"/>
          </p:cNvSpPr>
          <p:nvPr>
            <p:ph type="dt" sz="half" idx="10"/>
          </p:nvPr>
        </p:nvSpPr>
        <p:spPr/>
        <p:txBody>
          <a:bodyPr/>
          <a:lstStyle/>
          <a:p>
            <a:fld id="{637A4D50-FDCA-4F68-8499-921A886E5BD1}" type="datetimeFigureOut">
              <a:rPr lang="en-US" smtClean="0"/>
              <a:t>6/11/2014</a:t>
            </a:fld>
            <a:endParaRPr lang="en-US"/>
          </a:p>
        </p:txBody>
      </p:sp>
      <p:sp>
        <p:nvSpPr>
          <p:cNvPr id="6" name="フッター プレースホルダー 5"/>
          <p:cNvSpPr>
            <a:spLocks noGrp="1"/>
          </p:cNvSpPr>
          <p:nvPr>
            <p:ph type="ftr" sz="quarter" idx="11"/>
          </p:nvPr>
        </p:nvSpPr>
        <p:spPr/>
        <p:txBody>
          <a:bodyPr/>
          <a:lstStyle/>
          <a:p>
            <a:endParaRPr lang="en-US"/>
          </a:p>
        </p:txBody>
      </p:sp>
      <p:sp>
        <p:nvSpPr>
          <p:cNvPr id="7" name="スライド番号プレースホルダー 6"/>
          <p:cNvSpPr>
            <a:spLocks noGrp="1"/>
          </p:cNvSpPr>
          <p:nvPr>
            <p:ph type="sldNum" sz="quarter" idx="12"/>
          </p:nvPr>
        </p:nvSpPr>
        <p:spPr/>
        <p:txBody>
          <a:bodyPr/>
          <a:lstStyle/>
          <a:p>
            <a:fld id="{248BEDA2-F89D-47E5-BB4E-3EB5A33E0F0C}" type="slidenum">
              <a:rPr lang="en-US" smtClean="0"/>
              <a:t>‹Nr.›</a:t>
            </a:fld>
            <a:endParaRPr lang="en-US"/>
          </a:p>
        </p:txBody>
      </p:sp>
    </p:spTree>
    <p:extLst>
      <p:ext uri="{BB962C8B-B14F-4D97-AF65-F5344CB8AC3E}">
        <p14:creationId xmlns:p14="http://schemas.microsoft.com/office/powerpoint/2010/main" val="345268210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ja-JP" altLang="en-US" smtClean="0"/>
              <a:t>マスター タイトルの書式設定</a:t>
            </a:r>
            <a:endParaRPr lang="en-US"/>
          </a:p>
        </p:txBody>
      </p:sp>
      <p:sp>
        <p:nvSpPr>
          <p:cNvPr id="3" name="テキスト プレースホルダー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a:p>
        </p:txBody>
      </p:sp>
      <p:sp>
        <p:nvSpPr>
          <p:cNvPr id="4" name="日付プレースホルダー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37A4D50-FDCA-4F68-8499-921A886E5BD1}" type="datetimeFigureOut">
              <a:rPr lang="en-US" smtClean="0"/>
              <a:t>6/11/2014</a:t>
            </a:fld>
            <a:endParaRPr lang="en-US"/>
          </a:p>
        </p:txBody>
      </p:sp>
      <p:sp>
        <p:nvSpPr>
          <p:cNvPr id="5" name="フッター プレースホルダー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スライド番号プレースホルダー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48BEDA2-F89D-47E5-BB4E-3EB5A33E0F0C}" type="slidenum">
              <a:rPr lang="en-US" smtClean="0"/>
              <a:t>‹Nr.›</a:t>
            </a:fld>
            <a:endParaRPr lang="en-US"/>
          </a:p>
        </p:txBody>
      </p:sp>
    </p:spTree>
    <p:extLst>
      <p:ext uri="{BB962C8B-B14F-4D97-AF65-F5344CB8AC3E}">
        <p14:creationId xmlns:p14="http://schemas.microsoft.com/office/powerpoint/2010/main" val="255651368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2.xml"/><Relationship Id="rId4" Type="http://schemas.openxmlformats.org/officeDocument/2006/relationships/image" Target="../media/image16.png"/></Relationships>
</file>

<file path=ppt/slides/_rels/slide14.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image" Target="../media/image17.png"/><Relationship Id="rId1" Type="http://schemas.openxmlformats.org/officeDocument/2006/relationships/slideLayout" Target="../slideLayouts/slideLayout2.xml"/><Relationship Id="rId4" Type="http://schemas.openxmlformats.org/officeDocument/2006/relationships/image" Target="../media/image18.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image" Target="../media/image3.png"/></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0"/>
            <a:ext cx="9144000" cy="764630"/>
          </a:xfrm>
        </p:spPr>
        <p:txBody>
          <a:bodyPr>
            <a:normAutofit/>
          </a:bodyPr>
          <a:lstStyle/>
          <a:p>
            <a:pPr algn="l"/>
            <a:r>
              <a:rPr lang="en-US" dirty="0" smtClean="0"/>
              <a:t>Disturbing pixel faults</a:t>
            </a:r>
            <a:endParaRPr lang="en-US" dirty="0"/>
          </a:p>
        </p:txBody>
      </p:sp>
      <p:sp>
        <p:nvSpPr>
          <p:cNvPr id="5" name="正方形/長方形 4"/>
          <p:cNvSpPr/>
          <p:nvPr/>
        </p:nvSpPr>
        <p:spPr>
          <a:xfrm>
            <a:off x="0" y="692620"/>
            <a:ext cx="9132159" cy="646331"/>
          </a:xfrm>
          <a:prstGeom prst="rect">
            <a:avLst/>
          </a:prstGeom>
        </p:spPr>
        <p:txBody>
          <a:bodyPr wrap="square">
            <a:spAutoFit/>
          </a:bodyPr>
          <a:lstStyle/>
          <a:p>
            <a:r>
              <a:rPr lang="en-US" altLang="ja-JP" dirty="0" smtClean="0"/>
              <a:t>J</a:t>
            </a:r>
            <a:r>
              <a:rPr lang="en-US" dirty="0" smtClean="0"/>
              <a:t>ustification for not incorporation single pixels failure test procedure as part of type approval test within </a:t>
            </a:r>
            <a:r>
              <a:rPr lang="en-US" altLang="ja-JP" dirty="0" smtClean="0"/>
              <a:t>UN Reg.46 document.</a:t>
            </a:r>
            <a:r>
              <a:rPr lang="en-US" dirty="0" smtClean="0"/>
              <a:t> </a:t>
            </a:r>
            <a:endParaRPr lang="en-US" dirty="0"/>
          </a:p>
        </p:txBody>
      </p:sp>
      <p:sp>
        <p:nvSpPr>
          <p:cNvPr id="3" name="正方形/長方形 2"/>
          <p:cNvSpPr/>
          <p:nvPr/>
        </p:nvSpPr>
        <p:spPr>
          <a:xfrm>
            <a:off x="0" y="1268700"/>
            <a:ext cx="9144000" cy="5355312"/>
          </a:xfrm>
          <a:prstGeom prst="rect">
            <a:avLst/>
          </a:prstGeom>
        </p:spPr>
        <p:txBody>
          <a:bodyPr wrap="square">
            <a:spAutoFit/>
          </a:bodyPr>
          <a:lstStyle/>
          <a:p>
            <a:r>
              <a:rPr lang="en-US" dirty="0"/>
              <a:t>Pixel fault is part of component requirement</a:t>
            </a:r>
            <a:r>
              <a:rPr lang="en-US" dirty="0" smtClean="0"/>
              <a:t>.</a:t>
            </a:r>
          </a:p>
          <a:p>
            <a:endParaRPr lang="en-US" dirty="0"/>
          </a:p>
          <a:p>
            <a:r>
              <a:rPr lang="en-US" dirty="0" smtClean="0"/>
              <a:t>The </a:t>
            </a:r>
            <a:r>
              <a:rPr lang="en-US" dirty="0"/>
              <a:t>examiner of the testing authorities shall verify documentation </a:t>
            </a:r>
            <a:r>
              <a:rPr lang="en-US" dirty="0" smtClean="0"/>
              <a:t>submitted by the applicant and check whether the documentation cites that the </a:t>
            </a:r>
            <a:r>
              <a:rPr lang="en-US" dirty="0"/>
              <a:t>production of component </a:t>
            </a:r>
            <a:r>
              <a:rPr lang="en-US" dirty="0" smtClean="0"/>
              <a:t>are properly controlled so that the </a:t>
            </a:r>
            <a:r>
              <a:rPr lang="en-US" dirty="0"/>
              <a:t>outgoing component </a:t>
            </a:r>
            <a:r>
              <a:rPr lang="en-US" dirty="0" smtClean="0"/>
              <a:t>test criteria complies the </a:t>
            </a:r>
            <a:r>
              <a:rPr lang="en-US" dirty="0"/>
              <a:t>type approval limit determined under UN Reg. 46 or the relevant ISO 16505 standards.</a:t>
            </a:r>
          </a:p>
          <a:p>
            <a:r>
              <a:rPr lang="en-US" dirty="0"/>
              <a:t> </a:t>
            </a:r>
          </a:p>
          <a:p>
            <a:r>
              <a:rPr lang="en-US" dirty="0"/>
              <a:t>Within the component test, there are </a:t>
            </a:r>
            <a:r>
              <a:rPr lang="en-US" dirty="0" smtClean="0"/>
              <a:t>two </a:t>
            </a:r>
            <a:r>
              <a:rPr lang="en-US" dirty="0"/>
              <a:t>different categories for the </a:t>
            </a:r>
            <a:r>
              <a:rPr lang="en-US" dirty="0" smtClean="0"/>
              <a:t>verification/test </a:t>
            </a:r>
            <a:r>
              <a:rPr lang="en-US" dirty="0"/>
              <a:t>which shall be performed accordingly.</a:t>
            </a:r>
          </a:p>
          <a:p>
            <a:r>
              <a:rPr lang="en-US" dirty="0"/>
              <a:t> </a:t>
            </a:r>
          </a:p>
          <a:p>
            <a:r>
              <a:rPr lang="en-US" dirty="0"/>
              <a:t>Product characterization of the CMS such like distortion, resolution, magnification are generally determined according to the product design of the component. Within this category, the typical variation is controlled to keep an average production quality level per all </a:t>
            </a:r>
            <a:r>
              <a:rPr lang="en-US" dirty="0" smtClean="0"/>
              <a:t>samples. Therefore</a:t>
            </a:r>
            <a:r>
              <a:rPr lang="en-US" dirty="0"/>
              <a:t>, the use of a typical sample is appropriate to verify the conformance of the product to the requirement. On the other hand, in the second category, some product characteristics such like pixel faults are types of failure that does not necessary occurs to all production samples, and may inevitably occur as a probabilistic fact. Bringing a typical sample does not reflect an average characteristic of the product in series </a:t>
            </a:r>
            <a:r>
              <a:rPr lang="en-US" dirty="0" smtClean="0"/>
              <a:t>production and type approval are verified based on the </a:t>
            </a:r>
          </a:p>
          <a:p>
            <a:r>
              <a:rPr lang="en-US" dirty="0" smtClean="0"/>
              <a:t>submitted the documentation.</a:t>
            </a:r>
          </a:p>
        </p:txBody>
      </p:sp>
      <p:sp>
        <p:nvSpPr>
          <p:cNvPr id="6" name="スライド番号プレースホルダー 5"/>
          <p:cNvSpPr>
            <a:spLocks noGrp="1"/>
          </p:cNvSpPr>
          <p:nvPr>
            <p:ph type="sldNum" sz="quarter" idx="12"/>
          </p:nvPr>
        </p:nvSpPr>
        <p:spPr>
          <a:xfrm>
            <a:off x="5220090" y="116540"/>
            <a:ext cx="3861840" cy="227349"/>
          </a:xfrm>
        </p:spPr>
        <p:txBody>
          <a:bodyPr/>
          <a:lstStyle/>
          <a:p>
            <a:pPr algn="l"/>
            <a:r>
              <a:rPr lang="en-US" dirty="0" smtClean="0"/>
              <a:t>provided by Mr. Oba, Sony                               IGCMS-II-03-08</a:t>
            </a:r>
            <a:endParaRPr lang="en-US" dirty="0"/>
          </a:p>
        </p:txBody>
      </p:sp>
    </p:spTree>
    <p:extLst>
      <p:ext uri="{BB962C8B-B14F-4D97-AF65-F5344CB8AC3E}">
        <p14:creationId xmlns:p14="http://schemas.microsoft.com/office/powerpoint/2010/main" val="390581051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2"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27480" y="548600"/>
            <a:ext cx="7740440" cy="581933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テキスト ボックス 4"/>
          <p:cNvSpPr txBox="1"/>
          <p:nvPr/>
        </p:nvSpPr>
        <p:spPr>
          <a:xfrm>
            <a:off x="467430" y="116540"/>
            <a:ext cx="2596929" cy="369332"/>
          </a:xfrm>
          <a:prstGeom prst="rect">
            <a:avLst/>
          </a:prstGeom>
          <a:noFill/>
        </p:spPr>
        <p:txBody>
          <a:bodyPr wrap="none" rtlCol="0">
            <a:spAutoFit/>
          </a:bodyPr>
          <a:lstStyle/>
          <a:p>
            <a:r>
              <a:rPr lang="en-US" dirty="0" smtClean="0"/>
              <a:t>Example of white blemish</a:t>
            </a:r>
            <a:endParaRPr lang="en-US" dirty="0"/>
          </a:p>
        </p:txBody>
      </p:sp>
    </p:spTree>
    <p:extLst>
      <p:ext uri="{BB962C8B-B14F-4D97-AF65-F5344CB8AC3E}">
        <p14:creationId xmlns:p14="http://schemas.microsoft.com/office/powerpoint/2010/main" val="263588332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5"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1400" y="692620"/>
            <a:ext cx="4176580" cy="41714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076"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499990" y="692620"/>
            <a:ext cx="4181718" cy="417658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テキスト ボックス 4"/>
          <p:cNvSpPr txBox="1"/>
          <p:nvPr/>
        </p:nvSpPr>
        <p:spPr>
          <a:xfrm>
            <a:off x="179390" y="188550"/>
            <a:ext cx="2729978" cy="369332"/>
          </a:xfrm>
          <a:prstGeom prst="rect">
            <a:avLst/>
          </a:prstGeom>
          <a:noFill/>
        </p:spPr>
        <p:txBody>
          <a:bodyPr wrap="none" rtlCol="0">
            <a:spAutoFit/>
          </a:bodyPr>
          <a:lstStyle/>
          <a:p>
            <a:r>
              <a:rPr lang="en-US" dirty="0" smtClean="0"/>
              <a:t>Close up as camera output </a:t>
            </a:r>
            <a:endParaRPr lang="en-US" dirty="0"/>
          </a:p>
        </p:txBody>
      </p:sp>
      <p:sp>
        <p:nvSpPr>
          <p:cNvPr id="9" name="テキスト ボックス 8"/>
          <p:cNvSpPr txBox="1"/>
          <p:nvPr/>
        </p:nvSpPr>
        <p:spPr>
          <a:xfrm>
            <a:off x="4572000" y="188550"/>
            <a:ext cx="4011034" cy="369332"/>
          </a:xfrm>
          <a:prstGeom prst="rect">
            <a:avLst/>
          </a:prstGeom>
          <a:noFill/>
        </p:spPr>
        <p:txBody>
          <a:bodyPr wrap="none" rtlCol="0">
            <a:spAutoFit/>
          </a:bodyPr>
          <a:lstStyle/>
          <a:p>
            <a:r>
              <a:rPr lang="en-US" dirty="0" smtClean="0"/>
              <a:t>Close up as smoothed over 5 pixel range</a:t>
            </a:r>
            <a:endParaRPr lang="en-US" dirty="0"/>
          </a:p>
        </p:txBody>
      </p:sp>
    </p:spTree>
    <p:extLst>
      <p:ext uri="{BB962C8B-B14F-4D97-AF65-F5344CB8AC3E}">
        <p14:creationId xmlns:p14="http://schemas.microsoft.com/office/powerpoint/2010/main" val="316303151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8"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3314" y="1772770"/>
            <a:ext cx="4533918" cy="391743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9"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21194" y="1628750"/>
            <a:ext cx="4315426" cy="388854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テキスト ボックス 7"/>
          <p:cNvSpPr txBox="1"/>
          <p:nvPr/>
        </p:nvSpPr>
        <p:spPr>
          <a:xfrm>
            <a:off x="256574" y="1124680"/>
            <a:ext cx="2729978" cy="369332"/>
          </a:xfrm>
          <a:prstGeom prst="rect">
            <a:avLst/>
          </a:prstGeom>
          <a:noFill/>
        </p:spPr>
        <p:txBody>
          <a:bodyPr wrap="none" rtlCol="0">
            <a:spAutoFit/>
          </a:bodyPr>
          <a:lstStyle/>
          <a:p>
            <a:r>
              <a:rPr lang="en-US" dirty="0" smtClean="0"/>
              <a:t>Close up as camera output </a:t>
            </a:r>
            <a:endParaRPr lang="en-US" dirty="0"/>
          </a:p>
        </p:txBody>
      </p:sp>
      <p:sp>
        <p:nvSpPr>
          <p:cNvPr id="9" name="テキスト ボックス 8"/>
          <p:cNvSpPr txBox="1"/>
          <p:nvPr/>
        </p:nvSpPr>
        <p:spPr>
          <a:xfrm>
            <a:off x="4649184" y="1124680"/>
            <a:ext cx="4011034" cy="369332"/>
          </a:xfrm>
          <a:prstGeom prst="rect">
            <a:avLst/>
          </a:prstGeom>
          <a:noFill/>
        </p:spPr>
        <p:txBody>
          <a:bodyPr wrap="none" rtlCol="0">
            <a:spAutoFit/>
          </a:bodyPr>
          <a:lstStyle/>
          <a:p>
            <a:r>
              <a:rPr lang="en-US" dirty="0" smtClean="0"/>
              <a:t>Close up as smoothed over 5 pixel range</a:t>
            </a:r>
            <a:endParaRPr lang="en-US" dirty="0"/>
          </a:p>
        </p:txBody>
      </p:sp>
      <p:sp>
        <p:nvSpPr>
          <p:cNvPr id="10" name="テキスト ボックス 9"/>
          <p:cNvSpPr txBox="1"/>
          <p:nvPr/>
        </p:nvSpPr>
        <p:spPr>
          <a:xfrm>
            <a:off x="24230" y="32610"/>
            <a:ext cx="2584169" cy="584775"/>
          </a:xfrm>
          <a:prstGeom prst="rect">
            <a:avLst/>
          </a:prstGeom>
          <a:noFill/>
        </p:spPr>
        <p:txBody>
          <a:bodyPr wrap="none" rtlCol="0">
            <a:spAutoFit/>
          </a:bodyPr>
          <a:lstStyle/>
          <a:p>
            <a:r>
              <a:rPr lang="en-US" sz="3200" dirty="0" smtClean="0"/>
              <a:t>3D plot profile</a:t>
            </a:r>
            <a:endParaRPr lang="en-US" sz="3200" dirty="0"/>
          </a:p>
        </p:txBody>
      </p:sp>
    </p:spTree>
    <p:extLst>
      <p:ext uri="{BB962C8B-B14F-4D97-AF65-F5344CB8AC3E}">
        <p14:creationId xmlns:p14="http://schemas.microsoft.com/office/powerpoint/2010/main" val="152627028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01"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169060" y="1628750"/>
            <a:ext cx="4867560" cy="35348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09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6837" y="1628751"/>
            <a:ext cx="3960550" cy="32269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 name="右矢印 8"/>
          <p:cNvSpPr/>
          <p:nvPr/>
        </p:nvSpPr>
        <p:spPr>
          <a:xfrm>
            <a:off x="4129397" y="4005080"/>
            <a:ext cx="1080150" cy="360050"/>
          </a:xfrm>
          <a:prstGeom prst="rightArrow">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右矢印 12"/>
          <p:cNvSpPr/>
          <p:nvPr/>
        </p:nvSpPr>
        <p:spPr>
          <a:xfrm>
            <a:off x="4211950" y="1772770"/>
            <a:ext cx="1152160" cy="432060"/>
          </a:xfrm>
          <a:prstGeom prst="rightArrow">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8" name="直線コネクタ 7"/>
          <p:cNvCxnSpPr/>
          <p:nvPr/>
        </p:nvCxnSpPr>
        <p:spPr>
          <a:xfrm>
            <a:off x="5497587" y="1988800"/>
            <a:ext cx="3024420" cy="1"/>
          </a:xfrm>
          <a:prstGeom prst="line">
            <a:avLst/>
          </a:prstGeom>
          <a:ln w="28575">
            <a:solidFill>
              <a:srgbClr val="00B0F0"/>
            </a:solidFill>
            <a:prstDash val="dash"/>
          </a:ln>
        </p:spPr>
        <p:style>
          <a:lnRef idx="1">
            <a:schemeClr val="accent1"/>
          </a:lnRef>
          <a:fillRef idx="0">
            <a:schemeClr val="accent1"/>
          </a:fillRef>
          <a:effectRef idx="0">
            <a:schemeClr val="accent1"/>
          </a:effectRef>
          <a:fontRef idx="minor">
            <a:schemeClr val="tx1"/>
          </a:fontRef>
        </p:style>
      </p:cxnSp>
      <p:sp>
        <p:nvSpPr>
          <p:cNvPr id="18" name="角丸四角形吹き出し 17"/>
          <p:cNvSpPr/>
          <p:nvPr/>
        </p:nvSpPr>
        <p:spPr>
          <a:xfrm>
            <a:off x="899490" y="548600"/>
            <a:ext cx="2520350" cy="648090"/>
          </a:xfrm>
          <a:prstGeom prst="wedgeRoundRectCallout">
            <a:avLst>
              <a:gd name="adj1" fmla="val 92670"/>
              <a:gd name="adj2" fmla="val 164470"/>
              <a:gd name="adj3" fmla="val 16667"/>
            </a:avLst>
          </a:prstGeom>
          <a:solidFill>
            <a:srgbClr val="FFFF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White reference level</a:t>
            </a:r>
            <a:endParaRPr lang="en-US" dirty="0">
              <a:solidFill>
                <a:schemeClr val="tx1"/>
              </a:solidFill>
            </a:endParaRPr>
          </a:p>
        </p:txBody>
      </p:sp>
      <p:sp>
        <p:nvSpPr>
          <p:cNvPr id="22" name="角丸四角形吹き出し 21"/>
          <p:cNvSpPr/>
          <p:nvPr/>
        </p:nvSpPr>
        <p:spPr>
          <a:xfrm>
            <a:off x="1403560" y="5805330"/>
            <a:ext cx="2880400" cy="648090"/>
          </a:xfrm>
          <a:prstGeom prst="wedgeRoundRectCallout">
            <a:avLst>
              <a:gd name="adj1" fmla="val 58909"/>
              <a:gd name="adj2" fmla="val -295757"/>
              <a:gd name="adj3" fmla="val 16667"/>
            </a:avLst>
          </a:prstGeom>
          <a:solidFill>
            <a:srgbClr val="FFFF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Black reference floor level</a:t>
            </a:r>
            <a:endParaRPr lang="en-US" dirty="0">
              <a:solidFill>
                <a:schemeClr val="tx1"/>
              </a:solidFill>
            </a:endParaRPr>
          </a:p>
        </p:txBody>
      </p:sp>
      <p:cxnSp>
        <p:nvCxnSpPr>
          <p:cNvPr id="23" name="直線コネクタ 22"/>
          <p:cNvCxnSpPr/>
          <p:nvPr/>
        </p:nvCxnSpPr>
        <p:spPr>
          <a:xfrm>
            <a:off x="6372250" y="3861060"/>
            <a:ext cx="1237390" cy="0"/>
          </a:xfrm>
          <a:prstGeom prst="line">
            <a:avLst/>
          </a:prstGeom>
          <a:ln w="38100">
            <a:solidFill>
              <a:srgbClr val="FF0000"/>
            </a:solidFill>
            <a:prstDash val="sysDash"/>
          </a:ln>
        </p:spPr>
        <p:style>
          <a:lnRef idx="1">
            <a:schemeClr val="accent1"/>
          </a:lnRef>
          <a:fillRef idx="0">
            <a:schemeClr val="accent1"/>
          </a:fillRef>
          <a:effectRef idx="0">
            <a:schemeClr val="accent1"/>
          </a:effectRef>
          <a:fontRef idx="minor">
            <a:schemeClr val="tx1"/>
          </a:fontRef>
        </p:style>
      </p:cxnSp>
      <p:sp>
        <p:nvSpPr>
          <p:cNvPr id="20" name="下矢印 19"/>
          <p:cNvSpPr/>
          <p:nvPr/>
        </p:nvSpPr>
        <p:spPr>
          <a:xfrm>
            <a:off x="7164360" y="3356990"/>
            <a:ext cx="288040" cy="504070"/>
          </a:xfrm>
          <a:prstGeom prst="downArrow">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下矢印 25"/>
          <p:cNvSpPr/>
          <p:nvPr/>
        </p:nvSpPr>
        <p:spPr>
          <a:xfrm flipV="1">
            <a:off x="7164360" y="4149100"/>
            <a:ext cx="279660" cy="567700"/>
          </a:xfrm>
          <a:prstGeom prst="downArrow">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7" name="直線コネクタ 26"/>
          <p:cNvCxnSpPr/>
          <p:nvPr/>
        </p:nvCxnSpPr>
        <p:spPr>
          <a:xfrm>
            <a:off x="5220090" y="4149100"/>
            <a:ext cx="3672510" cy="0"/>
          </a:xfrm>
          <a:prstGeom prst="line">
            <a:avLst/>
          </a:prstGeom>
          <a:ln w="28575">
            <a:solidFill>
              <a:srgbClr val="00B0F0"/>
            </a:solidFill>
            <a:prstDash val="dash"/>
          </a:ln>
        </p:spPr>
        <p:style>
          <a:lnRef idx="1">
            <a:schemeClr val="accent1"/>
          </a:lnRef>
          <a:fillRef idx="0">
            <a:schemeClr val="accent1"/>
          </a:fillRef>
          <a:effectRef idx="0">
            <a:schemeClr val="accent1"/>
          </a:effectRef>
          <a:fontRef idx="minor">
            <a:schemeClr val="tx1"/>
          </a:fontRef>
        </p:style>
      </p:cxnSp>
      <p:sp>
        <p:nvSpPr>
          <p:cNvPr id="29" name="正方形/長方形 28"/>
          <p:cNvSpPr/>
          <p:nvPr/>
        </p:nvSpPr>
        <p:spPr>
          <a:xfrm>
            <a:off x="5940190" y="4077090"/>
            <a:ext cx="873957" cy="369332"/>
          </a:xfrm>
          <a:prstGeom prst="rect">
            <a:avLst/>
          </a:prstGeom>
        </p:spPr>
        <p:txBody>
          <a:bodyPr wrap="none">
            <a:spAutoFit/>
          </a:bodyPr>
          <a:lstStyle/>
          <a:p>
            <a:r>
              <a:rPr lang="en-US" dirty="0" err="1"/>
              <a:t>L</a:t>
            </a:r>
            <a:r>
              <a:rPr lang="en-US" baseline="-25000" dirty="0" err="1"/>
              <a:t>dark_ped</a:t>
            </a:r>
            <a:endParaRPr lang="en-US" baseline="-25000" dirty="0"/>
          </a:p>
        </p:txBody>
      </p:sp>
      <p:sp>
        <p:nvSpPr>
          <p:cNvPr id="30" name="正方形/長方形 29"/>
          <p:cNvSpPr/>
          <p:nvPr/>
        </p:nvSpPr>
        <p:spPr>
          <a:xfrm>
            <a:off x="5148080" y="3429000"/>
            <a:ext cx="1735603" cy="369332"/>
          </a:xfrm>
          <a:prstGeom prst="rect">
            <a:avLst/>
          </a:prstGeom>
        </p:spPr>
        <p:txBody>
          <a:bodyPr wrap="none">
            <a:spAutoFit/>
          </a:bodyPr>
          <a:lstStyle/>
          <a:p>
            <a:r>
              <a:rPr lang="en-US" dirty="0" err="1" smtClean="0"/>
              <a:t>L</a:t>
            </a:r>
            <a:r>
              <a:rPr lang="en-US" baseline="-25000" dirty="0" err="1" smtClean="0"/>
              <a:t>blemish_avg_Veye</a:t>
            </a:r>
            <a:r>
              <a:rPr lang="en-US" baseline="-25000" dirty="0" smtClean="0"/>
              <a:t>/min</a:t>
            </a:r>
            <a:endParaRPr lang="en-US" baseline="-25000" dirty="0"/>
          </a:p>
        </p:txBody>
      </p:sp>
      <p:sp>
        <p:nvSpPr>
          <p:cNvPr id="31" name="正方形/長方形 30"/>
          <p:cNvSpPr/>
          <p:nvPr/>
        </p:nvSpPr>
        <p:spPr>
          <a:xfrm>
            <a:off x="5580140" y="1988800"/>
            <a:ext cx="876778" cy="369332"/>
          </a:xfrm>
          <a:prstGeom prst="rect">
            <a:avLst/>
          </a:prstGeom>
        </p:spPr>
        <p:txBody>
          <a:bodyPr wrap="none">
            <a:spAutoFit/>
          </a:bodyPr>
          <a:lstStyle/>
          <a:p>
            <a:r>
              <a:rPr lang="en-US" dirty="0" err="1"/>
              <a:t>L</a:t>
            </a:r>
            <a:r>
              <a:rPr lang="en-US" baseline="-25000" dirty="0" err="1"/>
              <a:t>white_ref</a:t>
            </a:r>
            <a:endParaRPr lang="en-US" baseline="-25000" dirty="0"/>
          </a:p>
        </p:txBody>
      </p:sp>
      <p:sp>
        <p:nvSpPr>
          <p:cNvPr id="32" name="左右矢印 31"/>
          <p:cNvSpPr/>
          <p:nvPr/>
        </p:nvSpPr>
        <p:spPr>
          <a:xfrm>
            <a:off x="6372250" y="2924930"/>
            <a:ext cx="1224170" cy="216030"/>
          </a:xfrm>
          <a:prstGeom prst="leftRightArrow">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mc:AlternateContent xmlns:mc="http://schemas.openxmlformats.org/markup-compatibility/2006" xmlns:a14="http://schemas.microsoft.com/office/drawing/2010/main">
        <mc:Choice Requires="a14">
          <p:sp>
            <p:nvSpPr>
              <p:cNvPr id="24" name="正方形/長方形 23"/>
              <p:cNvSpPr/>
              <p:nvPr/>
            </p:nvSpPr>
            <p:spPr>
              <a:xfrm>
                <a:off x="3563860" y="332570"/>
                <a:ext cx="5364110" cy="796115"/>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r>
                        <m:rPr>
                          <m:nor/>
                        </m:rPr>
                        <a:rPr lang="en-US" sz="1400" dirty="0">
                          <a:solidFill>
                            <a:srgbClr val="FF0000"/>
                          </a:solidFill>
                          <a:latin typeface="Cambria Math"/>
                        </a:rPr>
                        <m:t>d</m:t>
                      </m:r>
                      <m:r>
                        <m:rPr>
                          <m:nor/>
                        </m:rPr>
                        <a:rPr lang="en-US" sz="1400" b="0" i="0" dirty="0" smtClean="0">
                          <a:solidFill>
                            <a:srgbClr val="FF0000"/>
                          </a:solidFill>
                          <a:latin typeface="Cambria Math"/>
                        </a:rPr>
                        <m:t>iameter</m:t>
                      </m:r>
                      <m:r>
                        <m:rPr>
                          <m:nor/>
                        </m:rPr>
                        <a:rPr lang="en-US" sz="1400" b="0" i="0" dirty="0" smtClean="0">
                          <a:solidFill>
                            <a:srgbClr val="FF0000"/>
                          </a:solidFill>
                          <a:latin typeface="Cambria Math"/>
                        </a:rPr>
                        <m:t> </m:t>
                      </m:r>
                      <m:r>
                        <m:rPr>
                          <m:nor/>
                        </m:rPr>
                        <a:rPr lang="en-US" sz="1400" b="0" i="0" dirty="0" smtClean="0">
                          <a:solidFill>
                            <a:srgbClr val="FF0000"/>
                          </a:solidFill>
                          <a:latin typeface="Cambria Math"/>
                        </a:rPr>
                        <m:t>of</m:t>
                      </m:r>
                      <m:r>
                        <m:rPr>
                          <m:nor/>
                        </m:rPr>
                        <a:rPr lang="en-US" sz="1400" b="0" i="0" dirty="0" smtClean="0">
                          <a:solidFill>
                            <a:srgbClr val="FF0000"/>
                          </a:solidFill>
                          <a:latin typeface="Cambria Math"/>
                        </a:rPr>
                        <m:t> </m:t>
                      </m:r>
                      <m:r>
                        <m:rPr>
                          <m:nor/>
                        </m:rPr>
                        <a:rPr lang="en-US" sz="1400" b="0" i="0" dirty="0" smtClean="0">
                          <a:solidFill>
                            <a:srgbClr val="FF0000"/>
                          </a:solidFill>
                          <a:latin typeface="Cambria Math"/>
                        </a:rPr>
                        <m:t>the</m:t>
                      </m:r>
                      <m:r>
                        <m:rPr>
                          <m:nor/>
                        </m:rPr>
                        <a:rPr lang="en-US" sz="1400" b="0" i="0" dirty="0" smtClean="0">
                          <a:solidFill>
                            <a:srgbClr val="FF0000"/>
                          </a:solidFill>
                          <a:latin typeface="Cambria Math"/>
                        </a:rPr>
                        <m:t> </m:t>
                      </m:r>
                      <m:r>
                        <m:rPr>
                          <m:nor/>
                        </m:rPr>
                        <a:rPr lang="en-US" sz="1400" b="0" i="0" dirty="0" smtClean="0">
                          <a:solidFill>
                            <a:srgbClr val="FF0000"/>
                          </a:solidFill>
                          <a:latin typeface="Cambria Math"/>
                        </a:rPr>
                        <m:t>circle</m:t>
                      </m:r>
                      <m:r>
                        <m:rPr>
                          <m:nor/>
                        </m:rPr>
                        <a:rPr lang="en-US" sz="1400" b="0" i="0" dirty="0" smtClean="0">
                          <a:solidFill>
                            <a:srgbClr val="FF0000"/>
                          </a:solidFill>
                          <a:latin typeface="Cambria Math"/>
                        </a:rPr>
                        <m:t> </m:t>
                      </m:r>
                      <m:r>
                        <m:rPr>
                          <m:nor/>
                        </m:rPr>
                        <a:rPr lang="en-US" sz="1400" b="0" i="0" dirty="0" smtClean="0">
                          <a:solidFill>
                            <a:srgbClr val="FF0000"/>
                          </a:solidFill>
                          <a:latin typeface="Cambria Math"/>
                        </a:rPr>
                        <m:t>of</m:t>
                      </m:r>
                      <m:r>
                        <m:rPr>
                          <m:nor/>
                        </m:rPr>
                        <a:rPr lang="en-US" sz="1400" b="0" i="0" dirty="0" smtClean="0">
                          <a:solidFill>
                            <a:srgbClr val="FF0000"/>
                          </a:solidFill>
                          <a:latin typeface="Cambria Math"/>
                        </a:rPr>
                        <m:t> </m:t>
                      </m:r>
                      <m:r>
                        <m:rPr>
                          <m:nor/>
                        </m:rPr>
                        <a:rPr lang="en-US" sz="1400" b="0" i="0" dirty="0" smtClean="0">
                          <a:solidFill>
                            <a:srgbClr val="FF0000"/>
                          </a:solidFill>
                          <a:latin typeface="Cambria Math"/>
                        </a:rPr>
                        <m:t>minimum</m:t>
                      </m:r>
                      <m:r>
                        <m:rPr>
                          <m:nor/>
                        </m:rPr>
                        <a:rPr lang="en-US" sz="1400" b="0" i="0" dirty="0" smtClean="0">
                          <a:solidFill>
                            <a:srgbClr val="FF0000"/>
                          </a:solidFill>
                          <a:latin typeface="Cambria Math"/>
                        </a:rPr>
                        <m:t> </m:t>
                      </m:r>
                      <m:r>
                        <m:rPr>
                          <m:nor/>
                        </m:rPr>
                        <a:rPr lang="en-US" sz="1400" b="0" i="0" dirty="0" smtClean="0">
                          <a:solidFill>
                            <a:srgbClr val="FF0000"/>
                          </a:solidFill>
                          <a:latin typeface="Cambria Math"/>
                        </a:rPr>
                        <m:t>confusion</m:t>
                      </m:r>
                    </m:oMath>
                  </m:oMathPara>
                </a14:m>
                <a:endParaRPr lang="en-US" sz="1400" b="0" i="0" dirty="0" smtClean="0">
                  <a:solidFill>
                    <a:srgbClr val="FF0000"/>
                  </a:solidFill>
                  <a:latin typeface="Cambria Math"/>
                </a:endParaRPr>
              </a:p>
              <a:p>
                <a:pPr/>
                <a14:m>
                  <m:oMathPara xmlns:m="http://schemas.openxmlformats.org/officeDocument/2006/math">
                    <m:oMathParaPr>
                      <m:jc m:val="centerGroup"/>
                    </m:oMathParaPr>
                    <m:oMath xmlns:m="http://schemas.openxmlformats.org/officeDocument/2006/math">
                      <m:r>
                        <m:rPr>
                          <m:nor/>
                        </m:rPr>
                        <a:rPr lang="en-US" sz="1400" dirty="0">
                          <a:solidFill>
                            <a:srgbClr val="FF0000"/>
                          </a:solidFill>
                        </a:rPr>
                        <m:t>a</m:t>
                      </m:r>
                      <m:r>
                        <m:rPr>
                          <m:nor/>
                        </m:rPr>
                        <a:rPr lang="en-US" sz="1400" baseline="-25000" dirty="0">
                          <a:solidFill>
                            <a:srgbClr val="FF0000"/>
                          </a:solidFill>
                        </a:rPr>
                        <m:t>monitor</m:t>
                      </m:r>
                      <m:r>
                        <m:rPr>
                          <m:nor/>
                        </m:rPr>
                        <a:rPr lang="en-US" sz="1400" dirty="0">
                          <a:solidFill>
                            <a:srgbClr val="FF0000"/>
                          </a:solidFill>
                        </a:rPr>
                        <m:t>[</m:t>
                      </m:r>
                      <m:r>
                        <m:rPr>
                          <m:nor/>
                        </m:rPr>
                        <a:rPr lang="en-US" sz="1400" dirty="0">
                          <a:solidFill>
                            <a:srgbClr val="FF0000"/>
                          </a:solidFill>
                        </a:rPr>
                        <m:t>m</m:t>
                      </m:r>
                      <m:r>
                        <m:rPr>
                          <m:nor/>
                        </m:rPr>
                        <a:rPr lang="en-US" sz="1400" dirty="0">
                          <a:solidFill>
                            <a:srgbClr val="FF0000"/>
                          </a:solidFill>
                        </a:rPr>
                        <m:t>]∗</m:t>
                      </m:r>
                      <m:d>
                        <m:dPr>
                          <m:ctrlPr>
                            <a:rPr lang="en-US" sz="1400" i="1" dirty="0">
                              <a:solidFill>
                                <a:srgbClr val="FF0000"/>
                              </a:solidFill>
                              <a:latin typeface="Cambria Math"/>
                            </a:rPr>
                          </m:ctrlPr>
                        </m:dPr>
                        <m:e>
                          <m:f>
                            <m:fPr>
                              <m:ctrlPr>
                                <a:rPr lang="en-US" sz="1400" i="1">
                                  <a:solidFill>
                                    <a:srgbClr val="FF0000"/>
                                  </a:solidFill>
                                  <a:latin typeface="Cambria Math"/>
                                  <a:ea typeface="Cambria Math"/>
                                </a:rPr>
                              </m:ctrlPr>
                            </m:fPr>
                            <m:num>
                              <m:r>
                                <a:rPr lang="en-US" sz="1400" i="1">
                                  <a:solidFill>
                                    <a:srgbClr val="FF0000"/>
                                  </a:solidFill>
                                  <a:latin typeface="Cambria Math"/>
                                  <a:ea typeface="Cambria Math"/>
                                </a:rPr>
                                <m:t>1</m:t>
                              </m:r>
                            </m:num>
                            <m:den>
                              <m:sSub>
                                <m:sSubPr>
                                  <m:ctrlPr>
                                    <a:rPr lang="en-US" sz="1400" i="1">
                                      <a:solidFill>
                                        <a:srgbClr val="FF0000"/>
                                      </a:solidFill>
                                      <a:latin typeface="Cambria Math"/>
                                      <a:ea typeface="Cambria Math"/>
                                    </a:rPr>
                                  </m:ctrlPr>
                                </m:sSubPr>
                                <m:e>
                                  <m:r>
                                    <a:rPr lang="en-US" sz="1400" i="1">
                                      <a:solidFill>
                                        <a:srgbClr val="FF0000"/>
                                      </a:solidFill>
                                      <a:latin typeface="Cambria Math"/>
                                      <a:ea typeface="Cambria Math"/>
                                    </a:rPr>
                                    <m:t>𝑉</m:t>
                                  </m:r>
                                </m:e>
                                <m:sub>
                                  <m:r>
                                    <a:rPr lang="en-US" sz="1400" i="1">
                                      <a:solidFill>
                                        <a:srgbClr val="FF0000"/>
                                      </a:solidFill>
                                      <a:latin typeface="Cambria Math"/>
                                      <a:ea typeface="Cambria Math"/>
                                    </a:rPr>
                                    <m:t>𝑒𝑦𝑒</m:t>
                                  </m:r>
                                </m:sub>
                              </m:sSub>
                            </m:den>
                          </m:f>
                        </m:e>
                      </m:d>
                      <m:r>
                        <m:rPr>
                          <m:nor/>
                        </m:rPr>
                        <a:rPr lang="en-US" sz="1400" dirty="0">
                          <a:solidFill>
                            <a:srgbClr val="FF0000"/>
                          </a:solidFill>
                        </a:rPr>
                        <m:t>∗</m:t>
                      </m:r>
                      <m:d>
                        <m:dPr>
                          <m:ctrlPr>
                            <a:rPr lang="en-US" sz="1400" i="1" dirty="0">
                              <a:solidFill>
                                <a:srgbClr val="FF0000"/>
                              </a:solidFill>
                              <a:latin typeface="Cambria Math"/>
                            </a:rPr>
                          </m:ctrlPr>
                        </m:dPr>
                        <m:e>
                          <m:f>
                            <m:fPr>
                              <m:ctrlPr>
                                <a:rPr lang="en-US" sz="1400" i="1">
                                  <a:solidFill>
                                    <a:srgbClr val="FF0000"/>
                                  </a:solidFill>
                                  <a:latin typeface="Cambria Math"/>
                                  <a:ea typeface="Cambria Math"/>
                                </a:rPr>
                              </m:ctrlPr>
                            </m:fPr>
                            <m:num>
                              <m:r>
                                <a:rPr lang="en-US" sz="1400" i="1">
                                  <a:solidFill>
                                    <a:srgbClr val="FF0000"/>
                                  </a:solidFill>
                                  <a:latin typeface="Cambria Math"/>
                                  <a:ea typeface="Cambria Math"/>
                                </a:rPr>
                                <m:t>1</m:t>
                              </m:r>
                            </m:num>
                            <m:den>
                              <m:r>
                                <a:rPr lang="en-US" sz="1400" i="1">
                                  <a:solidFill>
                                    <a:srgbClr val="FF0000"/>
                                  </a:solidFill>
                                  <a:latin typeface="Cambria Math"/>
                                  <a:ea typeface="Cambria Math"/>
                                </a:rPr>
                                <m:t>60</m:t>
                              </m:r>
                            </m:den>
                          </m:f>
                        </m:e>
                      </m:d>
                      <m:r>
                        <m:rPr>
                          <m:nor/>
                        </m:rPr>
                        <a:rPr lang="en-US" sz="1400" dirty="0">
                          <a:solidFill>
                            <a:srgbClr val="FF0000"/>
                          </a:solidFill>
                        </a:rPr>
                        <m:t>[</m:t>
                      </m:r>
                      <m:r>
                        <m:rPr>
                          <m:nor/>
                        </m:rPr>
                        <a:rPr lang="en-US" sz="1400" dirty="0">
                          <a:solidFill>
                            <a:srgbClr val="FF0000"/>
                          </a:solidFill>
                        </a:rPr>
                        <m:t>degree</m:t>
                      </m:r>
                      <m:r>
                        <m:rPr>
                          <m:nor/>
                        </m:rPr>
                        <a:rPr lang="en-US" sz="1400" dirty="0">
                          <a:solidFill>
                            <a:srgbClr val="FF0000"/>
                          </a:solidFill>
                        </a:rPr>
                        <m:t>/</m:t>
                      </m:r>
                      <m:r>
                        <m:rPr>
                          <m:nor/>
                        </m:rPr>
                        <a:rPr lang="en-US" sz="1400" dirty="0">
                          <a:solidFill>
                            <a:srgbClr val="FF0000"/>
                          </a:solidFill>
                        </a:rPr>
                        <m:t>arcmin</m:t>
                      </m:r>
                      <m:r>
                        <m:rPr>
                          <m:nor/>
                        </m:rPr>
                        <a:rPr lang="en-US" sz="1400" dirty="0">
                          <a:solidFill>
                            <a:srgbClr val="FF0000"/>
                          </a:solidFill>
                        </a:rPr>
                        <m:t>]∗</m:t>
                      </m:r>
                      <m:d>
                        <m:dPr>
                          <m:ctrlPr>
                            <a:rPr lang="en-US" sz="1400" i="1" dirty="0">
                              <a:solidFill>
                                <a:srgbClr val="FF0000"/>
                              </a:solidFill>
                              <a:latin typeface="Cambria Math"/>
                            </a:rPr>
                          </m:ctrlPr>
                        </m:dPr>
                        <m:e>
                          <m:f>
                            <m:fPr>
                              <m:ctrlPr>
                                <a:rPr lang="en-US" sz="1400" i="1">
                                  <a:solidFill>
                                    <a:srgbClr val="FF0000"/>
                                  </a:solidFill>
                                  <a:latin typeface="Cambria Math"/>
                                  <a:ea typeface="Cambria Math"/>
                                </a:rPr>
                              </m:ctrlPr>
                            </m:fPr>
                            <m:num>
                              <m:r>
                                <a:rPr lang="en-US" sz="1400" i="1">
                                  <a:solidFill>
                                    <a:srgbClr val="FF0000"/>
                                  </a:solidFill>
                                  <a:latin typeface="Cambria Math"/>
                                  <a:ea typeface="Cambria Math"/>
                                </a:rPr>
                                <m:t>𝜋</m:t>
                              </m:r>
                            </m:num>
                            <m:den>
                              <m:r>
                                <a:rPr lang="en-US" sz="1400" i="1">
                                  <a:solidFill>
                                    <a:srgbClr val="FF0000"/>
                                  </a:solidFill>
                                  <a:latin typeface="Cambria Math"/>
                                  <a:ea typeface="Cambria Math"/>
                                </a:rPr>
                                <m:t>180</m:t>
                              </m:r>
                            </m:den>
                          </m:f>
                        </m:e>
                      </m:d>
                      <m:r>
                        <a:rPr lang="en-US" sz="1400" i="1">
                          <a:solidFill>
                            <a:srgbClr val="FF0000"/>
                          </a:solidFill>
                          <a:latin typeface="Cambria Math"/>
                          <a:ea typeface="Cambria Math"/>
                        </a:rPr>
                        <m:t>[</m:t>
                      </m:r>
                      <m:r>
                        <a:rPr lang="en-US" sz="1400" i="1">
                          <a:solidFill>
                            <a:srgbClr val="FF0000"/>
                          </a:solidFill>
                          <a:latin typeface="Cambria Math"/>
                          <a:ea typeface="Cambria Math"/>
                        </a:rPr>
                        <m:t>𝑟𝑎𝑑</m:t>
                      </m:r>
                      <m:r>
                        <a:rPr lang="en-US" sz="1400" i="1">
                          <a:solidFill>
                            <a:srgbClr val="FF0000"/>
                          </a:solidFill>
                          <a:latin typeface="Cambria Math"/>
                          <a:ea typeface="Cambria Math"/>
                        </a:rPr>
                        <m:t>/</m:t>
                      </m:r>
                      <m:r>
                        <a:rPr lang="en-US" sz="1400" i="1">
                          <a:solidFill>
                            <a:srgbClr val="FF0000"/>
                          </a:solidFill>
                          <a:latin typeface="Cambria Math"/>
                          <a:ea typeface="Cambria Math"/>
                        </a:rPr>
                        <m:t>𝑑𝑒𝑔𝑟𝑒𝑒</m:t>
                      </m:r>
                      <m:r>
                        <a:rPr lang="en-US" sz="1400" i="1">
                          <a:solidFill>
                            <a:srgbClr val="FF0000"/>
                          </a:solidFill>
                          <a:latin typeface="Cambria Math"/>
                          <a:ea typeface="Cambria Math"/>
                        </a:rPr>
                        <m:t>]</m:t>
                      </m:r>
                    </m:oMath>
                  </m:oMathPara>
                </a14:m>
                <a:endParaRPr lang="en-US" sz="1400" dirty="0"/>
              </a:p>
            </p:txBody>
          </p:sp>
        </mc:Choice>
        <mc:Fallback xmlns="">
          <p:sp>
            <p:nvSpPr>
              <p:cNvPr id="24" name="正方形/長方形 23"/>
              <p:cNvSpPr>
                <a:spLocks noRot="1" noChangeAspect="1" noMove="1" noResize="1" noEditPoints="1" noAdjustHandles="1" noChangeArrowheads="1" noChangeShapeType="1" noTextEdit="1"/>
              </p:cNvSpPr>
              <p:nvPr/>
            </p:nvSpPr>
            <p:spPr>
              <a:xfrm>
                <a:off x="3563860" y="332570"/>
                <a:ext cx="5364110" cy="796115"/>
              </a:xfrm>
              <a:prstGeom prst="rect">
                <a:avLst/>
              </a:prstGeom>
              <a:blipFill rotWithShape="1">
                <a:blip r:embed="rId4"/>
                <a:stretch>
                  <a:fillRect/>
                </a:stretch>
              </a:blipFill>
            </p:spPr>
            <p:txBody>
              <a:bodyPr/>
              <a:lstStyle/>
              <a:p>
                <a:r>
                  <a:rPr lang="en-US">
                    <a:noFill/>
                  </a:rPr>
                  <a:t> </a:t>
                </a:r>
              </a:p>
            </p:txBody>
          </p:sp>
        </mc:Fallback>
      </mc:AlternateContent>
      <p:cxnSp>
        <p:nvCxnSpPr>
          <p:cNvPr id="28" name="直線矢印コネクタ 27"/>
          <p:cNvCxnSpPr>
            <a:stCxn id="24" idx="2"/>
          </p:cNvCxnSpPr>
          <p:nvPr/>
        </p:nvCxnSpPr>
        <p:spPr>
          <a:xfrm>
            <a:off x="6245915" y="1128685"/>
            <a:ext cx="702415" cy="179624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33" name="上下矢印 32"/>
          <p:cNvSpPr/>
          <p:nvPr/>
        </p:nvSpPr>
        <p:spPr>
          <a:xfrm>
            <a:off x="7956470" y="1988800"/>
            <a:ext cx="288040" cy="2160300"/>
          </a:xfrm>
          <a:prstGeom prst="upDownArrow">
            <a:avLst>
              <a:gd name="adj1" fmla="val 43386"/>
              <a:gd name="adj2" fmla="val 124404"/>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96178793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9390" y="692620"/>
            <a:ext cx="4114800" cy="23717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aphicFrame>
        <p:nvGraphicFramePr>
          <p:cNvPr id="5" name="グラフ 4"/>
          <p:cNvGraphicFramePr>
            <a:graphicFrameLocks/>
          </p:cNvGraphicFramePr>
          <p:nvPr>
            <p:extLst>
              <p:ext uri="{D42A27DB-BD31-4B8C-83A1-F6EECF244321}">
                <p14:modId xmlns:p14="http://schemas.microsoft.com/office/powerpoint/2010/main" val="2248330795"/>
              </p:ext>
            </p:extLst>
          </p:nvPr>
        </p:nvGraphicFramePr>
        <p:xfrm>
          <a:off x="4932050" y="548600"/>
          <a:ext cx="3384470" cy="2664370"/>
        </p:xfrm>
        <a:graphic>
          <a:graphicData uri="http://schemas.openxmlformats.org/drawingml/2006/chart">
            <c:chart xmlns:c="http://schemas.openxmlformats.org/drawingml/2006/chart" xmlns:r="http://schemas.openxmlformats.org/officeDocument/2006/relationships" r:id="rId3"/>
          </a:graphicData>
        </a:graphic>
      </p:graphicFrame>
      <p:cxnSp>
        <p:nvCxnSpPr>
          <p:cNvPr id="6" name="直線コネクタ 5"/>
          <p:cNvCxnSpPr/>
          <p:nvPr/>
        </p:nvCxnSpPr>
        <p:spPr>
          <a:xfrm>
            <a:off x="2267680" y="1462958"/>
            <a:ext cx="21603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7" name="テキスト ボックス 6"/>
          <p:cNvSpPr txBox="1"/>
          <p:nvPr/>
        </p:nvSpPr>
        <p:spPr>
          <a:xfrm>
            <a:off x="251400" y="5589300"/>
            <a:ext cx="8425255" cy="923330"/>
          </a:xfrm>
          <a:prstGeom prst="rect">
            <a:avLst/>
          </a:prstGeom>
          <a:noFill/>
        </p:spPr>
        <p:txBody>
          <a:bodyPr wrap="none" rtlCol="0">
            <a:spAutoFit/>
          </a:bodyPr>
          <a:lstStyle/>
          <a:p>
            <a:r>
              <a:rPr lang="en-US" dirty="0" smtClean="0"/>
              <a:t>If tonal range on the CMS monitor is reproduced on the reference camera such that the </a:t>
            </a:r>
          </a:p>
          <a:p>
            <a:r>
              <a:rPr lang="en-US" dirty="0"/>
              <a:t>d</a:t>
            </a:r>
            <a:r>
              <a:rPr lang="en-US" dirty="0" smtClean="0"/>
              <a:t>ark floor level of the camera under test is off-set from the reference camera 0 level, </a:t>
            </a:r>
          </a:p>
          <a:p>
            <a:r>
              <a:rPr lang="en-US" dirty="0" smtClean="0"/>
              <a:t>correct it accordingly.</a:t>
            </a:r>
            <a:endParaRPr lang="en-US" dirty="0"/>
          </a:p>
        </p:txBody>
      </p:sp>
      <p:cxnSp>
        <p:nvCxnSpPr>
          <p:cNvPr id="9" name="直線コネクタ 8"/>
          <p:cNvCxnSpPr/>
          <p:nvPr/>
        </p:nvCxnSpPr>
        <p:spPr>
          <a:xfrm>
            <a:off x="6300240" y="1268700"/>
            <a:ext cx="1008140" cy="0"/>
          </a:xfrm>
          <a:prstGeom prst="line">
            <a:avLst/>
          </a:prstGeom>
          <a:ln w="38100">
            <a:solidFill>
              <a:srgbClr val="FF0000"/>
            </a:solidFill>
            <a:prstDash val="sysDash"/>
          </a:ln>
        </p:spPr>
        <p:style>
          <a:lnRef idx="1">
            <a:schemeClr val="accent1"/>
          </a:lnRef>
          <a:fillRef idx="0">
            <a:schemeClr val="accent1"/>
          </a:fillRef>
          <a:effectRef idx="0">
            <a:schemeClr val="accent1"/>
          </a:effectRef>
          <a:fontRef idx="minor">
            <a:schemeClr val="tx1"/>
          </a:fontRef>
        </p:style>
      </p:cxnSp>
      <p:sp>
        <p:nvSpPr>
          <p:cNvPr id="10" name="下矢印 9"/>
          <p:cNvSpPr/>
          <p:nvPr/>
        </p:nvSpPr>
        <p:spPr>
          <a:xfrm>
            <a:off x="7236370" y="548600"/>
            <a:ext cx="288040" cy="432060"/>
          </a:xfrm>
          <a:prstGeom prst="downArrow">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下矢印 10"/>
          <p:cNvSpPr/>
          <p:nvPr/>
        </p:nvSpPr>
        <p:spPr>
          <a:xfrm flipV="1">
            <a:off x="7236370" y="1268700"/>
            <a:ext cx="279660" cy="432060"/>
          </a:xfrm>
          <a:prstGeom prst="downArrow">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左右矢印 11"/>
          <p:cNvSpPr/>
          <p:nvPr/>
        </p:nvSpPr>
        <p:spPr>
          <a:xfrm>
            <a:off x="6300240" y="2132820"/>
            <a:ext cx="1008140" cy="216030"/>
          </a:xfrm>
          <a:prstGeom prst="leftRightArrow">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上下矢印 12"/>
          <p:cNvSpPr/>
          <p:nvPr/>
        </p:nvSpPr>
        <p:spPr>
          <a:xfrm>
            <a:off x="7740440" y="1013318"/>
            <a:ext cx="288040" cy="1584220"/>
          </a:xfrm>
          <a:prstGeom prst="upDownArrow">
            <a:avLst>
              <a:gd name="adj1" fmla="val 43386"/>
              <a:gd name="adj2" fmla="val 124404"/>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5" name="直線コネクタ 14"/>
          <p:cNvCxnSpPr/>
          <p:nvPr/>
        </p:nvCxnSpPr>
        <p:spPr>
          <a:xfrm>
            <a:off x="5724160" y="980660"/>
            <a:ext cx="2448340" cy="0"/>
          </a:xfrm>
          <a:prstGeom prst="line">
            <a:avLst/>
          </a:prstGeom>
          <a:ln w="28575">
            <a:solidFill>
              <a:srgbClr val="00B0F0"/>
            </a:solidFill>
            <a:prstDash val="dash"/>
          </a:ln>
        </p:spPr>
        <p:style>
          <a:lnRef idx="1">
            <a:schemeClr val="accent1"/>
          </a:lnRef>
          <a:fillRef idx="0">
            <a:schemeClr val="accent1"/>
          </a:fillRef>
          <a:effectRef idx="0">
            <a:schemeClr val="accent1"/>
          </a:effectRef>
          <a:fontRef idx="minor">
            <a:schemeClr val="tx1"/>
          </a:fontRef>
        </p:style>
      </p:cxnSp>
      <p:sp>
        <p:nvSpPr>
          <p:cNvPr id="19" name="右矢印 18"/>
          <p:cNvSpPr/>
          <p:nvPr/>
        </p:nvSpPr>
        <p:spPr>
          <a:xfrm flipH="1">
            <a:off x="8100490" y="764630"/>
            <a:ext cx="576080" cy="432060"/>
          </a:xfrm>
          <a:prstGeom prst="rightArrow">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正方形/長方形 19"/>
          <p:cNvSpPr/>
          <p:nvPr/>
        </p:nvSpPr>
        <p:spPr>
          <a:xfrm>
            <a:off x="3635870" y="0"/>
            <a:ext cx="1735603" cy="369332"/>
          </a:xfrm>
          <a:prstGeom prst="rect">
            <a:avLst/>
          </a:prstGeom>
        </p:spPr>
        <p:txBody>
          <a:bodyPr wrap="none">
            <a:spAutoFit/>
          </a:bodyPr>
          <a:lstStyle/>
          <a:p>
            <a:r>
              <a:rPr lang="en-US" dirty="0" err="1" smtClean="0"/>
              <a:t>L</a:t>
            </a:r>
            <a:r>
              <a:rPr lang="en-US" baseline="-25000" dirty="0" err="1" smtClean="0"/>
              <a:t>blemish_avg_Veye</a:t>
            </a:r>
            <a:r>
              <a:rPr lang="en-US" baseline="-25000" dirty="0" smtClean="0"/>
              <a:t>/min</a:t>
            </a:r>
            <a:endParaRPr lang="en-US" baseline="-25000" dirty="0"/>
          </a:p>
        </p:txBody>
      </p:sp>
      <p:sp>
        <p:nvSpPr>
          <p:cNvPr id="21" name="正方形/長方形 20"/>
          <p:cNvSpPr/>
          <p:nvPr/>
        </p:nvSpPr>
        <p:spPr>
          <a:xfrm>
            <a:off x="8267222" y="476590"/>
            <a:ext cx="876778" cy="369332"/>
          </a:xfrm>
          <a:prstGeom prst="rect">
            <a:avLst/>
          </a:prstGeom>
        </p:spPr>
        <p:txBody>
          <a:bodyPr wrap="none">
            <a:spAutoFit/>
          </a:bodyPr>
          <a:lstStyle/>
          <a:p>
            <a:r>
              <a:rPr lang="en-US" dirty="0" err="1"/>
              <a:t>L</a:t>
            </a:r>
            <a:r>
              <a:rPr lang="en-US" baseline="-25000" dirty="0" err="1"/>
              <a:t>white_ref</a:t>
            </a:r>
            <a:endParaRPr lang="en-US" baseline="-25000" dirty="0"/>
          </a:p>
        </p:txBody>
      </p:sp>
      <mc:AlternateContent xmlns:mc="http://schemas.openxmlformats.org/markup-compatibility/2006" xmlns:a14="http://schemas.microsoft.com/office/drawing/2010/main">
        <mc:Choice Requires="a14">
          <p:sp>
            <p:nvSpPr>
              <p:cNvPr id="22" name="正方形/長方形 21"/>
              <p:cNvSpPr/>
              <p:nvPr/>
            </p:nvSpPr>
            <p:spPr>
              <a:xfrm>
                <a:off x="2843760" y="4077090"/>
                <a:ext cx="5184720" cy="796115"/>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r>
                        <m:rPr>
                          <m:nor/>
                        </m:rPr>
                        <a:rPr lang="en-US" sz="1400" dirty="0">
                          <a:solidFill>
                            <a:srgbClr val="FF0000"/>
                          </a:solidFill>
                          <a:latin typeface="Cambria Math"/>
                        </a:rPr>
                        <m:t>d</m:t>
                      </m:r>
                      <m:r>
                        <m:rPr>
                          <m:nor/>
                        </m:rPr>
                        <a:rPr lang="en-US" sz="1400" b="0" i="0" dirty="0" smtClean="0">
                          <a:solidFill>
                            <a:srgbClr val="FF0000"/>
                          </a:solidFill>
                          <a:latin typeface="Cambria Math"/>
                        </a:rPr>
                        <m:t>iameter</m:t>
                      </m:r>
                      <m:r>
                        <m:rPr>
                          <m:nor/>
                        </m:rPr>
                        <a:rPr lang="en-US" sz="1400" b="0" i="0" dirty="0" smtClean="0">
                          <a:solidFill>
                            <a:srgbClr val="FF0000"/>
                          </a:solidFill>
                          <a:latin typeface="Cambria Math"/>
                        </a:rPr>
                        <m:t> </m:t>
                      </m:r>
                      <m:r>
                        <m:rPr>
                          <m:nor/>
                        </m:rPr>
                        <a:rPr lang="en-US" sz="1400" b="0" i="0" dirty="0" smtClean="0">
                          <a:solidFill>
                            <a:srgbClr val="FF0000"/>
                          </a:solidFill>
                          <a:latin typeface="Cambria Math"/>
                        </a:rPr>
                        <m:t>of</m:t>
                      </m:r>
                      <m:r>
                        <m:rPr>
                          <m:nor/>
                        </m:rPr>
                        <a:rPr lang="en-US" sz="1400" b="0" i="0" dirty="0" smtClean="0">
                          <a:solidFill>
                            <a:srgbClr val="FF0000"/>
                          </a:solidFill>
                          <a:latin typeface="Cambria Math"/>
                        </a:rPr>
                        <m:t> </m:t>
                      </m:r>
                      <m:r>
                        <m:rPr>
                          <m:nor/>
                        </m:rPr>
                        <a:rPr lang="en-US" sz="1400" b="0" i="0" dirty="0" smtClean="0">
                          <a:solidFill>
                            <a:srgbClr val="FF0000"/>
                          </a:solidFill>
                          <a:latin typeface="Cambria Math"/>
                        </a:rPr>
                        <m:t>the</m:t>
                      </m:r>
                      <m:r>
                        <m:rPr>
                          <m:nor/>
                        </m:rPr>
                        <a:rPr lang="en-US" sz="1400" b="0" i="0" dirty="0" smtClean="0">
                          <a:solidFill>
                            <a:srgbClr val="FF0000"/>
                          </a:solidFill>
                          <a:latin typeface="Cambria Math"/>
                        </a:rPr>
                        <m:t> </m:t>
                      </m:r>
                      <m:r>
                        <m:rPr>
                          <m:nor/>
                        </m:rPr>
                        <a:rPr lang="en-US" sz="1400" b="0" i="0" dirty="0" smtClean="0">
                          <a:solidFill>
                            <a:srgbClr val="FF0000"/>
                          </a:solidFill>
                          <a:latin typeface="Cambria Math"/>
                        </a:rPr>
                        <m:t>circle</m:t>
                      </m:r>
                      <m:r>
                        <m:rPr>
                          <m:nor/>
                        </m:rPr>
                        <a:rPr lang="en-US" sz="1400" b="0" i="0" dirty="0" smtClean="0">
                          <a:solidFill>
                            <a:srgbClr val="FF0000"/>
                          </a:solidFill>
                          <a:latin typeface="Cambria Math"/>
                        </a:rPr>
                        <m:t> </m:t>
                      </m:r>
                      <m:r>
                        <m:rPr>
                          <m:nor/>
                        </m:rPr>
                        <a:rPr lang="en-US" sz="1400" b="0" i="0" dirty="0" smtClean="0">
                          <a:solidFill>
                            <a:srgbClr val="FF0000"/>
                          </a:solidFill>
                          <a:latin typeface="Cambria Math"/>
                        </a:rPr>
                        <m:t>of</m:t>
                      </m:r>
                      <m:r>
                        <m:rPr>
                          <m:nor/>
                        </m:rPr>
                        <a:rPr lang="en-US" sz="1400" b="0" i="0" dirty="0" smtClean="0">
                          <a:solidFill>
                            <a:srgbClr val="FF0000"/>
                          </a:solidFill>
                          <a:latin typeface="Cambria Math"/>
                        </a:rPr>
                        <m:t> </m:t>
                      </m:r>
                      <m:r>
                        <m:rPr>
                          <m:nor/>
                        </m:rPr>
                        <a:rPr lang="en-US" sz="1400" b="0" i="0" dirty="0" smtClean="0">
                          <a:solidFill>
                            <a:srgbClr val="FF0000"/>
                          </a:solidFill>
                          <a:latin typeface="Cambria Math"/>
                        </a:rPr>
                        <m:t>minimum</m:t>
                      </m:r>
                      <m:r>
                        <m:rPr>
                          <m:nor/>
                        </m:rPr>
                        <a:rPr lang="en-US" sz="1400" b="0" i="0" dirty="0" smtClean="0">
                          <a:solidFill>
                            <a:srgbClr val="FF0000"/>
                          </a:solidFill>
                          <a:latin typeface="Cambria Math"/>
                        </a:rPr>
                        <m:t> </m:t>
                      </m:r>
                      <m:r>
                        <m:rPr>
                          <m:nor/>
                        </m:rPr>
                        <a:rPr lang="en-US" sz="1400" b="0" i="0" dirty="0" smtClean="0">
                          <a:solidFill>
                            <a:srgbClr val="FF0000"/>
                          </a:solidFill>
                          <a:latin typeface="Cambria Math"/>
                        </a:rPr>
                        <m:t>confusion</m:t>
                      </m:r>
                    </m:oMath>
                  </m:oMathPara>
                </a14:m>
                <a:endParaRPr lang="en-US" sz="1400" b="0" i="0" dirty="0" smtClean="0">
                  <a:solidFill>
                    <a:srgbClr val="FF0000"/>
                  </a:solidFill>
                  <a:latin typeface="Cambria Math"/>
                </a:endParaRPr>
              </a:p>
              <a:p>
                <a:pPr/>
                <a14:m>
                  <m:oMathPara xmlns:m="http://schemas.openxmlformats.org/officeDocument/2006/math">
                    <m:oMathParaPr>
                      <m:jc m:val="centerGroup"/>
                    </m:oMathParaPr>
                    <m:oMath xmlns:m="http://schemas.openxmlformats.org/officeDocument/2006/math">
                      <m:r>
                        <m:rPr>
                          <m:nor/>
                        </m:rPr>
                        <a:rPr lang="en-US" sz="1400" dirty="0">
                          <a:solidFill>
                            <a:srgbClr val="FF0000"/>
                          </a:solidFill>
                        </a:rPr>
                        <m:t>a</m:t>
                      </m:r>
                      <m:r>
                        <m:rPr>
                          <m:nor/>
                        </m:rPr>
                        <a:rPr lang="en-US" sz="1400" baseline="-25000" dirty="0">
                          <a:solidFill>
                            <a:srgbClr val="FF0000"/>
                          </a:solidFill>
                        </a:rPr>
                        <m:t>monitor</m:t>
                      </m:r>
                      <m:r>
                        <m:rPr>
                          <m:nor/>
                        </m:rPr>
                        <a:rPr lang="en-US" sz="1400" dirty="0">
                          <a:solidFill>
                            <a:srgbClr val="FF0000"/>
                          </a:solidFill>
                        </a:rPr>
                        <m:t>[</m:t>
                      </m:r>
                      <m:r>
                        <m:rPr>
                          <m:nor/>
                        </m:rPr>
                        <a:rPr lang="en-US" sz="1400" dirty="0">
                          <a:solidFill>
                            <a:srgbClr val="FF0000"/>
                          </a:solidFill>
                        </a:rPr>
                        <m:t>m</m:t>
                      </m:r>
                      <m:r>
                        <m:rPr>
                          <m:nor/>
                        </m:rPr>
                        <a:rPr lang="en-US" sz="1400" dirty="0">
                          <a:solidFill>
                            <a:srgbClr val="FF0000"/>
                          </a:solidFill>
                        </a:rPr>
                        <m:t>]∗</m:t>
                      </m:r>
                      <m:d>
                        <m:dPr>
                          <m:ctrlPr>
                            <a:rPr lang="en-US" sz="1400" i="1" dirty="0">
                              <a:solidFill>
                                <a:srgbClr val="FF0000"/>
                              </a:solidFill>
                              <a:latin typeface="Cambria Math"/>
                            </a:rPr>
                          </m:ctrlPr>
                        </m:dPr>
                        <m:e>
                          <m:f>
                            <m:fPr>
                              <m:ctrlPr>
                                <a:rPr lang="en-US" sz="1400" i="1">
                                  <a:solidFill>
                                    <a:srgbClr val="FF0000"/>
                                  </a:solidFill>
                                  <a:latin typeface="Cambria Math"/>
                                  <a:ea typeface="Cambria Math"/>
                                </a:rPr>
                              </m:ctrlPr>
                            </m:fPr>
                            <m:num>
                              <m:r>
                                <a:rPr lang="en-US" sz="1400" i="1">
                                  <a:solidFill>
                                    <a:srgbClr val="FF0000"/>
                                  </a:solidFill>
                                  <a:latin typeface="Cambria Math"/>
                                  <a:ea typeface="Cambria Math"/>
                                </a:rPr>
                                <m:t>1</m:t>
                              </m:r>
                            </m:num>
                            <m:den>
                              <m:sSub>
                                <m:sSubPr>
                                  <m:ctrlPr>
                                    <a:rPr lang="en-US" sz="1400" i="1">
                                      <a:solidFill>
                                        <a:srgbClr val="FF0000"/>
                                      </a:solidFill>
                                      <a:latin typeface="Cambria Math"/>
                                      <a:ea typeface="Cambria Math"/>
                                    </a:rPr>
                                  </m:ctrlPr>
                                </m:sSubPr>
                                <m:e>
                                  <m:r>
                                    <a:rPr lang="en-US" sz="1400" i="1">
                                      <a:solidFill>
                                        <a:srgbClr val="FF0000"/>
                                      </a:solidFill>
                                      <a:latin typeface="Cambria Math"/>
                                      <a:ea typeface="Cambria Math"/>
                                    </a:rPr>
                                    <m:t>𝑉</m:t>
                                  </m:r>
                                </m:e>
                                <m:sub>
                                  <m:r>
                                    <a:rPr lang="en-US" sz="1400" i="1">
                                      <a:solidFill>
                                        <a:srgbClr val="FF0000"/>
                                      </a:solidFill>
                                      <a:latin typeface="Cambria Math"/>
                                      <a:ea typeface="Cambria Math"/>
                                    </a:rPr>
                                    <m:t>𝑒𝑦𝑒</m:t>
                                  </m:r>
                                </m:sub>
                              </m:sSub>
                            </m:den>
                          </m:f>
                        </m:e>
                      </m:d>
                      <m:r>
                        <m:rPr>
                          <m:nor/>
                        </m:rPr>
                        <a:rPr lang="en-US" sz="1400" dirty="0">
                          <a:solidFill>
                            <a:srgbClr val="FF0000"/>
                          </a:solidFill>
                        </a:rPr>
                        <m:t>∗</m:t>
                      </m:r>
                      <m:d>
                        <m:dPr>
                          <m:ctrlPr>
                            <a:rPr lang="en-US" sz="1400" i="1" dirty="0">
                              <a:solidFill>
                                <a:srgbClr val="FF0000"/>
                              </a:solidFill>
                              <a:latin typeface="Cambria Math"/>
                            </a:rPr>
                          </m:ctrlPr>
                        </m:dPr>
                        <m:e>
                          <m:f>
                            <m:fPr>
                              <m:ctrlPr>
                                <a:rPr lang="en-US" sz="1400" i="1">
                                  <a:solidFill>
                                    <a:srgbClr val="FF0000"/>
                                  </a:solidFill>
                                  <a:latin typeface="Cambria Math"/>
                                  <a:ea typeface="Cambria Math"/>
                                </a:rPr>
                              </m:ctrlPr>
                            </m:fPr>
                            <m:num>
                              <m:r>
                                <a:rPr lang="en-US" sz="1400" i="1">
                                  <a:solidFill>
                                    <a:srgbClr val="FF0000"/>
                                  </a:solidFill>
                                  <a:latin typeface="Cambria Math"/>
                                  <a:ea typeface="Cambria Math"/>
                                </a:rPr>
                                <m:t>1</m:t>
                              </m:r>
                            </m:num>
                            <m:den>
                              <m:r>
                                <a:rPr lang="en-US" sz="1400" i="1">
                                  <a:solidFill>
                                    <a:srgbClr val="FF0000"/>
                                  </a:solidFill>
                                  <a:latin typeface="Cambria Math"/>
                                  <a:ea typeface="Cambria Math"/>
                                </a:rPr>
                                <m:t>60</m:t>
                              </m:r>
                            </m:den>
                          </m:f>
                        </m:e>
                      </m:d>
                      <m:r>
                        <m:rPr>
                          <m:nor/>
                        </m:rPr>
                        <a:rPr lang="en-US" sz="1400" dirty="0">
                          <a:solidFill>
                            <a:srgbClr val="FF0000"/>
                          </a:solidFill>
                        </a:rPr>
                        <m:t>[</m:t>
                      </m:r>
                      <m:r>
                        <m:rPr>
                          <m:nor/>
                        </m:rPr>
                        <a:rPr lang="en-US" sz="1400" dirty="0">
                          <a:solidFill>
                            <a:srgbClr val="FF0000"/>
                          </a:solidFill>
                        </a:rPr>
                        <m:t>degree</m:t>
                      </m:r>
                      <m:r>
                        <m:rPr>
                          <m:nor/>
                        </m:rPr>
                        <a:rPr lang="en-US" sz="1400" dirty="0">
                          <a:solidFill>
                            <a:srgbClr val="FF0000"/>
                          </a:solidFill>
                        </a:rPr>
                        <m:t>/</m:t>
                      </m:r>
                      <m:r>
                        <m:rPr>
                          <m:nor/>
                        </m:rPr>
                        <a:rPr lang="en-US" sz="1400" dirty="0">
                          <a:solidFill>
                            <a:srgbClr val="FF0000"/>
                          </a:solidFill>
                        </a:rPr>
                        <m:t>arcmin</m:t>
                      </m:r>
                      <m:r>
                        <m:rPr>
                          <m:nor/>
                        </m:rPr>
                        <a:rPr lang="en-US" sz="1400" dirty="0">
                          <a:solidFill>
                            <a:srgbClr val="FF0000"/>
                          </a:solidFill>
                        </a:rPr>
                        <m:t>]∗</m:t>
                      </m:r>
                      <m:d>
                        <m:dPr>
                          <m:ctrlPr>
                            <a:rPr lang="en-US" sz="1400" i="1" dirty="0">
                              <a:solidFill>
                                <a:srgbClr val="FF0000"/>
                              </a:solidFill>
                              <a:latin typeface="Cambria Math"/>
                            </a:rPr>
                          </m:ctrlPr>
                        </m:dPr>
                        <m:e>
                          <m:f>
                            <m:fPr>
                              <m:ctrlPr>
                                <a:rPr lang="en-US" sz="1400" i="1">
                                  <a:solidFill>
                                    <a:srgbClr val="FF0000"/>
                                  </a:solidFill>
                                  <a:latin typeface="Cambria Math"/>
                                  <a:ea typeface="Cambria Math"/>
                                </a:rPr>
                              </m:ctrlPr>
                            </m:fPr>
                            <m:num>
                              <m:r>
                                <a:rPr lang="en-US" sz="1400" i="1">
                                  <a:solidFill>
                                    <a:srgbClr val="FF0000"/>
                                  </a:solidFill>
                                  <a:latin typeface="Cambria Math"/>
                                  <a:ea typeface="Cambria Math"/>
                                </a:rPr>
                                <m:t>𝜋</m:t>
                              </m:r>
                            </m:num>
                            <m:den>
                              <m:r>
                                <a:rPr lang="en-US" sz="1400" i="1">
                                  <a:solidFill>
                                    <a:srgbClr val="FF0000"/>
                                  </a:solidFill>
                                  <a:latin typeface="Cambria Math"/>
                                  <a:ea typeface="Cambria Math"/>
                                </a:rPr>
                                <m:t>180</m:t>
                              </m:r>
                            </m:den>
                          </m:f>
                        </m:e>
                      </m:d>
                      <m:r>
                        <a:rPr lang="en-US" sz="1400" i="1">
                          <a:solidFill>
                            <a:srgbClr val="FF0000"/>
                          </a:solidFill>
                          <a:latin typeface="Cambria Math"/>
                          <a:ea typeface="Cambria Math"/>
                        </a:rPr>
                        <m:t>[</m:t>
                      </m:r>
                      <m:r>
                        <a:rPr lang="en-US" sz="1400" i="1">
                          <a:solidFill>
                            <a:srgbClr val="FF0000"/>
                          </a:solidFill>
                          <a:latin typeface="Cambria Math"/>
                          <a:ea typeface="Cambria Math"/>
                        </a:rPr>
                        <m:t>𝑟𝑎𝑑</m:t>
                      </m:r>
                      <m:r>
                        <a:rPr lang="en-US" sz="1400" i="1">
                          <a:solidFill>
                            <a:srgbClr val="FF0000"/>
                          </a:solidFill>
                          <a:latin typeface="Cambria Math"/>
                          <a:ea typeface="Cambria Math"/>
                        </a:rPr>
                        <m:t>/</m:t>
                      </m:r>
                      <m:r>
                        <a:rPr lang="en-US" sz="1400" i="1">
                          <a:solidFill>
                            <a:srgbClr val="FF0000"/>
                          </a:solidFill>
                          <a:latin typeface="Cambria Math"/>
                          <a:ea typeface="Cambria Math"/>
                        </a:rPr>
                        <m:t>𝑑𝑒𝑔𝑟𝑒𝑒</m:t>
                      </m:r>
                      <m:r>
                        <a:rPr lang="en-US" sz="1400" i="1">
                          <a:solidFill>
                            <a:srgbClr val="FF0000"/>
                          </a:solidFill>
                          <a:latin typeface="Cambria Math"/>
                          <a:ea typeface="Cambria Math"/>
                        </a:rPr>
                        <m:t>]</m:t>
                      </m:r>
                    </m:oMath>
                  </m:oMathPara>
                </a14:m>
                <a:endParaRPr lang="en-US" sz="1400" dirty="0"/>
              </a:p>
            </p:txBody>
          </p:sp>
        </mc:Choice>
        <mc:Fallback xmlns="">
          <p:sp>
            <p:nvSpPr>
              <p:cNvPr id="22" name="正方形/長方形 21"/>
              <p:cNvSpPr>
                <a:spLocks noRot="1" noChangeAspect="1" noMove="1" noResize="1" noEditPoints="1" noAdjustHandles="1" noChangeArrowheads="1" noChangeShapeType="1" noTextEdit="1"/>
              </p:cNvSpPr>
              <p:nvPr/>
            </p:nvSpPr>
            <p:spPr>
              <a:xfrm>
                <a:off x="2843760" y="4077090"/>
                <a:ext cx="5184720" cy="796115"/>
              </a:xfrm>
              <a:prstGeom prst="rect">
                <a:avLst/>
              </a:prstGeom>
              <a:blipFill rotWithShape="1">
                <a:blip r:embed="rId4"/>
                <a:stretch>
                  <a:fillRect/>
                </a:stretch>
              </a:blipFill>
            </p:spPr>
            <p:txBody>
              <a:bodyPr/>
              <a:lstStyle/>
              <a:p>
                <a:r>
                  <a:rPr lang="en-US">
                    <a:noFill/>
                  </a:rPr>
                  <a:t> </a:t>
                </a:r>
              </a:p>
            </p:txBody>
          </p:sp>
        </mc:Fallback>
      </mc:AlternateContent>
      <p:cxnSp>
        <p:nvCxnSpPr>
          <p:cNvPr id="23" name="直線矢印コネクタ 22"/>
          <p:cNvCxnSpPr>
            <a:stCxn id="20" idx="2"/>
          </p:cNvCxnSpPr>
          <p:nvPr/>
        </p:nvCxnSpPr>
        <p:spPr>
          <a:xfrm>
            <a:off x="4503672" y="369332"/>
            <a:ext cx="1868578" cy="89936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5" name="直線矢印コネクタ 24"/>
          <p:cNvCxnSpPr/>
          <p:nvPr/>
        </p:nvCxnSpPr>
        <p:spPr>
          <a:xfrm flipV="1">
            <a:off x="5436120" y="2276840"/>
            <a:ext cx="1224170" cy="165623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3984096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p:cNvSpPr txBox="1"/>
          <p:nvPr/>
        </p:nvSpPr>
        <p:spPr>
          <a:xfrm>
            <a:off x="0" y="980660"/>
            <a:ext cx="9144000" cy="5509200"/>
          </a:xfrm>
          <a:prstGeom prst="rect">
            <a:avLst/>
          </a:prstGeom>
          <a:noFill/>
        </p:spPr>
        <p:txBody>
          <a:bodyPr wrap="square" rtlCol="0">
            <a:spAutoFit/>
          </a:bodyPr>
          <a:lstStyle/>
          <a:p>
            <a:r>
              <a:rPr lang="en-US" sz="1600" dirty="0" smtClean="0"/>
              <a:t>Pixel fault in itself does not precisely lead to misunderstanding of the scene perception and the scene interpretation. What is important is how relevant a pixel fault is relative to the driver’s ocular acutance. </a:t>
            </a:r>
          </a:p>
          <a:p>
            <a:endParaRPr lang="en-US" sz="1600" dirty="0"/>
          </a:p>
          <a:p>
            <a:r>
              <a:rPr lang="en-US" sz="1600" dirty="0" smtClean="0"/>
              <a:t>And additionally, our neural system interprets and recognizes objects as an image information from a complex group of pixel signals composing an object, and such scene recognition capability still remains under situation of partial image occlusion. As an example of possible case, consider a scene where driver sees a pedestrian and we have a bird or butterfly flying in between. We expect not loose the understanding of a presence of a pedestrian in such situation even if a small visible bird flying in between the driver and the target vulnerable pedestrian unless the bird is a Condor causing some major occlusion.   </a:t>
            </a:r>
          </a:p>
          <a:p>
            <a:endParaRPr lang="en-US" sz="1600" dirty="0" smtClean="0"/>
          </a:p>
          <a:p>
            <a:r>
              <a:rPr lang="en-US" sz="1600" dirty="0" smtClean="0"/>
              <a:t>In general, a presence of single dot visible by driver is not critical in interpreting what is occurring with the scene and those dots may even be out of perception by the driver himself if the driver does not gaze directly onto the very exact physical point because human eye cornea is composed by a best resolution central cone cell area and low resolution rod cell where the resolution is much lower compared to the driver eye acuity measure for receiving the driver license.</a:t>
            </a:r>
          </a:p>
          <a:p>
            <a:r>
              <a:rPr lang="en-US" sz="1600" dirty="0" smtClean="0"/>
              <a:t>What needs to be cared are those large scale “disturbing size pixel fault”, which extend in size by several units beyond the minimum required resolution.</a:t>
            </a:r>
          </a:p>
          <a:p>
            <a:endParaRPr lang="en-US" sz="1600" dirty="0"/>
          </a:p>
          <a:p>
            <a:r>
              <a:rPr lang="en-US" sz="1600" dirty="0" smtClean="0"/>
              <a:t>It is further expected that the single pixel size of the devices used in the system will carry at least about 1.5 times more pixel counts compared to the required minimum resolution, to compensate for the  </a:t>
            </a:r>
            <a:r>
              <a:rPr lang="en-US" sz="1600" dirty="0" err="1" smtClean="0"/>
              <a:t>Nyquist</a:t>
            </a:r>
            <a:r>
              <a:rPr lang="en-US" sz="1600" dirty="0" smtClean="0"/>
              <a:t> sampling frequency effect. What we observe through the CMS is an integration of signal generated by several pixels.  </a:t>
            </a:r>
          </a:p>
        </p:txBody>
      </p:sp>
      <p:sp>
        <p:nvSpPr>
          <p:cNvPr id="6" name="正方形/長方形 5"/>
          <p:cNvSpPr/>
          <p:nvPr/>
        </p:nvSpPr>
        <p:spPr>
          <a:xfrm>
            <a:off x="0" y="116540"/>
            <a:ext cx="9144000" cy="707886"/>
          </a:xfrm>
          <a:prstGeom prst="rect">
            <a:avLst/>
          </a:prstGeom>
        </p:spPr>
        <p:txBody>
          <a:bodyPr wrap="square">
            <a:spAutoFit/>
          </a:bodyPr>
          <a:lstStyle/>
          <a:p>
            <a:r>
              <a:rPr lang="en-US" altLang="ja-JP" sz="2000" dirty="0" smtClean="0"/>
              <a:t>Test procedure determining the acceptance criteria level of the worst case sample for component level pixel fault test.</a:t>
            </a:r>
          </a:p>
        </p:txBody>
      </p:sp>
    </p:spTree>
    <p:extLst>
      <p:ext uri="{BB962C8B-B14F-4D97-AF65-F5344CB8AC3E}">
        <p14:creationId xmlns:p14="http://schemas.microsoft.com/office/powerpoint/2010/main" val="223703520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499990" y="1992625"/>
            <a:ext cx="1872259" cy="484023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19" name="グループ化 18"/>
          <p:cNvGrpSpPr/>
          <p:nvPr/>
        </p:nvGrpSpPr>
        <p:grpSpPr>
          <a:xfrm>
            <a:off x="107380" y="2064635"/>
            <a:ext cx="5976830" cy="1438275"/>
            <a:chOff x="251400" y="764630"/>
            <a:chExt cx="5976830" cy="1438275"/>
          </a:xfrm>
        </p:grpSpPr>
        <p:sp>
          <p:nvSpPr>
            <p:cNvPr id="6" name="円/楕円 5"/>
            <p:cNvSpPr/>
            <p:nvPr/>
          </p:nvSpPr>
          <p:spPr>
            <a:xfrm>
              <a:off x="5004060" y="836640"/>
              <a:ext cx="1224170" cy="1213284"/>
            </a:xfrm>
            <a:prstGeom prst="ellipse">
              <a:avLst/>
            </a:prstGeom>
            <a:noFill/>
            <a:ln>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テキスト ボックス 12"/>
            <p:cNvSpPr txBox="1"/>
            <p:nvPr/>
          </p:nvSpPr>
          <p:spPr>
            <a:xfrm>
              <a:off x="2915770" y="1268700"/>
              <a:ext cx="731419" cy="369332"/>
            </a:xfrm>
            <a:prstGeom prst="rect">
              <a:avLst/>
            </a:prstGeom>
            <a:noFill/>
          </p:spPr>
          <p:txBody>
            <a:bodyPr wrap="none" rtlCol="0">
              <a:spAutoFit/>
            </a:bodyPr>
            <a:lstStyle/>
            <a:p>
              <a:r>
                <a:rPr lang="en-US" dirty="0" smtClean="0"/>
                <a:t>1/</a:t>
              </a:r>
              <a:r>
                <a:rPr lang="en-US" dirty="0" err="1" smtClean="0"/>
                <a:t>V</a:t>
              </a:r>
              <a:r>
                <a:rPr lang="en-US" baseline="-25000" dirty="0" err="1" smtClean="0"/>
                <a:t>eye</a:t>
              </a:r>
              <a:endParaRPr lang="en-US" baseline="-25000" dirty="0"/>
            </a:p>
          </p:txBody>
        </p:sp>
        <p:pic>
          <p:nvPicPr>
            <p:cNvPr id="1030"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1400" y="764630"/>
              <a:ext cx="1466850" cy="14382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23" name="直線コネクタ 22"/>
            <p:cNvCxnSpPr/>
            <p:nvPr/>
          </p:nvCxnSpPr>
          <p:spPr>
            <a:xfrm>
              <a:off x="323410" y="1268700"/>
              <a:ext cx="5400750" cy="792110"/>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26" name="直線コネクタ 25"/>
            <p:cNvCxnSpPr/>
            <p:nvPr/>
          </p:nvCxnSpPr>
          <p:spPr>
            <a:xfrm flipV="1">
              <a:off x="323410" y="836640"/>
              <a:ext cx="5400750" cy="792110"/>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grpSp>
      <p:grpSp>
        <p:nvGrpSpPr>
          <p:cNvPr id="28" name="グループ化 27"/>
          <p:cNvGrpSpPr/>
          <p:nvPr/>
        </p:nvGrpSpPr>
        <p:grpSpPr>
          <a:xfrm>
            <a:off x="107380" y="3720865"/>
            <a:ext cx="5976830" cy="1438275"/>
            <a:chOff x="251400" y="764630"/>
            <a:chExt cx="5976830" cy="1438275"/>
          </a:xfrm>
        </p:grpSpPr>
        <p:sp>
          <p:nvSpPr>
            <p:cNvPr id="29" name="円/楕円 28"/>
            <p:cNvSpPr/>
            <p:nvPr/>
          </p:nvSpPr>
          <p:spPr>
            <a:xfrm>
              <a:off x="5004060" y="836640"/>
              <a:ext cx="1224170" cy="1213284"/>
            </a:xfrm>
            <a:prstGeom prst="ellipse">
              <a:avLst/>
            </a:prstGeom>
            <a:noFill/>
            <a:ln>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テキスト ボックス 29"/>
            <p:cNvSpPr txBox="1"/>
            <p:nvPr/>
          </p:nvSpPr>
          <p:spPr>
            <a:xfrm>
              <a:off x="2915770" y="1268700"/>
              <a:ext cx="731419" cy="369332"/>
            </a:xfrm>
            <a:prstGeom prst="rect">
              <a:avLst/>
            </a:prstGeom>
            <a:noFill/>
          </p:spPr>
          <p:txBody>
            <a:bodyPr wrap="none" rtlCol="0">
              <a:spAutoFit/>
            </a:bodyPr>
            <a:lstStyle/>
            <a:p>
              <a:r>
                <a:rPr lang="en-US" dirty="0" smtClean="0"/>
                <a:t>1/</a:t>
              </a:r>
              <a:r>
                <a:rPr lang="en-US" dirty="0" err="1" smtClean="0"/>
                <a:t>V</a:t>
              </a:r>
              <a:r>
                <a:rPr lang="en-US" baseline="-25000" dirty="0" err="1" smtClean="0"/>
                <a:t>eye</a:t>
              </a:r>
              <a:endParaRPr lang="en-US" baseline="-25000" dirty="0"/>
            </a:p>
          </p:txBody>
        </p:sp>
        <p:pic>
          <p:nvPicPr>
            <p:cNvPr id="31"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1400" y="764630"/>
              <a:ext cx="1466850" cy="14382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32" name="直線コネクタ 31"/>
            <p:cNvCxnSpPr/>
            <p:nvPr/>
          </p:nvCxnSpPr>
          <p:spPr>
            <a:xfrm>
              <a:off x="323410" y="1268700"/>
              <a:ext cx="5400750" cy="792110"/>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33" name="直線コネクタ 32"/>
            <p:cNvCxnSpPr/>
            <p:nvPr/>
          </p:nvCxnSpPr>
          <p:spPr>
            <a:xfrm flipV="1">
              <a:off x="323410" y="836640"/>
              <a:ext cx="5400750" cy="792110"/>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grpSp>
      <p:grpSp>
        <p:nvGrpSpPr>
          <p:cNvPr id="34" name="グループ化 33"/>
          <p:cNvGrpSpPr/>
          <p:nvPr/>
        </p:nvGrpSpPr>
        <p:grpSpPr>
          <a:xfrm>
            <a:off x="107380" y="5377095"/>
            <a:ext cx="5976830" cy="1438275"/>
            <a:chOff x="251400" y="764630"/>
            <a:chExt cx="5976830" cy="1438275"/>
          </a:xfrm>
        </p:grpSpPr>
        <p:sp>
          <p:nvSpPr>
            <p:cNvPr id="35" name="円/楕円 34"/>
            <p:cNvSpPr/>
            <p:nvPr/>
          </p:nvSpPr>
          <p:spPr>
            <a:xfrm>
              <a:off x="5004060" y="836640"/>
              <a:ext cx="1224170" cy="1213284"/>
            </a:xfrm>
            <a:prstGeom prst="ellipse">
              <a:avLst/>
            </a:prstGeom>
            <a:noFill/>
            <a:ln>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テキスト ボックス 35"/>
            <p:cNvSpPr txBox="1"/>
            <p:nvPr/>
          </p:nvSpPr>
          <p:spPr>
            <a:xfrm>
              <a:off x="2915770" y="1268700"/>
              <a:ext cx="731419" cy="369332"/>
            </a:xfrm>
            <a:prstGeom prst="rect">
              <a:avLst/>
            </a:prstGeom>
            <a:noFill/>
          </p:spPr>
          <p:txBody>
            <a:bodyPr wrap="none" rtlCol="0">
              <a:spAutoFit/>
            </a:bodyPr>
            <a:lstStyle/>
            <a:p>
              <a:r>
                <a:rPr lang="en-US" dirty="0" smtClean="0"/>
                <a:t>1/</a:t>
              </a:r>
              <a:r>
                <a:rPr lang="en-US" dirty="0" err="1" smtClean="0"/>
                <a:t>V</a:t>
              </a:r>
              <a:r>
                <a:rPr lang="en-US" baseline="-25000" dirty="0" err="1" smtClean="0"/>
                <a:t>eye</a:t>
              </a:r>
              <a:endParaRPr lang="en-US" baseline="-25000" dirty="0"/>
            </a:p>
          </p:txBody>
        </p:sp>
        <p:pic>
          <p:nvPicPr>
            <p:cNvPr id="37"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1400" y="764630"/>
              <a:ext cx="1466850" cy="14382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38" name="直線コネクタ 37"/>
            <p:cNvCxnSpPr/>
            <p:nvPr/>
          </p:nvCxnSpPr>
          <p:spPr>
            <a:xfrm>
              <a:off x="323410" y="1268700"/>
              <a:ext cx="5400750" cy="792110"/>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39" name="直線コネクタ 38"/>
            <p:cNvCxnSpPr/>
            <p:nvPr/>
          </p:nvCxnSpPr>
          <p:spPr>
            <a:xfrm flipV="1">
              <a:off x="323410" y="836640"/>
              <a:ext cx="5400750" cy="792110"/>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grpSp>
      <p:sp>
        <p:nvSpPr>
          <p:cNvPr id="20" name="テキスト ボックス 19"/>
          <p:cNvSpPr txBox="1"/>
          <p:nvPr/>
        </p:nvSpPr>
        <p:spPr>
          <a:xfrm>
            <a:off x="6378752" y="2064635"/>
            <a:ext cx="2625655" cy="1569660"/>
          </a:xfrm>
          <a:prstGeom prst="rect">
            <a:avLst/>
          </a:prstGeom>
          <a:noFill/>
        </p:spPr>
        <p:txBody>
          <a:bodyPr wrap="none" rtlCol="0">
            <a:spAutoFit/>
          </a:bodyPr>
          <a:lstStyle/>
          <a:p>
            <a:r>
              <a:rPr lang="en-US" sz="1600" dirty="0" smtClean="0"/>
              <a:t>Total luminance perceived </a:t>
            </a:r>
          </a:p>
          <a:p>
            <a:r>
              <a:rPr lang="en-US" sz="1600" dirty="0" smtClean="0"/>
              <a:t>by the observer is the </a:t>
            </a:r>
          </a:p>
          <a:p>
            <a:r>
              <a:rPr lang="en-US" sz="1600" dirty="0" smtClean="0"/>
              <a:t>integrated luminance </a:t>
            </a:r>
          </a:p>
          <a:p>
            <a:r>
              <a:rPr lang="en-US" sz="1600" dirty="0" smtClean="0"/>
              <a:t>within this circle:  </a:t>
            </a:r>
          </a:p>
          <a:p>
            <a:r>
              <a:rPr lang="en-US" sz="1600" dirty="0" smtClean="0"/>
              <a:t>94 pixels with signal level 89  </a:t>
            </a:r>
          </a:p>
          <a:p>
            <a:r>
              <a:rPr lang="en-US" sz="1600" dirty="0" smtClean="0"/>
              <a:t>1 pixel with signal level 166</a:t>
            </a:r>
            <a:endParaRPr lang="en-US" sz="1600" dirty="0"/>
          </a:p>
        </p:txBody>
      </p:sp>
      <p:sp>
        <p:nvSpPr>
          <p:cNvPr id="22" name="正方形/長方形 21"/>
          <p:cNvSpPr/>
          <p:nvPr/>
        </p:nvSpPr>
        <p:spPr>
          <a:xfrm>
            <a:off x="107380" y="27640"/>
            <a:ext cx="6186309" cy="646331"/>
          </a:xfrm>
          <a:prstGeom prst="rect">
            <a:avLst/>
          </a:prstGeom>
        </p:spPr>
        <p:txBody>
          <a:bodyPr wrap="none">
            <a:spAutoFit/>
          </a:bodyPr>
          <a:lstStyle/>
          <a:p>
            <a:r>
              <a:rPr lang="en-US" dirty="0" smtClean="0"/>
              <a:t>This correspond resolution achievable by the driver’s eye acuity </a:t>
            </a:r>
          </a:p>
          <a:p>
            <a:r>
              <a:rPr lang="en-US" dirty="0"/>
              <a:t> </a:t>
            </a:r>
            <a:r>
              <a:rPr lang="en-US" dirty="0" smtClean="0"/>
              <a:t>                     which forms a circle of least confusion.</a:t>
            </a:r>
            <a:endParaRPr lang="en-US" dirty="0"/>
          </a:p>
        </p:txBody>
      </p:sp>
      <p:sp>
        <p:nvSpPr>
          <p:cNvPr id="24" name="正方形/長方形 23"/>
          <p:cNvSpPr/>
          <p:nvPr/>
        </p:nvSpPr>
        <p:spPr>
          <a:xfrm>
            <a:off x="6372250" y="4584985"/>
            <a:ext cx="2625655" cy="584775"/>
          </a:xfrm>
          <a:prstGeom prst="rect">
            <a:avLst/>
          </a:prstGeom>
          <a:noFill/>
        </p:spPr>
        <p:txBody>
          <a:bodyPr wrap="none" rtlCol="0">
            <a:spAutoFit/>
          </a:bodyPr>
          <a:lstStyle/>
          <a:p>
            <a:r>
              <a:rPr lang="en-US" sz="1600" dirty="0" smtClean="0"/>
              <a:t>25 pixels with signal level 89  </a:t>
            </a:r>
          </a:p>
          <a:p>
            <a:r>
              <a:rPr lang="en-US" sz="1600" dirty="0" smtClean="0"/>
              <a:t>1 pixel with signal level 166</a:t>
            </a:r>
            <a:endParaRPr lang="en-US" sz="1600" dirty="0"/>
          </a:p>
        </p:txBody>
      </p:sp>
      <p:sp>
        <p:nvSpPr>
          <p:cNvPr id="43" name="正方形/長方形 42"/>
          <p:cNvSpPr/>
          <p:nvPr/>
        </p:nvSpPr>
        <p:spPr>
          <a:xfrm>
            <a:off x="6369277" y="6169205"/>
            <a:ext cx="2676951" cy="584775"/>
          </a:xfrm>
          <a:prstGeom prst="rect">
            <a:avLst/>
          </a:prstGeom>
          <a:noFill/>
        </p:spPr>
        <p:txBody>
          <a:bodyPr wrap="none" rtlCol="0">
            <a:spAutoFit/>
          </a:bodyPr>
          <a:lstStyle/>
          <a:p>
            <a:r>
              <a:rPr lang="en-US" sz="1600" dirty="0" smtClean="0"/>
              <a:t>4.5 pixels with signal level 89  </a:t>
            </a:r>
          </a:p>
          <a:p>
            <a:r>
              <a:rPr lang="en-US" sz="1600" dirty="0" smtClean="0"/>
              <a:t>1 pixel with signal level 166</a:t>
            </a:r>
            <a:endParaRPr lang="en-US" sz="1600" dirty="0"/>
          </a:p>
        </p:txBody>
      </p:sp>
      <p:sp>
        <p:nvSpPr>
          <p:cNvPr id="25" name="線吹き出し 1 (枠付き) 24"/>
          <p:cNvSpPr/>
          <p:nvPr/>
        </p:nvSpPr>
        <p:spPr>
          <a:xfrm>
            <a:off x="6804310" y="620610"/>
            <a:ext cx="1872260" cy="504070"/>
          </a:xfrm>
          <a:prstGeom prst="borderCallout1">
            <a:avLst>
              <a:gd name="adj1" fmla="val 446588"/>
              <a:gd name="adj2" fmla="val -73041"/>
              <a:gd name="adj3" fmla="val 40747"/>
              <a:gd name="adj4" fmla="val -3337"/>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t>Luminance (in grey </a:t>
            </a:r>
          </a:p>
          <a:p>
            <a:pPr algn="ctr"/>
            <a:r>
              <a:rPr lang="en-US" sz="1400" dirty="0" smtClean="0"/>
              <a:t>scale </a:t>
            </a:r>
            <a:r>
              <a:rPr lang="en-US" sz="1400" dirty="0"/>
              <a:t>value)=166</a:t>
            </a:r>
          </a:p>
        </p:txBody>
      </p:sp>
      <p:sp>
        <p:nvSpPr>
          <p:cNvPr id="45" name="線吹き出し 1 (枠付き) 44"/>
          <p:cNvSpPr/>
          <p:nvPr/>
        </p:nvSpPr>
        <p:spPr>
          <a:xfrm>
            <a:off x="6660290" y="1340710"/>
            <a:ext cx="2088290" cy="432060"/>
          </a:xfrm>
          <a:prstGeom prst="borderCallout1">
            <a:avLst>
              <a:gd name="adj1" fmla="val 179594"/>
              <a:gd name="adj2" fmla="val -26651"/>
              <a:gd name="adj3" fmla="val 55864"/>
              <a:gd name="adj4" fmla="val -5708"/>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t>Luminance</a:t>
            </a:r>
            <a:r>
              <a:rPr lang="ja-JP" altLang="en-US" sz="1400" dirty="0" smtClean="0"/>
              <a:t> </a:t>
            </a:r>
            <a:r>
              <a:rPr lang="en-US" sz="1400" dirty="0" smtClean="0"/>
              <a:t>(in grey </a:t>
            </a:r>
          </a:p>
          <a:p>
            <a:pPr algn="ctr"/>
            <a:r>
              <a:rPr lang="en-US" sz="1400" dirty="0" smtClean="0"/>
              <a:t>scale </a:t>
            </a:r>
            <a:r>
              <a:rPr lang="en-US" sz="1400" dirty="0"/>
              <a:t>value</a:t>
            </a:r>
            <a:r>
              <a:rPr lang="en-US" sz="1400" dirty="0" smtClean="0"/>
              <a:t>) = 89</a:t>
            </a:r>
            <a:endParaRPr lang="en-US" sz="1400" dirty="0"/>
          </a:p>
        </p:txBody>
      </p:sp>
      <p:cxnSp>
        <p:nvCxnSpPr>
          <p:cNvPr id="3" name="直線矢印コネクタ 2"/>
          <p:cNvCxnSpPr/>
          <p:nvPr/>
        </p:nvCxnSpPr>
        <p:spPr>
          <a:xfrm flipH="1">
            <a:off x="1475570" y="1196690"/>
            <a:ext cx="3960550" cy="0"/>
          </a:xfrm>
          <a:prstGeom prst="straightConnector1">
            <a:avLst/>
          </a:prstGeom>
          <a:ln w="19050">
            <a:solidFill>
              <a:schemeClr val="tx1"/>
            </a:solidFill>
            <a:headEnd type="arrow"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5" name="直線矢印コネクタ 4"/>
          <p:cNvCxnSpPr/>
          <p:nvPr/>
        </p:nvCxnSpPr>
        <p:spPr>
          <a:xfrm flipV="1">
            <a:off x="4283960" y="2136645"/>
            <a:ext cx="0" cy="1152160"/>
          </a:xfrm>
          <a:prstGeom prst="straightConnector1">
            <a:avLst/>
          </a:prstGeom>
          <a:ln w="38100">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7" name="正方形/長方形 6"/>
              <p:cNvSpPr/>
              <p:nvPr/>
            </p:nvSpPr>
            <p:spPr>
              <a:xfrm>
                <a:off x="1043510" y="1412720"/>
                <a:ext cx="5400750" cy="511037"/>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r>
                        <m:rPr>
                          <m:nor/>
                        </m:rPr>
                        <a:rPr lang="en-US" sz="1200" dirty="0" smtClean="0">
                          <a:solidFill>
                            <a:srgbClr val="FF0000"/>
                          </a:solidFill>
                        </a:rPr>
                        <m:t>a</m:t>
                      </m:r>
                      <m:r>
                        <m:rPr>
                          <m:nor/>
                        </m:rPr>
                        <a:rPr lang="en-US" sz="1200" baseline="-25000" dirty="0" smtClean="0">
                          <a:solidFill>
                            <a:srgbClr val="FF0000"/>
                          </a:solidFill>
                        </a:rPr>
                        <m:t>monitor</m:t>
                      </m:r>
                      <m:r>
                        <m:rPr>
                          <m:nor/>
                        </m:rPr>
                        <a:rPr lang="en-US" sz="1200" dirty="0" smtClean="0">
                          <a:solidFill>
                            <a:srgbClr val="FF0000"/>
                          </a:solidFill>
                        </a:rPr>
                        <m:t>[</m:t>
                      </m:r>
                      <m:r>
                        <m:rPr>
                          <m:nor/>
                        </m:rPr>
                        <a:rPr lang="en-US" sz="1200" dirty="0" smtClean="0">
                          <a:solidFill>
                            <a:srgbClr val="FF0000"/>
                          </a:solidFill>
                        </a:rPr>
                        <m:t>m</m:t>
                      </m:r>
                      <m:r>
                        <m:rPr>
                          <m:nor/>
                        </m:rPr>
                        <a:rPr lang="en-US" sz="1200" dirty="0" smtClean="0">
                          <a:solidFill>
                            <a:srgbClr val="FF0000"/>
                          </a:solidFill>
                        </a:rPr>
                        <m:t>]∗</m:t>
                      </m:r>
                      <m:d>
                        <m:dPr>
                          <m:ctrlPr>
                            <a:rPr lang="en-US" sz="1200" i="1" dirty="0">
                              <a:solidFill>
                                <a:srgbClr val="FF0000"/>
                              </a:solidFill>
                              <a:latin typeface="Cambria Math"/>
                            </a:rPr>
                          </m:ctrlPr>
                        </m:dPr>
                        <m:e>
                          <m:f>
                            <m:fPr>
                              <m:ctrlPr>
                                <a:rPr lang="en-US" sz="1200" i="1">
                                  <a:solidFill>
                                    <a:srgbClr val="FF0000"/>
                                  </a:solidFill>
                                  <a:latin typeface="Cambria Math"/>
                                  <a:ea typeface="Cambria Math"/>
                                </a:rPr>
                              </m:ctrlPr>
                            </m:fPr>
                            <m:num>
                              <m:r>
                                <a:rPr lang="en-US" sz="1200" i="1">
                                  <a:solidFill>
                                    <a:srgbClr val="FF0000"/>
                                  </a:solidFill>
                                  <a:latin typeface="Cambria Math"/>
                                  <a:ea typeface="Cambria Math"/>
                                </a:rPr>
                                <m:t>1</m:t>
                              </m:r>
                            </m:num>
                            <m:den>
                              <m:sSub>
                                <m:sSubPr>
                                  <m:ctrlPr>
                                    <a:rPr lang="en-US" sz="1200" i="1">
                                      <a:solidFill>
                                        <a:srgbClr val="FF0000"/>
                                      </a:solidFill>
                                      <a:latin typeface="Cambria Math"/>
                                      <a:ea typeface="Cambria Math"/>
                                    </a:rPr>
                                  </m:ctrlPr>
                                </m:sSubPr>
                                <m:e>
                                  <m:r>
                                    <a:rPr lang="en-US" sz="1200" i="1">
                                      <a:solidFill>
                                        <a:srgbClr val="FF0000"/>
                                      </a:solidFill>
                                      <a:latin typeface="Cambria Math"/>
                                      <a:ea typeface="Cambria Math"/>
                                    </a:rPr>
                                    <m:t>𝑉</m:t>
                                  </m:r>
                                </m:e>
                                <m:sub>
                                  <m:r>
                                    <a:rPr lang="en-US" sz="1200" i="1">
                                      <a:solidFill>
                                        <a:srgbClr val="FF0000"/>
                                      </a:solidFill>
                                      <a:latin typeface="Cambria Math"/>
                                      <a:ea typeface="Cambria Math"/>
                                    </a:rPr>
                                    <m:t>𝑒𝑦𝑒</m:t>
                                  </m:r>
                                </m:sub>
                              </m:sSub>
                            </m:den>
                          </m:f>
                        </m:e>
                      </m:d>
                      <m:r>
                        <m:rPr>
                          <m:nor/>
                        </m:rPr>
                        <a:rPr lang="en-US" sz="1200" dirty="0">
                          <a:solidFill>
                            <a:srgbClr val="FF0000"/>
                          </a:solidFill>
                        </a:rPr>
                        <m:t>∗</m:t>
                      </m:r>
                      <m:d>
                        <m:dPr>
                          <m:ctrlPr>
                            <a:rPr lang="en-US" sz="1200" i="1" dirty="0">
                              <a:solidFill>
                                <a:srgbClr val="FF0000"/>
                              </a:solidFill>
                              <a:latin typeface="Cambria Math"/>
                            </a:rPr>
                          </m:ctrlPr>
                        </m:dPr>
                        <m:e>
                          <m:f>
                            <m:fPr>
                              <m:ctrlPr>
                                <a:rPr lang="en-US" sz="1200" i="1">
                                  <a:solidFill>
                                    <a:srgbClr val="FF0000"/>
                                  </a:solidFill>
                                  <a:latin typeface="Cambria Math"/>
                                  <a:ea typeface="Cambria Math"/>
                                </a:rPr>
                              </m:ctrlPr>
                            </m:fPr>
                            <m:num>
                              <m:r>
                                <a:rPr lang="en-US" sz="1200" i="1">
                                  <a:solidFill>
                                    <a:srgbClr val="FF0000"/>
                                  </a:solidFill>
                                  <a:latin typeface="Cambria Math"/>
                                  <a:ea typeface="Cambria Math"/>
                                </a:rPr>
                                <m:t>1</m:t>
                              </m:r>
                            </m:num>
                            <m:den>
                              <m:r>
                                <a:rPr lang="en-US" sz="1200" b="0" i="1" smtClean="0">
                                  <a:solidFill>
                                    <a:srgbClr val="FF0000"/>
                                  </a:solidFill>
                                  <a:latin typeface="Cambria Math"/>
                                  <a:ea typeface="Cambria Math"/>
                                </a:rPr>
                                <m:t>60</m:t>
                              </m:r>
                            </m:den>
                          </m:f>
                        </m:e>
                      </m:d>
                      <m:r>
                        <m:rPr>
                          <m:nor/>
                        </m:rPr>
                        <a:rPr lang="en-US" sz="1200" b="0" i="0" dirty="0" smtClean="0">
                          <a:solidFill>
                            <a:srgbClr val="FF0000"/>
                          </a:solidFill>
                        </a:rPr>
                        <m:t>[</m:t>
                      </m:r>
                      <m:r>
                        <m:rPr>
                          <m:nor/>
                        </m:rPr>
                        <a:rPr lang="en-US" sz="1200" dirty="0">
                          <a:solidFill>
                            <a:srgbClr val="FF0000"/>
                          </a:solidFill>
                        </a:rPr>
                        <m:t>degree</m:t>
                      </m:r>
                      <m:r>
                        <m:rPr>
                          <m:nor/>
                        </m:rPr>
                        <a:rPr lang="en-US" sz="1200" b="0" i="0" dirty="0" smtClean="0">
                          <a:solidFill>
                            <a:srgbClr val="FF0000"/>
                          </a:solidFill>
                        </a:rPr>
                        <m:t>/</m:t>
                      </m:r>
                      <m:r>
                        <m:rPr>
                          <m:nor/>
                        </m:rPr>
                        <a:rPr lang="en-US" sz="1200" dirty="0">
                          <a:solidFill>
                            <a:srgbClr val="FF0000"/>
                          </a:solidFill>
                        </a:rPr>
                        <m:t>arcmin</m:t>
                      </m:r>
                      <m:r>
                        <m:rPr>
                          <m:nor/>
                        </m:rPr>
                        <a:rPr lang="en-US" sz="1200" dirty="0">
                          <a:solidFill>
                            <a:srgbClr val="FF0000"/>
                          </a:solidFill>
                        </a:rPr>
                        <m:t>]∗</m:t>
                      </m:r>
                      <m:d>
                        <m:dPr>
                          <m:ctrlPr>
                            <a:rPr lang="en-US" sz="1200" i="1" dirty="0">
                              <a:solidFill>
                                <a:srgbClr val="FF0000"/>
                              </a:solidFill>
                              <a:latin typeface="Cambria Math"/>
                            </a:rPr>
                          </m:ctrlPr>
                        </m:dPr>
                        <m:e>
                          <m:f>
                            <m:fPr>
                              <m:ctrlPr>
                                <a:rPr lang="en-US" sz="1200" i="1">
                                  <a:solidFill>
                                    <a:srgbClr val="FF0000"/>
                                  </a:solidFill>
                                  <a:latin typeface="Cambria Math"/>
                                  <a:ea typeface="Cambria Math"/>
                                </a:rPr>
                              </m:ctrlPr>
                            </m:fPr>
                            <m:num>
                              <m:r>
                                <a:rPr lang="en-US" sz="1200" i="1">
                                  <a:solidFill>
                                    <a:srgbClr val="FF0000"/>
                                  </a:solidFill>
                                  <a:latin typeface="Cambria Math"/>
                                  <a:ea typeface="Cambria Math"/>
                                </a:rPr>
                                <m:t>𝜋</m:t>
                              </m:r>
                            </m:num>
                            <m:den>
                              <m:r>
                                <a:rPr lang="en-US" sz="1200" i="1">
                                  <a:solidFill>
                                    <a:srgbClr val="FF0000"/>
                                  </a:solidFill>
                                  <a:latin typeface="Cambria Math"/>
                                  <a:ea typeface="Cambria Math"/>
                                </a:rPr>
                                <m:t>180</m:t>
                              </m:r>
                            </m:den>
                          </m:f>
                        </m:e>
                      </m:d>
                      <m:r>
                        <a:rPr lang="en-US" sz="1200" b="0" i="1" smtClean="0">
                          <a:solidFill>
                            <a:srgbClr val="FF0000"/>
                          </a:solidFill>
                          <a:latin typeface="Cambria Math"/>
                          <a:ea typeface="Cambria Math"/>
                        </a:rPr>
                        <m:t>[</m:t>
                      </m:r>
                      <m:r>
                        <a:rPr lang="en-US" sz="1200" b="0" i="1" smtClean="0">
                          <a:solidFill>
                            <a:srgbClr val="FF0000"/>
                          </a:solidFill>
                          <a:latin typeface="Cambria Math"/>
                          <a:ea typeface="Cambria Math"/>
                        </a:rPr>
                        <m:t>𝑟𝑎𝑑</m:t>
                      </m:r>
                      <m:r>
                        <a:rPr lang="en-US" sz="1200" b="0" i="1" smtClean="0">
                          <a:solidFill>
                            <a:srgbClr val="FF0000"/>
                          </a:solidFill>
                          <a:latin typeface="Cambria Math"/>
                          <a:ea typeface="Cambria Math"/>
                        </a:rPr>
                        <m:t>/</m:t>
                      </m:r>
                      <m:r>
                        <a:rPr lang="en-US" sz="1200" b="0" i="1" smtClean="0">
                          <a:solidFill>
                            <a:srgbClr val="FF0000"/>
                          </a:solidFill>
                          <a:latin typeface="Cambria Math"/>
                          <a:ea typeface="Cambria Math"/>
                        </a:rPr>
                        <m:t>𝑑𝑒𝑔𝑟𝑒𝑒</m:t>
                      </m:r>
                      <m:r>
                        <a:rPr lang="en-US" sz="1200" b="0" i="1" smtClean="0">
                          <a:solidFill>
                            <a:srgbClr val="FF0000"/>
                          </a:solidFill>
                          <a:latin typeface="Cambria Math"/>
                          <a:ea typeface="Cambria Math"/>
                        </a:rPr>
                        <m:t>]</m:t>
                      </m:r>
                    </m:oMath>
                  </m:oMathPara>
                </a14:m>
                <a:endParaRPr lang="en-US" sz="1200" dirty="0">
                  <a:solidFill>
                    <a:srgbClr val="FF0000"/>
                  </a:solidFill>
                </a:endParaRPr>
              </a:p>
            </p:txBody>
          </p:sp>
        </mc:Choice>
        <mc:Fallback xmlns="">
          <p:sp>
            <p:nvSpPr>
              <p:cNvPr id="7" name="正方形/長方形 6"/>
              <p:cNvSpPr>
                <a:spLocks noRot="1" noChangeAspect="1" noMove="1" noResize="1" noEditPoints="1" noAdjustHandles="1" noChangeArrowheads="1" noChangeShapeType="1" noTextEdit="1"/>
              </p:cNvSpPr>
              <p:nvPr/>
            </p:nvSpPr>
            <p:spPr>
              <a:xfrm>
                <a:off x="1043510" y="1412720"/>
                <a:ext cx="5400750" cy="511037"/>
              </a:xfrm>
              <a:prstGeom prst="rect">
                <a:avLst/>
              </a:prstGeom>
              <a:blipFill rotWithShape="1">
                <a:blip r:embed="rId4"/>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7" name="正方形/長方形 26"/>
              <p:cNvSpPr/>
              <p:nvPr/>
            </p:nvSpPr>
            <p:spPr>
              <a:xfrm>
                <a:off x="2915770" y="836640"/>
                <a:ext cx="1180131" cy="369332"/>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m:rPr>
                          <m:nor/>
                        </m:rPr>
                        <a:rPr lang="en-US" dirty="0">
                          <a:solidFill>
                            <a:srgbClr val="FF0000"/>
                          </a:solidFill>
                        </a:rPr>
                        <m:t>a</m:t>
                      </m:r>
                      <m:r>
                        <m:rPr>
                          <m:nor/>
                        </m:rPr>
                        <a:rPr lang="en-US" baseline="-25000" dirty="0">
                          <a:solidFill>
                            <a:srgbClr val="FF0000"/>
                          </a:solidFill>
                        </a:rPr>
                        <m:t>monitor</m:t>
                      </m:r>
                      <m:r>
                        <m:rPr>
                          <m:nor/>
                        </m:rPr>
                        <a:rPr lang="en-US" dirty="0">
                          <a:solidFill>
                            <a:srgbClr val="FF0000"/>
                          </a:solidFill>
                        </a:rPr>
                        <m:t>[</m:t>
                      </m:r>
                      <m:r>
                        <m:rPr>
                          <m:nor/>
                        </m:rPr>
                        <a:rPr lang="en-US" dirty="0">
                          <a:solidFill>
                            <a:srgbClr val="FF0000"/>
                          </a:solidFill>
                        </a:rPr>
                        <m:t>m</m:t>
                      </m:r>
                      <m:r>
                        <m:rPr>
                          <m:nor/>
                        </m:rPr>
                        <a:rPr lang="en-US" dirty="0">
                          <a:solidFill>
                            <a:srgbClr val="FF0000"/>
                          </a:solidFill>
                        </a:rPr>
                        <m:t>]</m:t>
                      </m:r>
                    </m:oMath>
                  </m:oMathPara>
                </a14:m>
                <a:endParaRPr lang="en-US" dirty="0"/>
              </a:p>
            </p:txBody>
          </p:sp>
        </mc:Choice>
        <mc:Fallback xmlns="">
          <p:sp>
            <p:nvSpPr>
              <p:cNvPr id="27" name="正方形/長方形 26"/>
              <p:cNvSpPr>
                <a:spLocks noRot="1" noChangeAspect="1" noMove="1" noResize="1" noEditPoints="1" noAdjustHandles="1" noChangeArrowheads="1" noChangeShapeType="1" noTextEdit="1"/>
              </p:cNvSpPr>
              <p:nvPr/>
            </p:nvSpPr>
            <p:spPr>
              <a:xfrm>
                <a:off x="2915770" y="836640"/>
                <a:ext cx="1180131" cy="369332"/>
              </a:xfrm>
              <a:prstGeom prst="rect">
                <a:avLst/>
              </a:prstGeom>
              <a:blipFill rotWithShape="1">
                <a:blip r:embed="rId5"/>
                <a:stretch>
                  <a:fillRect b="-6557"/>
                </a:stretch>
              </a:blipFill>
            </p:spPr>
            <p:txBody>
              <a:bodyPr/>
              <a:lstStyle/>
              <a:p>
                <a:r>
                  <a:rPr lang="en-US">
                    <a:noFill/>
                  </a:rPr>
                  <a:t> </a:t>
                </a:r>
              </a:p>
            </p:txBody>
          </p:sp>
        </mc:Fallback>
      </mc:AlternateContent>
      <p:cxnSp>
        <p:nvCxnSpPr>
          <p:cNvPr id="41" name="直線矢印コネクタ 40"/>
          <p:cNvCxnSpPr/>
          <p:nvPr/>
        </p:nvCxnSpPr>
        <p:spPr>
          <a:xfrm>
            <a:off x="2987780" y="1844780"/>
            <a:ext cx="1296180" cy="79211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8041490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2"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3410" y="455718"/>
            <a:ext cx="4968690" cy="595682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円/楕円 6"/>
          <p:cNvSpPr/>
          <p:nvPr/>
        </p:nvSpPr>
        <p:spPr>
          <a:xfrm>
            <a:off x="3275820" y="717836"/>
            <a:ext cx="1412488" cy="1342974"/>
          </a:xfrm>
          <a:prstGeom prst="ellipse">
            <a:avLst/>
          </a:prstGeom>
          <a:noFill/>
          <a:ln>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円/楕円 7"/>
          <p:cNvSpPr/>
          <p:nvPr/>
        </p:nvSpPr>
        <p:spPr>
          <a:xfrm>
            <a:off x="3203810" y="2734116"/>
            <a:ext cx="1412488" cy="1342974"/>
          </a:xfrm>
          <a:prstGeom prst="ellipse">
            <a:avLst/>
          </a:prstGeom>
          <a:noFill/>
          <a:ln>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円/楕円 8"/>
          <p:cNvSpPr/>
          <p:nvPr/>
        </p:nvSpPr>
        <p:spPr>
          <a:xfrm>
            <a:off x="3203810" y="4797190"/>
            <a:ext cx="1412488" cy="1368189"/>
          </a:xfrm>
          <a:prstGeom prst="ellipse">
            <a:avLst/>
          </a:prstGeom>
          <a:noFill/>
          <a:ln>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テキスト ボックス 3"/>
          <p:cNvSpPr txBox="1"/>
          <p:nvPr/>
        </p:nvSpPr>
        <p:spPr>
          <a:xfrm>
            <a:off x="5148080" y="1124680"/>
            <a:ext cx="3816530" cy="369332"/>
          </a:xfrm>
          <a:prstGeom prst="rect">
            <a:avLst/>
          </a:prstGeom>
          <a:noFill/>
        </p:spPr>
        <p:txBody>
          <a:bodyPr wrap="square" rtlCol="0">
            <a:spAutoFit/>
          </a:bodyPr>
          <a:lstStyle/>
          <a:p>
            <a:r>
              <a:rPr lang="en-US" dirty="0" smtClean="0"/>
              <a:t>Signal level as averagely measured: 80</a:t>
            </a:r>
            <a:endParaRPr lang="en-US" dirty="0"/>
          </a:p>
        </p:txBody>
      </p:sp>
      <p:sp>
        <p:nvSpPr>
          <p:cNvPr id="11" name="テキスト ボックス 10"/>
          <p:cNvSpPr txBox="1"/>
          <p:nvPr/>
        </p:nvSpPr>
        <p:spPr>
          <a:xfrm>
            <a:off x="5148080" y="3068950"/>
            <a:ext cx="3744520" cy="369332"/>
          </a:xfrm>
          <a:prstGeom prst="rect">
            <a:avLst/>
          </a:prstGeom>
          <a:noFill/>
        </p:spPr>
        <p:txBody>
          <a:bodyPr wrap="square" rtlCol="0">
            <a:spAutoFit/>
          </a:bodyPr>
          <a:lstStyle/>
          <a:p>
            <a:r>
              <a:rPr lang="en-US" dirty="0" smtClean="0"/>
              <a:t>Signal level as averagely measured: 81</a:t>
            </a:r>
            <a:endParaRPr lang="en-US" dirty="0"/>
          </a:p>
        </p:txBody>
      </p:sp>
      <p:sp>
        <p:nvSpPr>
          <p:cNvPr id="12" name="テキスト ボックス 11"/>
          <p:cNvSpPr txBox="1"/>
          <p:nvPr/>
        </p:nvSpPr>
        <p:spPr>
          <a:xfrm>
            <a:off x="5148080" y="5157240"/>
            <a:ext cx="3816530" cy="369332"/>
          </a:xfrm>
          <a:prstGeom prst="rect">
            <a:avLst/>
          </a:prstGeom>
          <a:noFill/>
        </p:spPr>
        <p:txBody>
          <a:bodyPr wrap="square" rtlCol="0">
            <a:spAutoFit/>
          </a:bodyPr>
          <a:lstStyle/>
          <a:p>
            <a:r>
              <a:rPr lang="en-US" dirty="0" smtClean="0"/>
              <a:t>Signal level as averagely measured: 88</a:t>
            </a:r>
            <a:endParaRPr lang="en-US" dirty="0"/>
          </a:p>
        </p:txBody>
      </p:sp>
      <p:sp>
        <p:nvSpPr>
          <p:cNvPr id="5" name="テキスト ボックス 4"/>
          <p:cNvSpPr txBox="1"/>
          <p:nvPr/>
        </p:nvSpPr>
        <p:spPr>
          <a:xfrm>
            <a:off x="107380" y="116540"/>
            <a:ext cx="8957196" cy="923330"/>
          </a:xfrm>
          <a:prstGeom prst="rect">
            <a:avLst/>
          </a:prstGeom>
          <a:noFill/>
        </p:spPr>
        <p:txBody>
          <a:bodyPr wrap="none" rtlCol="0">
            <a:spAutoFit/>
          </a:bodyPr>
          <a:lstStyle/>
          <a:p>
            <a:r>
              <a:rPr lang="en-US" dirty="0" smtClean="0"/>
              <a:t>The perceived luminance is the averaged luminance within the this circle including the dark </a:t>
            </a:r>
          </a:p>
          <a:p>
            <a:r>
              <a:rPr lang="en-US" dirty="0"/>
              <a:t> </a:t>
            </a:r>
            <a:r>
              <a:rPr lang="en-US" dirty="0" smtClean="0"/>
              <a:t>                                                                                          bordering screen door effect around each </a:t>
            </a:r>
          </a:p>
          <a:p>
            <a:r>
              <a:rPr lang="en-US" dirty="0" smtClean="0"/>
              <a:t>                                                                                           pixel if any. </a:t>
            </a:r>
            <a:endParaRPr lang="en-US" dirty="0"/>
          </a:p>
        </p:txBody>
      </p:sp>
      <p:sp>
        <p:nvSpPr>
          <p:cNvPr id="2" name="テキスト ボックス 1"/>
          <p:cNvSpPr txBox="1"/>
          <p:nvPr/>
        </p:nvSpPr>
        <p:spPr>
          <a:xfrm>
            <a:off x="251400" y="6519446"/>
            <a:ext cx="8302273" cy="338554"/>
          </a:xfrm>
          <a:prstGeom prst="rect">
            <a:avLst/>
          </a:prstGeom>
          <a:noFill/>
        </p:spPr>
        <p:txBody>
          <a:bodyPr wrap="none" rtlCol="0">
            <a:spAutoFit/>
          </a:bodyPr>
          <a:lstStyle/>
          <a:p>
            <a:r>
              <a:rPr lang="en-US" sz="1600" dirty="0" smtClean="0">
                <a:solidFill>
                  <a:srgbClr val="FF0000"/>
                </a:solidFill>
              </a:rPr>
              <a:t>Illustrative figures showing brightness following single fault pixel in panel with different resolution</a:t>
            </a:r>
            <a:endParaRPr lang="en-US" sz="1600" dirty="0">
              <a:solidFill>
                <a:srgbClr val="FF0000"/>
              </a:solidFill>
            </a:endParaRPr>
          </a:p>
        </p:txBody>
      </p:sp>
    </p:spTree>
    <p:extLst>
      <p:ext uri="{BB962C8B-B14F-4D97-AF65-F5344CB8AC3E}">
        <p14:creationId xmlns:p14="http://schemas.microsoft.com/office/powerpoint/2010/main" val="397573754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p:cNvSpPr txBox="1"/>
          <p:nvPr/>
        </p:nvSpPr>
        <p:spPr>
          <a:xfrm>
            <a:off x="26044" y="0"/>
            <a:ext cx="9010576" cy="1815882"/>
          </a:xfrm>
          <a:prstGeom prst="rect">
            <a:avLst/>
          </a:prstGeom>
          <a:noFill/>
        </p:spPr>
        <p:txBody>
          <a:bodyPr wrap="square" rtlCol="0">
            <a:spAutoFit/>
          </a:bodyPr>
          <a:lstStyle/>
          <a:p>
            <a:r>
              <a:rPr lang="en-US" sz="1600" dirty="0" smtClean="0"/>
              <a:t>The resolution (or size per pixel) of monitor panel expected to be used in CMS will be such that the screen meshes around pixel are no longer observable when viewed with bare eye. </a:t>
            </a:r>
          </a:p>
          <a:p>
            <a:r>
              <a:rPr lang="en-US" sz="1600" dirty="0" smtClean="0"/>
              <a:t>Below is an illustrative image artificially generated to explain how pixel of same output value is observed.</a:t>
            </a:r>
          </a:p>
          <a:p>
            <a:r>
              <a:rPr lang="en-US" sz="1600" dirty="0" smtClean="0"/>
              <a:t>In the below example, panel in the right with pixel size approximately 1/8 has to have 8 faulty pixel of the same output level as seen in the left most example. So, acceptance criteria shall be created as average value within the driver perceivable circle of minimum confusion, represented by viewing opening angle 1/</a:t>
            </a:r>
            <a:r>
              <a:rPr lang="en-US" sz="1600" dirty="0" err="1" smtClean="0"/>
              <a:t>V</a:t>
            </a:r>
            <a:r>
              <a:rPr lang="en-US" sz="1600" baseline="-25000" dirty="0" err="1" smtClean="0"/>
              <a:t>eye</a:t>
            </a:r>
            <a:r>
              <a:rPr lang="en-US" sz="1600" dirty="0" smtClean="0"/>
              <a:t>.    </a:t>
            </a:r>
          </a:p>
        </p:txBody>
      </p:sp>
      <p:pic>
        <p:nvPicPr>
          <p:cNvPr id="1027"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27480" y="1556739"/>
            <a:ext cx="7854067" cy="51550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58028147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0" y="0"/>
            <a:ext cx="9144000" cy="1628750"/>
          </a:xfrm>
        </p:spPr>
        <p:txBody>
          <a:bodyPr>
            <a:noAutofit/>
          </a:bodyPr>
          <a:lstStyle/>
          <a:p>
            <a:r>
              <a:rPr lang="en-US" sz="2400" dirty="0" smtClean="0"/>
              <a:t>Presence of </a:t>
            </a:r>
            <a:r>
              <a:rPr lang="en-US" sz="2400" dirty="0"/>
              <a:t>a “white blemish</a:t>
            </a:r>
            <a:r>
              <a:rPr lang="en-US" sz="2400" dirty="0" smtClean="0"/>
              <a:t>”(, or also referred as “hot pixel”, “ever bright pixel” or “bright pixel”) becomes significant and annoying when the integrated signal level within the circle of minimum resolution(or circle of minimum confusion) exceeds a certain limit level.</a:t>
            </a:r>
            <a:endParaRPr lang="en-US" sz="2400" dirty="0"/>
          </a:p>
        </p:txBody>
      </p:sp>
      <p:sp>
        <p:nvSpPr>
          <p:cNvPr id="4" name="タイトル 1"/>
          <p:cNvSpPr txBox="1">
            <a:spLocks/>
          </p:cNvSpPr>
          <p:nvPr/>
        </p:nvSpPr>
        <p:spPr>
          <a:xfrm>
            <a:off x="19465" y="1556740"/>
            <a:ext cx="9144000" cy="4968690"/>
          </a:xfrm>
          <a:prstGeom prst="rect">
            <a:avLst/>
          </a:prstGeom>
          <a:ln>
            <a:solidFill>
              <a:schemeClr val="accent1"/>
            </a:solidFill>
          </a:ln>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1600" dirty="0" smtClean="0"/>
              <a:t>It is not the independent signal level of a single pixel that makes such pixel fault annoying and disturbing but the local perceptible signal difference (integrated signal) causing the luminance.</a:t>
            </a:r>
          </a:p>
          <a:p>
            <a:endParaRPr lang="en-US" sz="1200" dirty="0"/>
          </a:p>
          <a:p>
            <a:r>
              <a:rPr lang="en-US" sz="1200" dirty="0" smtClean="0"/>
              <a:t>Therefore, acceptance limit criteria shall be created so that the effective human perceptivity factor is considered.</a:t>
            </a:r>
          </a:p>
          <a:p>
            <a:endParaRPr lang="en-US" sz="1200" dirty="0"/>
          </a:p>
          <a:p>
            <a:r>
              <a:rPr lang="en-US" sz="1200" dirty="0" smtClean="0">
                <a:solidFill>
                  <a:srgbClr val="FF0000"/>
                </a:solidFill>
              </a:rPr>
              <a:t>A possible measurement method to be adopted for CMS acceptance limit test, is first to find single bright signal points candidates within the image and then integrate the signal level around this specific pixel which may exhibit a high output level and averaging over within the surrounding pixel, at a range determined by the circle of minimum resolution (in other words, the circle of confusion).</a:t>
            </a:r>
          </a:p>
          <a:p>
            <a:endParaRPr lang="en-US" sz="1200" dirty="0" smtClean="0">
              <a:solidFill>
                <a:srgbClr val="FF0000"/>
              </a:solidFill>
            </a:endParaRPr>
          </a:p>
          <a:p>
            <a:endParaRPr lang="en-US" sz="1400" dirty="0" smtClean="0">
              <a:solidFill>
                <a:srgbClr val="FF0000"/>
              </a:solidFill>
            </a:endParaRPr>
          </a:p>
          <a:p>
            <a:endParaRPr lang="en-US" sz="1400" dirty="0">
              <a:solidFill>
                <a:srgbClr val="FF0000"/>
              </a:solidFill>
            </a:endParaRPr>
          </a:p>
          <a:p>
            <a:endParaRPr lang="en-US" sz="1400" dirty="0" smtClean="0">
              <a:solidFill>
                <a:srgbClr val="FF0000"/>
              </a:solidFill>
            </a:endParaRPr>
          </a:p>
          <a:p>
            <a:endParaRPr lang="en-US" sz="1400" dirty="0">
              <a:solidFill>
                <a:srgbClr val="FF0000"/>
              </a:solidFill>
            </a:endParaRPr>
          </a:p>
          <a:p>
            <a:pPr algn="l"/>
            <a:r>
              <a:rPr lang="en-US" sz="1400" dirty="0" smtClean="0">
                <a:solidFill>
                  <a:srgbClr val="00B0F0"/>
                </a:solidFill>
              </a:rPr>
              <a:t>Proposed criteria:</a:t>
            </a:r>
          </a:p>
          <a:p>
            <a:pPr algn="l"/>
            <a:r>
              <a:rPr lang="en-US" sz="1400" dirty="0" smtClean="0">
                <a:solidFill>
                  <a:srgbClr val="00B0F0"/>
                </a:solidFill>
              </a:rPr>
              <a:t>1. Averaged signal within the circle of minimum resolution around occasional local brightest pixel or cluster shall be no more tha</a:t>
            </a:r>
            <a:r>
              <a:rPr lang="en-US" altLang="ja-JP" sz="1400" dirty="0" smtClean="0">
                <a:solidFill>
                  <a:srgbClr val="00B0F0"/>
                </a:solidFill>
              </a:rPr>
              <a:t>n </a:t>
            </a:r>
            <a:r>
              <a:rPr lang="ja-JP" altLang="en-US" sz="1400" dirty="0" smtClean="0">
                <a:solidFill>
                  <a:srgbClr val="00B0F0"/>
                </a:solidFill>
              </a:rPr>
              <a:t> </a:t>
            </a:r>
            <a:r>
              <a:rPr lang="en-US" altLang="ja-JP" sz="1400" dirty="0" smtClean="0">
                <a:solidFill>
                  <a:srgbClr val="00B0F0"/>
                </a:solidFill>
              </a:rPr>
              <a:t>30% of the local average signal level of the surrounding pixel but excluding the local brightest pixel signal level or the respective cluster. </a:t>
            </a:r>
          </a:p>
          <a:p>
            <a:pPr algn="l"/>
            <a:endParaRPr lang="en-US" sz="1400" dirty="0">
              <a:solidFill>
                <a:srgbClr val="00B0F0"/>
              </a:solidFill>
            </a:endParaRPr>
          </a:p>
          <a:p>
            <a:pPr algn="l"/>
            <a:r>
              <a:rPr lang="en-US" sz="1400" dirty="0" smtClean="0">
                <a:solidFill>
                  <a:srgbClr val="00B0F0"/>
                </a:solidFill>
              </a:rPr>
              <a:t>2. The signal level of occasional pixel fault brightest </a:t>
            </a:r>
            <a:r>
              <a:rPr lang="en-US" sz="1400" dirty="0">
                <a:solidFill>
                  <a:srgbClr val="00B0F0"/>
                </a:solidFill>
              </a:rPr>
              <a:t>pixel </a:t>
            </a:r>
            <a:r>
              <a:rPr lang="en-US" sz="1400" dirty="0" smtClean="0">
                <a:solidFill>
                  <a:srgbClr val="00B0F0"/>
                </a:solidFill>
              </a:rPr>
              <a:t>shall not exceed 80% of the </a:t>
            </a:r>
            <a:r>
              <a:rPr lang="en-US" altLang="ja-JP" sz="1400" dirty="0">
                <a:solidFill>
                  <a:srgbClr val="00B0F0"/>
                </a:solidFill>
              </a:rPr>
              <a:t>signal level of the surrounding pixel but excluding the local brightest pixel signal level or the respective cluster</a:t>
            </a:r>
            <a:r>
              <a:rPr lang="en-US" altLang="ja-JP" sz="1400" dirty="0" smtClean="0">
                <a:solidFill>
                  <a:srgbClr val="00B0F0"/>
                </a:solidFill>
              </a:rPr>
              <a:t>.</a:t>
            </a:r>
          </a:p>
          <a:p>
            <a:pPr algn="l"/>
            <a:endParaRPr lang="en-US" altLang="ja-JP" sz="1400" dirty="0">
              <a:solidFill>
                <a:srgbClr val="00B0F0"/>
              </a:solidFill>
            </a:endParaRPr>
          </a:p>
          <a:p>
            <a:pPr algn="l"/>
            <a:r>
              <a:rPr lang="en-US" altLang="ja-JP" sz="1400" dirty="0" smtClean="0">
                <a:solidFill>
                  <a:srgbClr val="00B0F0"/>
                </a:solidFill>
              </a:rPr>
              <a:t>The test if applicable is to be performed at room temperature 22 +/- 2 degrees Celsius by capturing a dark and black scene with camera scene illumination under 1lux.</a:t>
            </a:r>
            <a:endParaRPr lang="en-US" sz="1200" dirty="0"/>
          </a:p>
        </p:txBody>
      </p:sp>
      <mc:AlternateContent xmlns:mc="http://schemas.openxmlformats.org/markup-compatibility/2006" xmlns:a14="http://schemas.microsoft.com/office/drawing/2010/main">
        <mc:Choice Requires="a14">
          <p:sp>
            <p:nvSpPr>
              <p:cNvPr id="5" name="正方形/長方形 4"/>
              <p:cNvSpPr/>
              <p:nvPr/>
            </p:nvSpPr>
            <p:spPr>
              <a:xfrm>
                <a:off x="0" y="3284980"/>
                <a:ext cx="8929240" cy="854786"/>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r>
                        <m:rPr>
                          <m:nor/>
                        </m:rPr>
                        <a:rPr lang="en-US" sz="1600" dirty="0" smtClean="0">
                          <a:solidFill>
                            <a:srgbClr val="FF0000"/>
                          </a:solidFill>
                        </a:rPr>
                        <m:t>The</m:t>
                      </m:r>
                      <m:r>
                        <m:rPr>
                          <m:nor/>
                        </m:rPr>
                        <a:rPr lang="en-US" sz="1600" dirty="0" smtClean="0">
                          <a:solidFill>
                            <a:srgbClr val="FF0000"/>
                          </a:solidFill>
                        </a:rPr>
                        <m:t> </m:t>
                      </m:r>
                      <m:r>
                        <m:rPr>
                          <m:nor/>
                        </m:rPr>
                        <a:rPr lang="en-US" sz="1600" dirty="0" smtClean="0">
                          <a:solidFill>
                            <a:srgbClr val="FF0000"/>
                          </a:solidFill>
                        </a:rPr>
                        <m:t>diameter</m:t>
                      </m:r>
                      <m:r>
                        <m:rPr>
                          <m:nor/>
                        </m:rPr>
                        <a:rPr lang="en-US" sz="1600" dirty="0" smtClean="0">
                          <a:solidFill>
                            <a:srgbClr val="FF0000"/>
                          </a:solidFill>
                        </a:rPr>
                        <m:t> </m:t>
                      </m:r>
                      <m:r>
                        <m:rPr>
                          <m:nor/>
                        </m:rPr>
                        <a:rPr lang="en-US" sz="1600" dirty="0" smtClean="0">
                          <a:solidFill>
                            <a:srgbClr val="FF0000"/>
                          </a:solidFill>
                        </a:rPr>
                        <m:t>of</m:t>
                      </m:r>
                      <m:r>
                        <m:rPr>
                          <m:nor/>
                        </m:rPr>
                        <a:rPr lang="en-US" sz="1600" dirty="0" smtClean="0">
                          <a:solidFill>
                            <a:srgbClr val="FF0000"/>
                          </a:solidFill>
                        </a:rPr>
                        <m:t> </m:t>
                      </m:r>
                      <m:r>
                        <m:rPr>
                          <m:nor/>
                        </m:rPr>
                        <a:rPr lang="en-US" sz="1600" dirty="0" smtClean="0">
                          <a:solidFill>
                            <a:srgbClr val="FF0000"/>
                          </a:solidFill>
                        </a:rPr>
                        <m:t>this</m:t>
                      </m:r>
                      <m:r>
                        <m:rPr>
                          <m:nor/>
                        </m:rPr>
                        <a:rPr lang="en-US" sz="1600" dirty="0" smtClean="0">
                          <a:solidFill>
                            <a:srgbClr val="FF0000"/>
                          </a:solidFill>
                        </a:rPr>
                        <m:t> </m:t>
                      </m:r>
                      <m:r>
                        <m:rPr>
                          <m:nor/>
                        </m:rPr>
                        <a:rPr lang="en-US" sz="1600" dirty="0" smtClean="0">
                          <a:solidFill>
                            <a:srgbClr val="FF0000"/>
                          </a:solidFill>
                        </a:rPr>
                        <m:t>circle</m:t>
                      </m:r>
                      <m:r>
                        <m:rPr>
                          <m:nor/>
                        </m:rPr>
                        <a:rPr lang="en-US" sz="1600" dirty="0" smtClean="0">
                          <a:solidFill>
                            <a:srgbClr val="FF0000"/>
                          </a:solidFill>
                        </a:rPr>
                        <m:t> </m:t>
                      </m:r>
                      <m:r>
                        <m:rPr>
                          <m:nor/>
                        </m:rPr>
                        <a:rPr lang="en-US" sz="1600" dirty="0" smtClean="0">
                          <a:solidFill>
                            <a:srgbClr val="FF0000"/>
                          </a:solidFill>
                        </a:rPr>
                        <m:t>of</m:t>
                      </m:r>
                      <m:r>
                        <m:rPr>
                          <m:nor/>
                        </m:rPr>
                        <a:rPr lang="en-US" sz="1600" dirty="0" smtClean="0">
                          <a:solidFill>
                            <a:srgbClr val="FF0000"/>
                          </a:solidFill>
                        </a:rPr>
                        <m:t> </m:t>
                      </m:r>
                      <m:r>
                        <m:rPr>
                          <m:nor/>
                        </m:rPr>
                        <a:rPr lang="en-US" sz="1600" b="0" i="0" dirty="0" smtClean="0">
                          <a:solidFill>
                            <a:srgbClr val="FF0000"/>
                          </a:solidFill>
                        </a:rPr>
                        <m:t>minimum</m:t>
                      </m:r>
                      <m:r>
                        <m:rPr>
                          <m:nor/>
                        </m:rPr>
                        <a:rPr lang="en-US" sz="1600" b="0" i="0" dirty="0" smtClean="0">
                          <a:solidFill>
                            <a:srgbClr val="FF0000"/>
                          </a:solidFill>
                        </a:rPr>
                        <m:t> </m:t>
                      </m:r>
                      <m:r>
                        <m:rPr>
                          <m:nor/>
                        </m:rPr>
                        <a:rPr lang="en-US" sz="1600" dirty="0" smtClean="0">
                          <a:solidFill>
                            <a:srgbClr val="FF0000"/>
                          </a:solidFill>
                        </a:rPr>
                        <m:t>confusion</m:t>
                      </m:r>
                      <m:r>
                        <m:rPr>
                          <m:nor/>
                        </m:rPr>
                        <a:rPr lang="en-US" sz="1600" dirty="0" smtClean="0">
                          <a:solidFill>
                            <a:srgbClr val="FF0000"/>
                          </a:solidFill>
                        </a:rPr>
                        <m:t> </m:t>
                      </m:r>
                      <m:r>
                        <m:rPr>
                          <m:nor/>
                        </m:rPr>
                        <a:rPr lang="en-US" sz="1600" dirty="0" smtClean="0">
                          <a:solidFill>
                            <a:srgbClr val="FF0000"/>
                          </a:solidFill>
                        </a:rPr>
                        <m:t>is</m:t>
                      </m:r>
                      <m:r>
                        <m:rPr>
                          <m:nor/>
                        </m:rPr>
                        <a:rPr lang="en-US" sz="1600" dirty="0" smtClean="0">
                          <a:solidFill>
                            <a:srgbClr val="FF0000"/>
                          </a:solidFill>
                        </a:rPr>
                        <m:t> </m:t>
                      </m:r>
                      <m:r>
                        <m:rPr>
                          <m:nor/>
                        </m:rPr>
                        <a:rPr lang="en-US" sz="1600" dirty="0" smtClean="0">
                          <a:solidFill>
                            <a:srgbClr val="FF0000"/>
                          </a:solidFill>
                        </a:rPr>
                        <m:t>calculated</m:t>
                      </m:r>
                      <m:r>
                        <m:rPr>
                          <m:nor/>
                        </m:rPr>
                        <a:rPr lang="en-US" sz="1600" dirty="0" smtClean="0">
                          <a:solidFill>
                            <a:srgbClr val="FF0000"/>
                          </a:solidFill>
                        </a:rPr>
                        <m:t> </m:t>
                      </m:r>
                      <m:r>
                        <m:rPr>
                          <m:nor/>
                        </m:rPr>
                        <a:rPr lang="en-US" sz="1600" dirty="0" smtClean="0">
                          <a:solidFill>
                            <a:srgbClr val="FF0000"/>
                          </a:solidFill>
                        </a:rPr>
                        <m:t>as</m:t>
                      </m:r>
                      <m:r>
                        <m:rPr>
                          <m:nor/>
                        </m:rPr>
                        <a:rPr lang="en-US" sz="1400" b="0" i="0" dirty="0" smtClean="0">
                          <a:solidFill>
                            <a:srgbClr val="FF0000"/>
                          </a:solidFill>
                        </a:rPr>
                        <m:t> </m:t>
                      </m:r>
                      <m:r>
                        <m:rPr>
                          <m:nor/>
                        </m:rPr>
                        <a:rPr lang="en-US" sz="1400" b="0" i="0" dirty="0" smtClean="0">
                          <a:solidFill>
                            <a:srgbClr val="FF0000"/>
                          </a:solidFill>
                        </a:rPr>
                        <m:t>amoni</m:t>
                      </m:r>
                      <m:r>
                        <m:rPr>
                          <m:nor/>
                        </m:rPr>
                        <a:rPr lang="en-US" sz="1400" baseline="-25000" dirty="0">
                          <a:solidFill>
                            <a:srgbClr val="FF0000"/>
                          </a:solidFill>
                        </a:rPr>
                        <m:t>tor</m:t>
                      </m:r>
                      <m:r>
                        <m:rPr>
                          <m:nor/>
                        </m:rPr>
                        <a:rPr lang="en-US" sz="1400" dirty="0">
                          <a:solidFill>
                            <a:srgbClr val="FF0000"/>
                          </a:solidFill>
                        </a:rPr>
                        <m:t>[</m:t>
                      </m:r>
                      <m:r>
                        <m:rPr>
                          <m:nor/>
                        </m:rPr>
                        <a:rPr lang="en-US" sz="1400" dirty="0">
                          <a:solidFill>
                            <a:srgbClr val="FF0000"/>
                          </a:solidFill>
                        </a:rPr>
                        <m:t>m</m:t>
                      </m:r>
                      <m:r>
                        <m:rPr>
                          <m:nor/>
                        </m:rPr>
                        <a:rPr lang="en-US" sz="1400" dirty="0">
                          <a:solidFill>
                            <a:srgbClr val="FF0000"/>
                          </a:solidFill>
                        </a:rPr>
                        <m:t>]∗</m:t>
                      </m:r>
                      <m:d>
                        <m:dPr>
                          <m:ctrlPr>
                            <a:rPr lang="en-US" sz="1400" i="1" dirty="0">
                              <a:solidFill>
                                <a:srgbClr val="FF0000"/>
                              </a:solidFill>
                              <a:latin typeface="Cambria Math"/>
                            </a:rPr>
                          </m:ctrlPr>
                        </m:dPr>
                        <m:e>
                          <m:f>
                            <m:fPr>
                              <m:ctrlPr>
                                <a:rPr lang="en-US" sz="1400" i="1">
                                  <a:solidFill>
                                    <a:srgbClr val="FF0000"/>
                                  </a:solidFill>
                                  <a:latin typeface="Cambria Math"/>
                                  <a:ea typeface="Cambria Math"/>
                                </a:rPr>
                              </m:ctrlPr>
                            </m:fPr>
                            <m:num>
                              <m:r>
                                <a:rPr lang="en-US" sz="1400" i="1">
                                  <a:solidFill>
                                    <a:srgbClr val="FF0000"/>
                                  </a:solidFill>
                                  <a:latin typeface="Cambria Math"/>
                                  <a:ea typeface="Cambria Math"/>
                                </a:rPr>
                                <m:t>1</m:t>
                              </m:r>
                            </m:num>
                            <m:den>
                              <m:sSub>
                                <m:sSubPr>
                                  <m:ctrlPr>
                                    <a:rPr lang="en-US" sz="1400" i="1">
                                      <a:solidFill>
                                        <a:srgbClr val="FF0000"/>
                                      </a:solidFill>
                                      <a:latin typeface="Cambria Math"/>
                                      <a:ea typeface="Cambria Math"/>
                                    </a:rPr>
                                  </m:ctrlPr>
                                </m:sSubPr>
                                <m:e>
                                  <m:r>
                                    <a:rPr lang="en-US" sz="1400" i="1">
                                      <a:solidFill>
                                        <a:srgbClr val="FF0000"/>
                                      </a:solidFill>
                                      <a:latin typeface="Cambria Math"/>
                                      <a:ea typeface="Cambria Math"/>
                                    </a:rPr>
                                    <m:t>𝑉</m:t>
                                  </m:r>
                                </m:e>
                                <m:sub>
                                  <m:r>
                                    <a:rPr lang="en-US" sz="1400" i="1">
                                      <a:solidFill>
                                        <a:srgbClr val="FF0000"/>
                                      </a:solidFill>
                                      <a:latin typeface="Cambria Math"/>
                                      <a:ea typeface="Cambria Math"/>
                                    </a:rPr>
                                    <m:t>𝑒𝑦𝑒</m:t>
                                  </m:r>
                                </m:sub>
                              </m:sSub>
                            </m:den>
                          </m:f>
                        </m:e>
                      </m:d>
                      <m:r>
                        <m:rPr>
                          <m:nor/>
                        </m:rPr>
                        <a:rPr lang="en-US" sz="1400" dirty="0">
                          <a:solidFill>
                            <a:srgbClr val="FF0000"/>
                          </a:solidFill>
                        </a:rPr>
                        <m:t>∗</m:t>
                      </m:r>
                      <m:d>
                        <m:dPr>
                          <m:ctrlPr>
                            <a:rPr lang="en-US" sz="1400" i="1" dirty="0">
                              <a:solidFill>
                                <a:srgbClr val="FF0000"/>
                              </a:solidFill>
                              <a:latin typeface="Cambria Math"/>
                            </a:rPr>
                          </m:ctrlPr>
                        </m:dPr>
                        <m:e>
                          <m:f>
                            <m:fPr>
                              <m:ctrlPr>
                                <a:rPr lang="en-US" sz="1400" i="1">
                                  <a:solidFill>
                                    <a:srgbClr val="FF0000"/>
                                  </a:solidFill>
                                  <a:latin typeface="Cambria Math"/>
                                  <a:ea typeface="Cambria Math"/>
                                </a:rPr>
                              </m:ctrlPr>
                            </m:fPr>
                            <m:num>
                              <m:r>
                                <a:rPr lang="en-US" sz="1400" i="1">
                                  <a:solidFill>
                                    <a:srgbClr val="FF0000"/>
                                  </a:solidFill>
                                  <a:latin typeface="Cambria Math"/>
                                  <a:ea typeface="Cambria Math"/>
                                </a:rPr>
                                <m:t>1</m:t>
                              </m:r>
                            </m:num>
                            <m:den>
                              <m:r>
                                <a:rPr lang="en-US" sz="1400" i="1">
                                  <a:solidFill>
                                    <a:srgbClr val="FF0000"/>
                                  </a:solidFill>
                                  <a:latin typeface="Cambria Math"/>
                                  <a:ea typeface="Cambria Math"/>
                                </a:rPr>
                                <m:t>60</m:t>
                              </m:r>
                            </m:den>
                          </m:f>
                        </m:e>
                      </m:d>
                      <m:r>
                        <m:rPr>
                          <m:nor/>
                        </m:rPr>
                        <a:rPr lang="en-US" sz="1400" dirty="0">
                          <a:solidFill>
                            <a:srgbClr val="FF0000"/>
                          </a:solidFill>
                        </a:rPr>
                        <m:t>[</m:t>
                      </m:r>
                      <m:r>
                        <m:rPr>
                          <m:nor/>
                        </m:rPr>
                        <a:rPr lang="en-US" sz="1400" dirty="0">
                          <a:solidFill>
                            <a:srgbClr val="FF0000"/>
                          </a:solidFill>
                        </a:rPr>
                        <m:t>degree</m:t>
                      </m:r>
                      <m:r>
                        <m:rPr>
                          <m:nor/>
                        </m:rPr>
                        <a:rPr lang="en-US" sz="1400" dirty="0">
                          <a:solidFill>
                            <a:srgbClr val="FF0000"/>
                          </a:solidFill>
                        </a:rPr>
                        <m:t>/</m:t>
                      </m:r>
                      <m:r>
                        <m:rPr>
                          <m:nor/>
                        </m:rPr>
                        <a:rPr lang="en-US" sz="1400" dirty="0">
                          <a:solidFill>
                            <a:srgbClr val="FF0000"/>
                          </a:solidFill>
                        </a:rPr>
                        <m:t>arcmin</m:t>
                      </m:r>
                      <m:r>
                        <m:rPr>
                          <m:nor/>
                        </m:rPr>
                        <a:rPr lang="en-US" sz="1400" dirty="0">
                          <a:solidFill>
                            <a:srgbClr val="FF0000"/>
                          </a:solidFill>
                        </a:rPr>
                        <m:t>]∗</m:t>
                      </m:r>
                      <m:d>
                        <m:dPr>
                          <m:ctrlPr>
                            <a:rPr lang="en-US" sz="1400" i="1" dirty="0">
                              <a:solidFill>
                                <a:srgbClr val="FF0000"/>
                              </a:solidFill>
                              <a:latin typeface="Cambria Math"/>
                            </a:rPr>
                          </m:ctrlPr>
                        </m:dPr>
                        <m:e>
                          <m:f>
                            <m:fPr>
                              <m:ctrlPr>
                                <a:rPr lang="en-US" sz="1400" i="1">
                                  <a:solidFill>
                                    <a:srgbClr val="FF0000"/>
                                  </a:solidFill>
                                  <a:latin typeface="Cambria Math"/>
                                  <a:ea typeface="Cambria Math"/>
                                </a:rPr>
                              </m:ctrlPr>
                            </m:fPr>
                            <m:num>
                              <m:r>
                                <a:rPr lang="en-US" sz="1400" i="1">
                                  <a:solidFill>
                                    <a:srgbClr val="FF0000"/>
                                  </a:solidFill>
                                  <a:latin typeface="Cambria Math"/>
                                  <a:ea typeface="Cambria Math"/>
                                </a:rPr>
                                <m:t>𝜋</m:t>
                              </m:r>
                            </m:num>
                            <m:den>
                              <m:r>
                                <a:rPr lang="en-US" sz="1400" i="1">
                                  <a:solidFill>
                                    <a:srgbClr val="FF0000"/>
                                  </a:solidFill>
                                  <a:latin typeface="Cambria Math"/>
                                  <a:ea typeface="Cambria Math"/>
                                </a:rPr>
                                <m:t>180</m:t>
                              </m:r>
                            </m:den>
                          </m:f>
                        </m:e>
                      </m:d>
                      <m:r>
                        <a:rPr lang="en-US" sz="1400" i="1">
                          <a:solidFill>
                            <a:srgbClr val="FF0000"/>
                          </a:solidFill>
                          <a:latin typeface="Cambria Math"/>
                          <a:ea typeface="Cambria Math"/>
                        </a:rPr>
                        <m:t>[</m:t>
                      </m:r>
                      <m:r>
                        <a:rPr lang="en-US" sz="1400" i="1">
                          <a:solidFill>
                            <a:srgbClr val="FF0000"/>
                          </a:solidFill>
                          <a:latin typeface="Cambria Math"/>
                          <a:ea typeface="Cambria Math"/>
                        </a:rPr>
                        <m:t>𝑟𝑎𝑑</m:t>
                      </m:r>
                      <m:r>
                        <a:rPr lang="en-US" sz="1400" i="1">
                          <a:solidFill>
                            <a:srgbClr val="FF0000"/>
                          </a:solidFill>
                          <a:latin typeface="Cambria Math"/>
                          <a:ea typeface="Cambria Math"/>
                        </a:rPr>
                        <m:t>/</m:t>
                      </m:r>
                      <m:r>
                        <a:rPr lang="en-US" sz="1400" i="1">
                          <a:solidFill>
                            <a:srgbClr val="FF0000"/>
                          </a:solidFill>
                          <a:latin typeface="Cambria Math"/>
                          <a:ea typeface="Cambria Math"/>
                        </a:rPr>
                        <m:t>𝑑𝑒𝑔𝑟𝑒𝑒</m:t>
                      </m:r>
                      <m:r>
                        <a:rPr lang="en-US" sz="1400" i="1">
                          <a:solidFill>
                            <a:srgbClr val="FF0000"/>
                          </a:solidFill>
                          <a:latin typeface="Cambria Math"/>
                          <a:ea typeface="Cambria Math"/>
                        </a:rPr>
                        <m:t>]</m:t>
                      </m:r>
                    </m:oMath>
                  </m:oMathPara>
                </a14:m>
                <a:endParaRPr lang="en-US" sz="1400" dirty="0">
                  <a:solidFill>
                    <a:srgbClr val="FF0000"/>
                  </a:solidFill>
                </a:endParaRPr>
              </a:p>
            </p:txBody>
          </p:sp>
        </mc:Choice>
        <mc:Fallback xmlns="">
          <p:sp>
            <p:nvSpPr>
              <p:cNvPr id="5" name="正方形/長方形 4"/>
              <p:cNvSpPr>
                <a:spLocks noRot="1" noChangeAspect="1" noMove="1" noResize="1" noEditPoints="1" noAdjustHandles="1" noChangeArrowheads="1" noChangeShapeType="1" noTextEdit="1"/>
              </p:cNvSpPr>
              <p:nvPr/>
            </p:nvSpPr>
            <p:spPr>
              <a:xfrm>
                <a:off x="0" y="3284980"/>
                <a:ext cx="8929240" cy="854786"/>
              </a:xfrm>
              <a:prstGeom prst="rect">
                <a:avLst/>
              </a:prstGeom>
              <a:blipFill rotWithShape="1">
                <a:blip r:embed="rId2"/>
                <a:stretch>
                  <a:fillRect/>
                </a:stretch>
              </a:blipFill>
            </p:spPr>
            <p:txBody>
              <a:bodyPr/>
              <a:lstStyle/>
              <a:p>
                <a:r>
                  <a:rPr lang="en-US">
                    <a:noFill/>
                  </a:rPr>
                  <a:t> </a:t>
                </a:r>
              </a:p>
            </p:txBody>
          </p:sp>
        </mc:Fallback>
      </mc:AlternateContent>
    </p:spTree>
    <p:extLst>
      <p:ext uri="{BB962C8B-B14F-4D97-AF65-F5344CB8AC3E}">
        <p14:creationId xmlns:p14="http://schemas.microsoft.com/office/powerpoint/2010/main" val="260128000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コンテンツ プレースホルダー 2"/>
              <p:cNvSpPr>
                <a:spLocks noGrp="1"/>
              </p:cNvSpPr>
              <p:nvPr>
                <p:ph idx="1"/>
              </p:nvPr>
            </p:nvSpPr>
            <p:spPr>
              <a:xfrm>
                <a:off x="179390" y="116540"/>
                <a:ext cx="8857230" cy="4525963"/>
              </a:xfrm>
            </p:spPr>
            <p:txBody>
              <a:bodyPr>
                <a:normAutofit fontScale="47500" lnSpcReduction="20000"/>
              </a:bodyPr>
              <a:lstStyle/>
              <a:p>
                <a:r>
                  <a:rPr lang="en-US" dirty="0" smtClean="0"/>
                  <a:t>Using a reference camera whose image resolution is higher at least to resolve spatial resolution required by the CMS monitor display, capture an local image of the local most bright pixel found on the displayed image taken at dark of a black scene with illumination condition under 1lx.</a:t>
                </a:r>
              </a:p>
              <a:p>
                <a:endParaRPr lang="en-US" dirty="0"/>
              </a:p>
              <a:p>
                <a:r>
                  <a:rPr lang="en-US" dirty="0" smtClean="0"/>
                  <a:t>Obtain the average signal level of the faulty pixel and  the surrounding pixels covered within the area determined by </a:t>
                </a:r>
              </a:p>
              <a:p>
                <a:pPr marL="0" indent="0" algn="ctr">
                  <a:buNone/>
                </a:pPr>
                <a14:m>
                  <m:oMathPara xmlns:m="http://schemas.openxmlformats.org/officeDocument/2006/math">
                    <m:oMathParaPr>
                      <m:jc m:val="centerGroup"/>
                    </m:oMathParaPr>
                    <m:oMath xmlns:m="http://schemas.openxmlformats.org/officeDocument/2006/math">
                      <m:r>
                        <m:rPr>
                          <m:nor/>
                        </m:rPr>
                        <a:rPr lang="en-US" dirty="0">
                          <a:solidFill>
                            <a:srgbClr val="FF0000"/>
                          </a:solidFill>
                        </a:rPr>
                        <m:t>a</m:t>
                      </m:r>
                      <m:r>
                        <m:rPr>
                          <m:nor/>
                        </m:rPr>
                        <a:rPr lang="en-US" baseline="-25000" dirty="0">
                          <a:solidFill>
                            <a:srgbClr val="FF0000"/>
                          </a:solidFill>
                        </a:rPr>
                        <m:t>monitor</m:t>
                      </m:r>
                      <m:r>
                        <m:rPr>
                          <m:nor/>
                        </m:rPr>
                        <a:rPr lang="en-US" dirty="0">
                          <a:solidFill>
                            <a:srgbClr val="FF0000"/>
                          </a:solidFill>
                        </a:rPr>
                        <m:t>[</m:t>
                      </m:r>
                      <m:r>
                        <m:rPr>
                          <m:nor/>
                        </m:rPr>
                        <a:rPr lang="en-US" dirty="0">
                          <a:solidFill>
                            <a:srgbClr val="FF0000"/>
                          </a:solidFill>
                        </a:rPr>
                        <m:t>m</m:t>
                      </m:r>
                      <m:r>
                        <m:rPr>
                          <m:nor/>
                        </m:rPr>
                        <a:rPr lang="en-US" dirty="0">
                          <a:solidFill>
                            <a:srgbClr val="FF0000"/>
                          </a:solidFill>
                        </a:rPr>
                        <m:t>]∗</m:t>
                      </m:r>
                      <m:r>
                        <a:rPr lang="en-US" dirty="0">
                          <a:solidFill>
                            <a:srgbClr val="FF0000"/>
                          </a:solidFill>
                          <a:latin typeface="Cambria Math"/>
                        </a:rPr>
                        <m:t>(</m:t>
                      </m:r>
                      <m:f>
                        <m:fPr>
                          <m:ctrlPr>
                            <a:rPr lang="en-US" i="1">
                              <a:solidFill>
                                <a:srgbClr val="FF0000"/>
                              </a:solidFill>
                              <a:latin typeface="Cambria Math"/>
                            </a:rPr>
                          </m:ctrlPr>
                        </m:fPr>
                        <m:num>
                          <m:r>
                            <a:rPr lang="en-US">
                              <a:solidFill>
                                <a:srgbClr val="FF0000"/>
                              </a:solidFill>
                              <a:latin typeface="Cambria Math"/>
                            </a:rPr>
                            <m:t>1</m:t>
                          </m:r>
                        </m:num>
                        <m:den>
                          <m:sSub>
                            <m:sSubPr>
                              <m:ctrlPr>
                                <a:rPr lang="en-US" i="1">
                                  <a:solidFill>
                                    <a:srgbClr val="FF0000"/>
                                  </a:solidFill>
                                  <a:latin typeface="Cambria Math"/>
                                </a:rPr>
                              </m:ctrlPr>
                            </m:sSubPr>
                            <m:e>
                              <m:r>
                                <a:rPr lang="en-US">
                                  <a:solidFill>
                                    <a:srgbClr val="FF0000"/>
                                  </a:solidFill>
                                  <a:latin typeface="Cambria Math"/>
                                </a:rPr>
                                <m:t>𝑉</m:t>
                              </m:r>
                            </m:e>
                            <m:sub>
                              <m:r>
                                <a:rPr lang="en-US">
                                  <a:solidFill>
                                    <a:srgbClr val="FF0000"/>
                                  </a:solidFill>
                                  <a:latin typeface="Cambria Math"/>
                                </a:rPr>
                                <m:t>𝑒𝑦𝑒</m:t>
                              </m:r>
                              <m:r>
                                <a:rPr lang="en-US">
                                  <a:solidFill>
                                    <a:srgbClr val="FF0000"/>
                                  </a:solidFill>
                                  <a:latin typeface="Cambria Math"/>
                                </a:rPr>
                                <m:t>/</m:t>
                              </m:r>
                              <m:r>
                                <a:rPr lang="en-US">
                                  <a:solidFill>
                                    <a:srgbClr val="FF0000"/>
                                  </a:solidFill>
                                  <a:latin typeface="Cambria Math"/>
                                </a:rPr>
                                <m:t>𝑚𝑖𝑛</m:t>
                              </m:r>
                            </m:sub>
                          </m:sSub>
                        </m:den>
                      </m:f>
                      <m:r>
                        <a:rPr lang="en-US">
                          <a:solidFill>
                            <a:srgbClr val="FF0000"/>
                          </a:solidFill>
                          <a:latin typeface="Cambria Math"/>
                        </a:rPr>
                        <m:t>)</m:t>
                      </m:r>
                      <m:r>
                        <m:rPr>
                          <m:nor/>
                        </m:rPr>
                        <a:rPr lang="en-US" dirty="0">
                          <a:solidFill>
                            <a:srgbClr val="FF0000"/>
                          </a:solidFill>
                        </a:rPr>
                        <m:t>∗</m:t>
                      </m:r>
                      <m:r>
                        <a:rPr lang="en-US" dirty="0">
                          <a:solidFill>
                            <a:srgbClr val="FF0000"/>
                          </a:solidFill>
                          <a:latin typeface="Cambria Math"/>
                        </a:rPr>
                        <m:t>(</m:t>
                      </m:r>
                      <m:f>
                        <m:fPr>
                          <m:ctrlPr>
                            <a:rPr lang="en-US" i="1">
                              <a:solidFill>
                                <a:srgbClr val="FF0000"/>
                              </a:solidFill>
                              <a:latin typeface="Cambria Math"/>
                            </a:rPr>
                          </m:ctrlPr>
                        </m:fPr>
                        <m:num>
                          <m:r>
                            <a:rPr lang="en-US">
                              <a:solidFill>
                                <a:srgbClr val="FF0000"/>
                              </a:solidFill>
                              <a:latin typeface="Cambria Math"/>
                            </a:rPr>
                            <m:t>1</m:t>
                          </m:r>
                        </m:num>
                        <m:den>
                          <m:r>
                            <a:rPr lang="en-US">
                              <a:solidFill>
                                <a:srgbClr val="FF0000"/>
                              </a:solidFill>
                              <a:latin typeface="Cambria Math"/>
                            </a:rPr>
                            <m:t>60</m:t>
                          </m:r>
                        </m:den>
                      </m:f>
                      <m:r>
                        <a:rPr lang="en-US">
                          <a:solidFill>
                            <a:srgbClr val="FF0000"/>
                          </a:solidFill>
                          <a:latin typeface="Cambria Math"/>
                        </a:rPr>
                        <m:t>)</m:t>
                      </m:r>
                      <m:r>
                        <m:rPr>
                          <m:nor/>
                        </m:rPr>
                        <a:rPr lang="en-US" dirty="0">
                          <a:solidFill>
                            <a:srgbClr val="FF0000"/>
                          </a:solidFill>
                        </a:rPr>
                        <m:t> [</m:t>
                      </m:r>
                      <m:r>
                        <m:rPr>
                          <m:nor/>
                        </m:rPr>
                        <a:rPr lang="en-US" dirty="0">
                          <a:solidFill>
                            <a:srgbClr val="FF0000"/>
                          </a:solidFill>
                        </a:rPr>
                        <m:t>arcmin</m:t>
                      </m:r>
                      <m:r>
                        <m:rPr>
                          <m:nor/>
                        </m:rPr>
                        <a:rPr lang="en-US" dirty="0">
                          <a:solidFill>
                            <a:srgbClr val="FF0000"/>
                          </a:solidFill>
                        </a:rPr>
                        <m:t>/</m:t>
                      </m:r>
                      <m:r>
                        <m:rPr>
                          <m:nor/>
                        </m:rPr>
                        <a:rPr lang="en-US" dirty="0">
                          <a:solidFill>
                            <a:srgbClr val="FF0000"/>
                          </a:solidFill>
                        </a:rPr>
                        <m:t>degree</m:t>
                      </m:r>
                      <m:r>
                        <m:rPr>
                          <m:nor/>
                        </m:rPr>
                        <a:rPr lang="en-US" dirty="0">
                          <a:solidFill>
                            <a:srgbClr val="FF0000"/>
                          </a:solidFill>
                        </a:rPr>
                        <m:t>]∗</m:t>
                      </m:r>
                      <m:r>
                        <a:rPr lang="en-US" dirty="0">
                          <a:solidFill>
                            <a:srgbClr val="FF0000"/>
                          </a:solidFill>
                          <a:latin typeface="Cambria Math"/>
                        </a:rPr>
                        <m:t>(</m:t>
                      </m:r>
                      <m:f>
                        <m:fPr>
                          <m:ctrlPr>
                            <a:rPr lang="en-US" i="1">
                              <a:solidFill>
                                <a:srgbClr val="FF0000"/>
                              </a:solidFill>
                              <a:latin typeface="Cambria Math"/>
                            </a:rPr>
                          </m:ctrlPr>
                        </m:fPr>
                        <m:num>
                          <m:r>
                            <a:rPr lang="en-US">
                              <a:solidFill>
                                <a:srgbClr val="FF0000"/>
                              </a:solidFill>
                              <a:latin typeface="Cambria Math"/>
                            </a:rPr>
                            <m:t>𝜋</m:t>
                          </m:r>
                        </m:num>
                        <m:den>
                          <m:r>
                            <a:rPr lang="en-US">
                              <a:solidFill>
                                <a:srgbClr val="FF0000"/>
                              </a:solidFill>
                              <a:latin typeface="Cambria Math"/>
                            </a:rPr>
                            <m:t>180</m:t>
                          </m:r>
                        </m:den>
                      </m:f>
                      <m:r>
                        <a:rPr lang="en-US">
                          <a:solidFill>
                            <a:srgbClr val="FF0000"/>
                          </a:solidFill>
                          <a:latin typeface="Cambria Math"/>
                        </a:rPr>
                        <m:t>)</m:t>
                      </m:r>
                      <m:r>
                        <a:rPr lang="en-US" b="0" i="0" smtClean="0">
                          <a:solidFill>
                            <a:srgbClr val="FF0000"/>
                          </a:solidFill>
                          <a:latin typeface="Cambria Math"/>
                        </a:rPr>
                        <m:t>[</m:t>
                      </m:r>
                      <m:r>
                        <m:rPr>
                          <m:sty m:val="p"/>
                        </m:rPr>
                        <a:rPr lang="en-US" b="0" i="0" smtClean="0">
                          <a:solidFill>
                            <a:srgbClr val="FF0000"/>
                          </a:solidFill>
                          <a:latin typeface="Cambria Math"/>
                        </a:rPr>
                        <m:t>rad</m:t>
                      </m:r>
                      <m:r>
                        <a:rPr lang="en-US" b="0" i="0" smtClean="0">
                          <a:solidFill>
                            <a:srgbClr val="FF0000"/>
                          </a:solidFill>
                          <a:latin typeface="Cambria Math"/>
                        </a:rPr>
                        <m:t>/</m:t>
                      </m:r>
                      <m:r>
                        <m:rPr>
                          <m:sty m:val="p"/>
                        </m:rPr>
                        <a:rPr lang="en-US" b="0" i="0" smtClean="0">
                          <a:solidFill>
                            <a:srgbClr val="FF0000"/>
                          </a:solidFill>
                          <a:latin typeface="Cambria Math"/>
                        </a:rPr>
                        <m:t>degree</m:t>
                      </m:r>
                      <m:r>
                        <a:rPr lang="en-US" b="0" i="0" smtClean="0">
                          <a:solidFill>
                            <a:srgbClr val="FF0000"/>
                          </a:solidFill>
                          <a:latin typeface="Cambria Math"/>
                        </a:rPr>
                        <m:t>]</m:t>
                      </m:r>
                    </m:oMath>
                  </m:oMathPara>
                </a14:m>
                <a:endParaRPr lang="en-US" dirty="0">
                  <a:solidFill>
                    <a:srgbClr val="FF0000"/>
                  </a:solidFill>
                </a:endParaRPr>
              </a:p>
              <a:p>
                <a:endParaRPr lang="en-US" dirty="0" smtClean="0"/>
              </a:p>
              <a:p>
                <a:r>
                  <a:rPr lang="en-US" dirty="0" smtClean="0"/>
                  <a:t>1. Obtain </a:t>
                </a:r>
                <a:r>
                  <a:rPr lang="en-US" dirty="0"/>
                  <a:t>the average </a:t>
                </a:r>
                <a:r>
                  <a:rPr lang="en-US" dirty="0" smtClean="0"/>
                  <a:t>dark scene luminance level excluding the bright white pixel or any of irregular pixel luminance level. This will be used as the pedestal dark level luminance. </a:t>
                </a:r>
              </a:p>
              <a:p>
                <a:r>
                  <a:rPr lang="en-US" dirty="0" err="1" smtClean="0"/>
                  <a:t>L</a:t>
                </a:r>
                <a:r>
                  <a:rPr lang="en-US" baseline="-25000" dirty="0" err="1" smtClean="0"/>
                  <a:t>dark_ped</a:t>
                </a:r>
                <a:endParaRPr lang="en-US" baseline="-25000" dirty="0" smtClean="0"/>
              </a:p>
              <a:p>
                <a:r>
                  <a:rPr lang="en-US" dirty="0" smtClean="0"/>
                  <a:t>2. Obtain the average dark scene luminance level covering the bright white pixel or the cluster of the irregular bright pixels.</a:t>
                </a:r>
              </a:p>
              <a:p>
                <a:r>
                  <a:rPr lang="en-US" dirty="0" err="1" smtClean="0"/>
                  <a:t>L</a:t>
                </a:r>
                <a:r>
                  <a:rPr lang="en-US" baseline="-25000" dirty="0" err="1" smtClean="0"/>
                  <a:t>blemish_avg_Veye</a:t>
                </a:r>
                <a:r>
                  <a:rPr lang="en-US" baseline="-25000" dirty="0" smtClean="0"/>
                  <a:t>/min</a:t>
                </a:r>
              </a:p>
              <a:p>
                <a:r>
                  <a:rPr lang="en-US" dirty="0" smtClean="0"/>
                  <a:t>3. Measured the white signal level luminance on the monitor display and calculate the 100 % white luminance.</a:t>
                </a:r>
              </a:p>
              <a:p>
                <a:r>
                  <a:rPr lang="en-US" dirty="0" err="1" smtClean="0"/>
                  <a:t>L</a:t>
                </a:r>
                <a:r>
                  <a:rPr lang="en-US" baseline="-25000" dirty="0" err="1" smtClean="0"/>
                  <a:t>white_ref</a:t>
                </a:r>
                <a:endParaRPr lang="en-US" baseline="-25000" dirty="0" smtClean="0"/>
              </a:p>
              <a:p>
                <a:r>
                  <a:rPr lang="en-US" dirty="0" smtClean="0"/>
                  <a:t>4. Calculate the perceived averaged signal:</a:t>
                </a:r>
              </a:p>
              <a:p>
                <a:r>
                  <a:rPr lang="en-US" dirty="0" smtClean="0"/>
                  <a:t>       (</a:t>
                </a:r>
                <a:r>
                  <a:rPr lang="en-US" dirty="0" err="1" smtClean="0"/>
                  <a:t>L</a:t>
                </a:r>
                <a:r>
                  <a:rPr lang="en-US" baseline="-25000" dirty="0" err="1" smtClean="0"/>
                  <a:t>blemish_avg_Veye</a:t>
                </a:r>
                <a:r>
                  <a:rPr lang="en-US" baseline="-25000" dirty="0" smtClean="0"/>
                  <a:t>/min</a:t>
                </a:r>
                <a:r>
                  <a:rPr lang="en-US" dirty="0" smtClean="0"/>
                  <a:t>-</a:t>
                </a:r>
                <a:r>
                  <a:rPr lang="en-US" dirty="0" err="1" smtClean="0"/>
                  <a:t>L</a:t>
                </a:r>
                <a:r>
                  <a:rPr lang="en-US" baseline="-25000" dirty="0" err="1" smtClean="0"/>
                  <a:t>dark_ped</a:t>
                </a:r>
                <a:r>
                  <a:rPr lang="en-US" dirty="0" smtClean="0"/>
                  <a:t>)/(</a:t>
                </a:r>
                <a:r>
                  <a:rPr lang="en-US" dirty="0" err="1" smtClean="0"/>
                  <a:t>L</a:t>
                </a:r>
                <a:r>
                  <a:rPr lang="en-US" baseline="-25000" dirty="0" err="1" smtClean="0"/>
                  <a:t>white_ref</a:t>
                </a:r>
                <a:r>
                  <a:rPr lang="en-US" dirty="0" err="1" smtClean="0"/>
                  <a:t>-L</a:t>
                </a:r>
                <a:r>
                  <a:rPr lang="en-US" baseline="-25000" dirty="0" err="1" smtClean="0"/>
                  <a:t>dark_ped</a:t>
                </a:r>
                <a:r>
                  <a:rPr lang="en-US" dirty="0" smtClean="0"/>
                  <a:t>)</a:t>
                </a:r>
                <a:endParaRPr lang="en-US" dirty="0"/>
              </a:p>
            </p:txBody>
          </p:sp>
        </mc:Choice>
        <mc:Fallback xmlns="">
          <p:sp>
            <p:nvSpPr>
              <p:cNvPr id="3" name="コンテンツ プレースホルダー 2"/>
              <p:cNvSpPr>
                <a:spLocks noGrp="1" noRot="1" noChangeAspect="1" noMove="1" noResize="1" noEditPoints="1" noAdjustHandles="1" noChangeArrowheads="1" noChangeShapeType="1" noTextEdit="1"/>
              </p:cNvSpPr>
              <p:nvPr>
                <p:ph idx="1"/>
              </p:nvPr>
            </p:nvSpPr>
            <p:spPr>
              <a:xfrm>
                <a:off x="179390" y="116540"/>
                <a:ext cx="8857230" cy="4525963"/>
              </a:xfrm>
              <a:blipFill rotWithShape="1">
                <a:blip r:embed="rId3"/>
                <a:stretch>
                  <a:fillRect l="-138" t="-1077" r="-344"/>
                </a:stretch>
              </a:blipFill>
            </p:spPr>
            <p:txBody>
              <a:bodyPr/>
              <a:lstStyle/>
              <a:p>
                <a:r>
                  <a:rPr lang="en-US">
                    <a:noFill/>
                  </a:rPr>
                  <a:t> </a:t>
                </a:r>
              </a:p>
            </p:txBody>
          </p:sp>
        </mc:Fallback>
      </mc:AlternateContent>
      <p:sp>
        <p:nvSpPr>
          <p:cNvPr id="4" name="フリーフォーム 3"/>
          <p:cNvSpPr/>
          <p:nvPr/>
        </p:nvSpPr>
        <p:spPr>
          <a:xfrm>
            <a:off x="3059791" y="5229250"/>
            <a:ext cx="3312460" cy="558540"/>
          </a:xfrm>
          <a:custGeom>
            <a:avLst/>
            <a:gdLst>
              <a:gd name="connsiteX0" fmla="*/ 0 w 4158343"/>
              <a:gd name="connsiteY0" fmla="*/ 892629 h 990600"/>
              <a:gd name="connsiteX1" fmla="*/ 76200 w 4158343"/>
              <a:gd name="connsiteY1" fmla="*/ 805543 h 990600"/>
              <a:gd name="connsiteX2" fmla="*/ 108857 w 4158343"/>
              <a:gd name="connsiteY2" fmla="*/ 827315 h 990600"/>
              <a:gd name="connsiteX3" fmla="*/ 130629 w 4158343"/>
              <a:gd name="connsiteY3" fmla="*/ 881743 h 990600"/>
              <a:gd name="connsiteX4" fmla="*/ 152400 w 4158343"/>
              <a:gd name="connsiteY4" fmla="*/ 947058 h 990600"/>
              <a:gd name="connsiteX5" fmla="*/ 228600 w 4158343"/>
              <a:gd name="connsiteY5" fmla="*/ 925286 h 990600"/>
              <a:gd name="connsiteX6" fmla="*/ 250372 w 4158343"/>
              <a:gd name="connsiteY6" fmla="*/ 903515 h 990600"/>
              <a:gd name="connsiteX7" fmla="*/ 283029 w 4158343"/>
              <a:gd name="connsiteY7" fmla="*/ 881743 h 990600"/>
              <a:gd name="connsiteX8" fmla="*/ 348343 w 4158343"/>
              <a:gd name="connsiteY8" fmla="*/ 838200 h 990600"/>
              <a:gd name="connsiteX9" fmla="*/ 435429 w 4158343"/>
              <a:gd name="connsiteY9" fmla="*/ 859972 h 990600"/>
              <a:gd name="connsiteX10" fmla="*/ 478972 w 4158343"/>
              <a:gd name="connsiteY10" fmla="*/ 892629 h 990600"/>
              <a:gd name="connsiteX11" fmla="*/ 555172 w 4158343"/>
              <a:gd name="connsiteY11" fmla="*/ 925286 h 990600"/>
              <a:gd name="connsiteX12" fmla="*/ 631372 w 4158343"/>
              <a:gd name="connsiteY12" fmla="*/ 914400 h 990600"/>
              <a:gd name="connsiteX13" fmla="*/ 674914 w 4158343"/>
              <a:gd name="connsiteY13" fmla="*/ 968829 h 990600"/>
              <a:gd name="connsiteX14" fmla="*/ 718457 w 4158343"/>
              <a:gd name="connsiteY14" fmla="*/ 925286 h 990600"/>
              <a:gd name="connsiteX15" fmla="*/ 751114 w 4158343"/>
              <a:gd name="connsiteY15" fmla="*/ 838200 h 990600"/>
              <a:gd name="connsiteX16" fmla="*/ 772886 w 4158343"/>
              <a:gd name="connsiteY16" fmla="*/ 816429 h 990600"/>
              <a:gd name="connsiteX17" fmla="*/ 816429 w 4158343"/>
              <a:gd name="connsiteY17" fmla="*/ 827315 h 990600"/>
              <a:gd name="connsiteX18" fmla="*/ 925286 w 4158343"/>
              <a:gd name="connsiteY18" fmla="*/ 925286 h 990600"/>
              <a:gd name="connsiteX19" fmla="*/ 957943 w 4158343"/>
              <a:gd name="connsiteY19" fmla="*/ 957943 h 990600"/>
              <a:gd name="connsiteX20" fmla="*/ 1055914 w 4158343"/>
              <a:gd name="connsiteY20" fmla="*/ 947058 h 990600"/>
              <a:gd name="connsiteX21" fmla="*/ 1132114 w 4158343"/>
              <a:gd name="connsiteY21" fmla="*/ 936172 h 990600"/>
              <a:gd name="connsiteX22" fmla="*/ 1143000 w 4158343"/>
              <a:gd name="connsiteY22" fmla="*/ 696686 h 990600"/>
              <a:gd name="connsiteX23" fmla="*/ 1153886 w 4158343"/>
              <a:gd name="connsiteY23" fmla="*/ 653143 h 990600"/>
              <a:gd name="connsiteX24" fmla="*/ 1175657 w 4158343"/>
              <a:gd name="connsiteY24" fmla="*/ 402772 h 990600"/>
              <a:gd name="connsiteX25" fmla="*/ 1186543 w 4158343"/>
              <a:gd name="connsiteY25" fmla="*/ 293915 h 990600"/>
              <a:gd name="connsiteX26" fmla="*/ 1197429 w 4158343"/>
              <a:gd name="connsiteY26" fmla="*/ 65315 h 990600"/>
              <a:gd name="connsiteX27" fmla="*/ 1208314 w 4158343"/>
              <a:gd name="connsiteY27" fmla="*/ 21772 h 990600"/>
              <a:gd name="connsiteX28" fmla="*/ 1230086 w 4158343"/>
              <a:gd name="connsiteY28" fmla="*/ 0 h 990600"/>
              <a:gd name="connsiteX29" fmla="*/ 1240972 w 4158343"/>
              <a:gd name="connsiteY29" fmla="*/ 43543 h 990600"/>
              <a:gd name="connsiteX30" fmla="*/ 1262743 w 4158343"/>
              <a:gd name="connsiteY30" fmla="*/ 65315 h 990600"/>
              <a:gd name="connsiteX31" fmla="*/ 1284514 w 4158343"/>
              <a:gd name="connsiteY31" fmla="*/ 326572 h 990600"/>
              <a:gd name="connsiteX32" fmla="*/ 1295400 w 4158343"/>
              <a:gd name="connsiteY32" fmla="*/ 707572 h 990600"/>
              <a:gd name="connsiteX33" fmla="*/ 1328057 w 4158343"/>
              <a:gd name="connsiteY33" fmla="*/ 936172 h 990600"/>
              <a:gd name="connsiteX34" fmla="*/ 1382486 w 4158343"/>
              <a:gd name="connsiteY34" fmla="*/ 892629 h 990600"/>
              <a:gd name="connsiteX35" fmla="*/ 1415143 w 4158343"/>
              <a:gd name="connsiteY35" fmla="*/ 881743 h 990600"/>
              <a:gd name="connsiteX36" fmla="*/ 1436914 w 4158343"/>
              <a:gd name="connsiteY36" fmla="*/ 903515 h 990600"/>
              <a:gd name="connsiteX37" fmla="*/ 1502229 w 4158343"/>
              <a:gd name="connsiteY37" fmla="*/ 881743 h 990600"/>
              <a:gd name="connsiteX38" fmla="*/ 1545772 w 4158343"/>
              <a:gd name="connsiteY38" fmla="*/ 936172 h 990600"/>
              <a:gd name="connsiteX39" fmla="*/ 1578429 w 4158343"/>
              <a:gd name="connsiteY39" fmla="*/ 925286 h 990600"/>
              <a:gd name="connsiteX40" fmla="*/ 1611086 w 4158343"/>
              <a:gd name="connsiteY40" fmla="*/ 903515 h 990600"/>
              <a:gd name="connsiteX41" fmla="*/ 1632857 w 4158343"/>
              <a:gd name="connsiteY41" fmla="*/ 881743 h 990600"/>
              <a:gd name="connsiteX42" fmla="*/ 1665514 w 4158343"/>
              <a:gd name="connsiteY42" fmla="*/ 870858 h 990600"/>
              <a:gd name="connsiteX43" fmla="*/ 1687286 w 4158343"/>
              <a:gd name="connsiteY43" fmla="*/ 892629 h 990600"/>
              <a:gd name="connsiteX44" fmla="*/ 1709057 w 4158343"/>
              <a:gd name="connsiteY44" fmla="*/ 936172 h 990600"/>
              <a:gd name="connsiteX45" fmla="*/ 1730829 w 4158343"/>
              <a:gd name="connsiteY45" fmla="*/ 968829 h 990600"/>
              <a:gd name="connsiteX46" fmla="*/ 1817914 w 4158343"/>
              <a:gd name="connsiteY46" fmla="*/ 947058 h 990600"/>
              <a:gd name="connsiteX47" fmla="*/ 1850572 w 4158343"/>
              <a:gd name="connsiteY47" fmla="*/ 925286 h 990600"/>
              <a:gd name="connsiteX48" fmla="*/ 1915886 w 4158343"/>
              <a:gd name="connsiteY48" fmla="*/ 903515 h 990600"/>
              <a:gd name="connsiteX49" fmla="*/ 1959429 w 4158343"/>
              <a:gd name="connsiteY49" fmla="*/ 914400 h 990600"/>
              <a:gd name="connsiteX50" fmla="*/ 1970314 w 4158343"/>
              <a:gd name="connsiteY50" fmla="*/ 947058 h 990600"/>
              <a:gd name="connsiteX51" fmla="*/ 2090057 w 4158343"/>
              <a:gd name="connsiteY51" fmla="*/ 936172 h 990600"/>
              <a:gd name="connsiteX52" fmla="*/ 2166257 w 4158343"/>
              <a:gd name="connsiteY52" fmla="*/ 892629 h 990600"/>
              <a:gd name="connsiteX53" fmla="*/ 2231572 w 4158343"/>
              <a:gd name="connsiteY53" fmla="*/ 849086 h 990600"/>
              <a:gd name="connsiteX54" fmla="*/ 2275114 w 4158343"/>
              <a:gd name="connsiteY54" fmla="*/ 859972 h 990600"/>
              <a:gd name="connsiteX55" fmla="*/ 2318657 w 4158343"/>
              <a:gd name="connsiteY55" fmla="*/ 936172 h 990600"/>
              <a:gd name="connsiteX56" fmla="*/ 2351314 w 4158343"/>
              <a:gd name="connsiteY56" fmla="*/ 947058 h 990600"/>
              <a:gd name="connsiteX57" fmla="*/ 2416629 w 4158343"/>
              <a:gd name="connsiteY57" fmla="*/ 914400 h 990600"/>
              <a:gd name="connsiteX58" fmla="*/ 2449286 w 4158343"/>
              <a:gd name="connsiteY58" fmla="*/ 892629 h 990600"/>
              <a:gd name="connsiteX59" fmla="*/ 2492829 w 4158343"/>
              <a:gd name="connsiteY59" fmla="*/ 870858 h 990600"/>
              <a:gd name="connsiteX60" fmla="*/ 2536372 w 4158343"/>
              <a:gd name="connsiteY60" fmla="*/ 881743 h 990600"/>
              <a:gd name="connsiteX61" fmla="*/ 2601686 w 4158343"/>
              <a:gd name="connsiteY61" fmla="*/ 936172 h 990600"/>
              <a:gd name="connsiteX62" fmla="*/ 2721429 w 4158343"/>
              <a:gd name="connsiteY62" fmla="*/ 925286 h 990600"/>
              <a:gd name="connsiteX63" fmla="*/ 2775857 w 4158343"/>
              <a:gd name="connsiteY63" fmla="*/ 903515 h 990600"/>
              <a:gd name="connsiteX64" fmla="*/ 2884714 w 4158343"/>
              <a:gd name="connsiteY64" fmla="*/ 892629 h 990600"/>
              <a:gd name="connsiteX65" fmla="*/ 3004457 w 4158343"/>
              <a:gd name="connsiteY65" fmla="*/ 903515 h 990600"/>
              <a:gd name="connsiteX66" fmla="*/ 3058886 w 4158343"/>
              <a:gd name="connsiteY66" fmla="*/ 914400 h 990600"/>
              <a:gd name="connsiteX67" fmla="*/ 3222172 w 4158343"/>
              <a:gd name="connsiteY67" fmla="*/ 903515 h 990600"/>
              <a:gd name="connsiteX68" fmla="*/ 3331029 w 4158343"/>
              <a:gd name="connsiteY68" fmla="*/ 914400 h 990600"/>
              <a:gd name="connsiteX69" fmla="*/ 3396343 w 4158343"/>
              <a:gd name="connsiteY69" fmla="*/ 957943 h 990600"/>
              <a:gd name="connsiteX70" fmla="*/ 3635829 w 4158343"/>
              <a:gd name="connsiteY70" fmla="*/ 957943 h 990600"/>
              <a:gd name="connsiteX71" fmla="*/ 3679372 w 4158343"/>
              <a:gd name="connsiteY71" fmla="*/ 968829 h 990600"/>
              <a:gd name="connsiteX72" fmla="*/ 3722914 w 4158343"/>
              <a:gd name="connsiteY72" fmla="*/ 990600 h 990600"/>
              <a:gd name="connsiteX73" fmla="*/ 3875314 w 4158343"/>
              <a:gd name="connsiteY73" fmla="*/ 979715 h 990600"/>
              <a:gd name="connsiteX74" fmla="*/ 3929743 w 4158343"/>
              <a:gd name="connsiteY74" fmla="*/ 968829 h 990600"/>
              <a:gd name="connsiteX75" fmla="*/ 4158343 w 4158343"/>
              <a:gd name="connsiteY75" fmla="*/ 957943 h 990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Lst>
            <a:rect l="l" t="t" r="r" b="b"/>
            <a:pathLst>
              <a:path w="4158343" h="990600">
                <a:moveTo>
                  <a:pt x="0" y="892629"/>
                </a:moveTo>
                <a:cubicBezTo>
                  <a:pt x="16481" y="851428"/>
                  <a:pt x="19253" y="812661"/>
                  <a:pt x="76200" y="805543"/>
                </a:cubicBezTo>
                <a:cubicBezTo>
                  <a:pt x="89182" y="803920"/>
                  <a:pt x="97971" y="820058"/>
                  <a:pt x="108857" y="827315"/>
                </a:cubicBezTo>
                <a:cubicBezTo>
                  <a:pt x="116114" y="845458"/>
                  <a:pt x="123951" y="863379"/>
                  <a:pt x="130629" y="881743"/>
                </a:cubicBezTo>
                <a:cubicBezTo>
                  <a:pt x="138472" y="903311"/>
                  <a:pt x="152400" y="947058"/>
                  <a:pt x="152400" y="947058"/>
                </a:cubicBezTo>
                <a:cubicBezTo>
                  <a:pt x="177800" y="939801"/>
                  <a:pt x="204460" y="936015"/>
                  <a:pt x="228600" y="925286"/>
                </a:cubicBezTo>
                <a:cubicBezTo>
                  <a:pt x="237979" y="921118"/>
                  <a:pt x="242358" y="909926"/>
                  <a:pt x="250372" y="903515"/>
                </a:cubicBezTo>
                <a:cubicBezTo>
                  <a:pt x="260588" y="895342"/>
                  <a:pt x="272978" y="890119"/>
                  <a:pt x="283029" y="881743"/>
                </a:cubicBezTo>
                <a:cubicBezTo>
                  <a:pt x="337389" y="836442"/>
                  <a:pt x="290952" y="857331"/>
                  <a:pt x="348343" y="838200"/>
                </a:cubicBezTo>
                <a:cubicBezTo>
                  <a:pt x="362127" y="840957"/>
                  <a:pt x="417404" y="849672"/>
                  <a:pt x="435429" y="859972"/>
                </a:cubicBezTo>
                <a:cubicBezTo>
                  <a:pt x="451181" y="868973"/>
                  <a:pt x="463587" y="883013"/>
                  <a:pt x="478972" y="892629"/>
                </a:cubicBezTo>
                <a:cubicBezTo>
                  <a:pt x="509718" y="911845"/>
                  <a:pt x="523426" y="914704"/>
                  <a:pt x="555172" y="925286"/>
                </a:cubicBezTo>
                <a:cubicBezTo>
                  <a:pt x="580572" y="921657"/>
                  <a:pt x="605871" y="911566"/>
                  <a:pt x="631372" y="914400"/>
                </a:cubicBezTo>
                <a:cubicBezTo>
                  <a:pt x="642539" y="915641"/>
                  <a:pt x="672760" y="965597"/>
                  <a:pt x="674914" y="968829"/>
                </a:cubicBezTo>
                <a:cubicBezTo>
                  <a:pt x="689428" y="954315"/>
                  <a:pt x="706141" y="941707"/>
                  <a:pt x="718457" y="925286"/>
                </a:cubicBezTo>
                <a:cubicBezTo>
                  <a:pt x="766691" y="860975"/>
                  <a:pt x="718066" y="904296"/>
                  <a:pt x="751114" y="838200"/>
                </a:cubicBezTo>
                <a:cubicBezTo>
                  <a:pt x="755704" y="829020"/>
                  <a:pt x="765629" y="823686"/>
                  <a:pt x="772886" y="816429"/>
                </a:cubicBezTo>
                <a:cubicBezTo>
                  <a:pt x="787400" y="820058"/>
                  <a:pt x="803047" y="820624"/>
                  <a:pt x="816429" y="827315"/>
                </a:cubicBezTo>
                <a:cubicBezTo>
                  <a:pt x="850517" y="844359"/>
                  <a:pt x="904989" y="904989"/>
                  <a:pt x="925286" y="925286"/>
                </a:cubicBezTo>
                <a:lnTo>
                  <a:pt x="957943" y="957943"/>
                </a:lnTo>
                <a:lnTo>
                  <a:pt x="1055914" y="947058"/>
                </a:lnTo>
                <a:cubicBezTo>
                  <a:pt x="1081374" y="943876"/>
                  <a:pt x="1123685" y="960406"/>
                  <a:pt x="1132114" y="936172"/>
                </a:cubicBezTo>
                <a:cubicBezTo>
                  <a:pt x="1158366" y="860696"/>
                  <a:pt x="1136871" y="776362"/>
                  <a:pt x="1143000" y="696686"/>
                </a:cubicBezTo>
                <a:cubicBezTo>
                  <a:pt x="1144147" y="681769"/>
                  <a:pt x="1150257" y="667657"/>
                  <a:pt x="1153886" y="653143"/>
                </a:cubicBezTo>
                <a:cubicBezTo>
                  <a:pt x="1161143" y="569686"/>
                  <a:pt x="1168073" y="486200"/>
                  <a:pt x="1175657" y="402772"/>
                </a:cubicBezTo>
                <a:cubicBezTo>
                  <a:pt x="1178959" y="366455"/>
                  <a:pt x="1186543" y="293915"/>
                  <a:pt x="1186543" y="293915"/>
                </a:cubicBezTo>
                <a:cubicBezTo>
                  <a:pt x="1190172" y="217715"/>
                  <a:pt x="1191346" y="141358"/>
                  <a:pt x="1197429" y="65315"/>
                </a:cubicBezTo>
                <a:cubicBezTo>
                  <a:pt x="1198622" y="50402"/>
                  <a:pt x="1201623" y="35154"/>
                  <a:pt x="1208314" y="21772"/>
                </a:cubicBezTo>
                <a:cubicBezTo>
                  <a:pt x="1212904" y="12592"/>
                  <a:pt x="1222829" y="7257"/>
                  <a:pt x="1230086" y="0"/>
                </a:cubicBezTo>
                <a:cubicBezTo>
                  <a:pt x="1233715" y="14514"/>
                  <a:pt x="1234281" y="30161"/>
                  <a:pt x="1240972" y="43543"/>
                </a:cubicBezTo>
                <a:cubicBezTo>
                  <a:pt x="1245562" y="52723"/>
                  <a:pt x="1261416" y="55138"/>
                  <a:pt x="1262743" y="65315"/>
                </a:cubicBezTo>
                <a:cubicBezTo>
                  <a:pt x="1306837" y="403368"/>
                  <a:pt x="1244594" y="206804"/>
                  <a:pt x="1284514" y="326572"/>
                </a:cubicBezTo>
                <a:cubicBezTo>
                  <a:pt x="1288143" y="453572"/>
                  <a:pt x="1287939" y="580739"/>
                  <a:pt x="1295400" y="707572"/>
                </a:cubicBezTo>
                <a:cubicBezTo>
                  <a:pt x="1301416" y="809841"/>
                  <a:pt x="1311407" y="852914"/>
                  <a:pt x="1328057" y="936172"/>
                </a:cubicBezTo>
                <a:cubicBezTo>
                  <a:pt x="1410141" y="908810"/>
                  <a:pt x="1312145" y="948902"/>
                  <a:pt x="1382486" y="892629"/>
                </a:cubicBezTo>
                <a:cubicBezTo>
                  <a:pt x="1391446" y="885461"/>
                  <a:pt x="1404257" y="885372"/>
                  <a:pt x="1415143" y="881743"/>
                </a:cubicBezTo>
                <a:cubicBezTo>
                  <a:pt x="1422400" y="889000"/>
                  <a:pt x="1426651" y="903515"/>
                  <a:pt x="1436914" y="903515"/>
                </a:cubicBezTo>
                <a:cubicBezTo>
                  <a:pt x="1459863" y="903515"/>
                  <a:pt x="1502229" y="881743"/>
                  <a:pt x="1502229" y="881743"/>
                </a:cubicBezTo>
                <a:cubicBezTo>
                  <a:pt x="1505358" y="886437"/>
                  <a:pt x="1533840" y="933785"/>
                  <a:pt x="1545772" y="936172"/>
                </a:cubicBezTo>
                <a:cubicBezTo>
                  <a:pt x="1557024" y="938422"/>
                  <a:pt x="1568166" y="930418"/>
                  <a:pt x="1578429" y="925286"/>
                </a:cubicBezTo>
                <a:cubicBezTo>
                  <a:pt x="1590131" y="919435"/>
                  <a:pt x="1600870" y="911688"/>
                  <a:pt x="1611086" y="903515"/>
                </a:cubicBezTo>
                <a:cubicBezTo>
                  <a:pt x="1619100" y="897104"/>
                  <a:pt x="1624056" y="887023"/>
                  <a:pt x="1632857" y="881743"/>
                </a:cubicBezTo>
                <a:cubicBezTo>
                  <a:pt x="1642696" y="875839"/>
                  <a:pt x="1654628" y="874486"/>
                  <a:pt x="1665514" y="870858"/>
                </a:cubicBezTo>
                <a:cubicBezTo>
                  <a:pt x="1672771" y="878115"/>
                  <a:pt x="1681593" y="884090"/>
                  <a:pt x="1687286" y="892629"/>
                </a:cubicBezTo>
                <a:cubicBezTo>
                  <a:pt x="1696287" y="906131"/>
                  <a:pt x="1701006" y="922083"/>
                  <a:pt x="1709057" y="936172"/>
                </a:cubicBezTo>
                <a:cubicBezTo>
                  <a:pt x="1715548" y="947531"/>
                  <a:pt x="1723572" y="957943"/>
                  <a:pt x="1730829" y="968829"/>
                </a:cubicBezTo>
                <a:cubicBezTo>
                  <a:pt x="1751525" y="964690"/>
                  <a:pt x="1795602" y="958214"/>
                  <a:pt x="1817914" y="947058"/>
                </a:cubicBezTo>
                <a:cubicBezTo>
                  <a:pt x="1829616" y="941207"/>
                  <a:pt x="1838616" y="930600"/>
                  <a:pt x="1850572" y="925286"/>
                </a:cubicBezTo>
                <a:cubicBezTo>
                  <a:pt x="1871543" y="915966"/>
                  <a:pt x="1915886" y="903515"/>
                  <a:pt x="1915886" y="903515"/>
                </a:cubicBezTo>
                <a:cubicBezTo>
                  <a:pt x="1930400" y="907143"/>
                  <a:pt x="1947747" y="905054"/>
                  <a:pt x="1959429" y="914400"/>
                </a:cubicBezTo>
                <a:cubicBezTo>
                  <a:pt x="1968389" y="921568"/>
                  <a:pt x="1958995" y="945172"/>
                  <a:pt x="1970314" y="947058"/>
                </a:cubicBezTo>
                <a:cubicBezTo>
                  <a:pt x="2009848" y="953647"/>
                  <a:pt x="2050143" y="939801"/>
                  <a:pt x="2090057" y="936172"/>
                </a:cubicBezTo>
                <a:cubicBezTo>
                  <a:pt x="2232893" y="829046"/>
                  <a:pt x="2059396" y="951997"/>
                  <a:pt x="2166257" y="892629"/>
                </a:cubicBezTo>
                <a:cubicBezTo>
                  <a:pt x="2189130" y="879922"/>
                  <a:pt x="2231572" y="849086"/>
                  <a:pt x="2231572" y="849086"/>
                </a:cubicBezTo>
                <a:cubicBezTo>
                  <a:pt x="2246086" y="852715"/>
                  <a:pt x="2262666" y="851673"/>
                  <a:pt x="2275114" y="859972"/>
                </a:cubicBezTo>
                <a:cubicBezTo>
                  <a:pt x="2295769" y="873742"/>
                  <a:pt x="2303585" y="921100"/>
                  <a:pt x="2318657" y="936172"/>
                </a:cubicBezTo>
                <a:cubicBezTo>
                  <a:pt x="2326771" y="944286"/>
                  <a:pt x="2340428" y="943429"/>
                  <a:pt x="2351314" y="947058"/>
                </a:cubicBezTo>
                <a:cubicBezTo>
                  <a:pt x="2373086" y="936172"/>
                  <a:pt x="2395351" y="926221"/>
                  <a:pt x="2416629" y="914400"/>
                </a:cubicBezTo>
                <a:cubicBezTo>
                  <a:pt x="2428065" y="908046"/>
                  <a:pt x="2437927" y="899120"/>
                  <a:pt x="2449286" y="892629"/>
                </a:cubicBezTo>
                <a:cubicBezTo>
                  <a:pt x="2463375" y="884578"/>
                  <a:pt x="2478315" y="878115"/>
                  <a:pt x="2492829" y="870858"/>
                </a:cubicBezTo>
                <a:cubicBezTo>
                  <a:pt x="2507343" y="874486"/>
                  <a:pt x="2524198" y="873047"/>
                  <a:pt x="2536372" y="881743"/>
                </a:cubicBezTo>
                <a:cubicBezTo>
                  <a:pt x="2640174" y="955886"/>
                  <a:pt x="2511176" y="906001"/>
                  <a:pt x="2601686" y="936172"/>
                </a:cubicBezTo>
                <a:cubicBezTo>
                  <a:pt x="2641600" y="932543"/>
                  <a:pt x="2682037" y="932672"/>
                  <a:pt x="2721429" y="925286"/>
                </a:cubicBezTo>
                <a:cubicBezTo>
                  <a:pt x="2740635" y="921685"/>
                  <a:pt x="2756696" y="907347"/>
                  <a:pt x="2775857" y="903515"/>
                </a:cubicBezTo>
                <a:cubicBezTo>
                  <a:pt x="2811615" y="896363"/>
                  <a:pt x="2848428" y="896258"/>
                  <a:pt x="2884714" y="892629"/>
                </a:cubicBezTo>
                <a:cubicBezTo>
                  <a:pt x="2924628" y="896258"/>
                  <a:pt x="2964688" y="898544"/>
                  <a:pt x="3004457" y="903515"/>
                </a:cubicBezTo>
                <a:cubicBezTo>
                  <a:pt x="3022816" y="905810"/>
                  <a:pt x="3040384" y="914400"/>
                  <a:pt x="3058886" y="914400"/>
                </a:cubicBezTo>
                <a:cubicBezTo>
                  <a:pt x="3113435" y="914400"/>
                  <a:pt x="3167743" y="907143"/>
                  <a:pt x="3222172" y="903515"/>
                </a:cubicBezTo>
                <a:cubicBezTo>
                  <a:pt x="3258458" y="907143"/>
                  <a:pt x="3296222" y="903523"/>
                  <a:pt x="3331029" y="914400"/>
                </a:cubicBezTo>
                <a:cubicBezTo>
                  <a:pt x="3356004" y="922205"/>
                  <a:pt x="3396343" y="957943"/>
                  <a:pt x="3396343" y="957943"/>
                </a:cubicBezTo>
                <a:cubicBezTo>
                  <a:pt x="3531953" y="947512"/>
                  <a:pt x="3517690" y="939768"/>
                  <a:pt x="3635829" y="957943"/>
                </a:cubicBezTo>
                <a:cubicBezTo>
                  <a:pt x="3650616" y="960218"/>
                  <a:pt x="3665364" y="963576"/>
                  <a:pt x="3679372" y="968829"/>
                </a:cubicBezTo>
                <a:cubicBezTo>
                  <a:pt x="3694566" y="974527"/>
                  <a:pt x="3708400" y="983343"/>
                  <a:pt x="3722914" y="990600"/>
                </a:cubicBezTo>
                <a:cubicBezTo>
                  <a:pt x="3773714" y="986972"/>
                  <a:pt x="3824664" y="985046"/>
                  <a:pt x="3875314" y="979715"/>
                </a:cubicBezTo>
                <a:cubicBezTo>
                  <a:pt x="3893715" y="977778"/>
                  <a:pt x="3911295" y="970248"/>
                  <a:pt x="3929743" y="968829"/>
                </a:cubicBezTo>
                <a:cubicBezTo>
                  <a:pt x="4005805" y="962978"/>
                  <a:pt x="4158343" y="957943"/>
                  <a:pt x="4158343" y="957943"/>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 name="直線コネクタ 5"/>
          <p:cNvCxnSpPr/>
          <p:nvPr/>
        </p:nvCxnSpPr>
        <p:spPr>
          <a:xfrm>
            <a:off x="2483710" y="6165380"/>
            <a:ext cx="324045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8" name="直線コネクタ 7"/>
          <p:cNvCxnSpPr/>
          <p:nvPr/>
        </p:nvCxnSpPr>
        <p:spPr>
          <a:xfrm>
            <a:off x="2483710" y="4725180"/>
            <a:ext cx="3240450" cy="0"/>
          </a:xfrm>
          <a:prstGeom prst="line">
            <a:avLst/>
          </a:prstGeom>
        </p:spPr>
        <p:style>
          <a:lnRef idx="1">
            <a:schemeClr val="accent1"/>
          </a:lnRef>
          <a:fillRef idx="0">
            <a:schemeClr val="accent1"/>
          </a:fillRef>
          <a:effectRef idx="0">
            <a:schemeClr val="accent1"/>
          </a:effectRef>
          <a:fontRef idx="minor">
            <a:schemeClr val="tx1"/>
          </a:fontRef>
        </p:style>
      </p:cxnSp>
      <p:sp>
        <p:nvSpPr>
          <p:cNvPr id="9" name="正方形/長方形 8"/>
          <p:cNvSpPr/>
          <p:nvPr/>
        </p:nvSpPr>
        <p:spPr>
          <a:xfrm>
            <a:off x="6588280" y="5517290"/>
            <a:ext cx="873957" cy="369332"/>
          </a:xfrm>
          <a:prstGeom prst="rect">
            <a:avLst/>
          </a:prstGeom>
        </p:spPr>
        <p:txBody>
          <a:bodyPr wrap="none">
            <a:spAutoFit/>
          </a:bodyPr>
          <a:lstStyle/>
          <a:p>
            <a:r>
              <a:rPr lang="en-US" dirty="0" err="1"/>
              <a:t>L</a:t>
            </a:r>
            <a:r>
              <a:rPr lang="en-US" baseline="-25000" dirty="0" err="1"/>
              <a:t>dark_ped</a:t>
            </a:r>
            <a:endParaRPr lang="en-US" baseline="-25000" dirty="0"/>
          </a:p>
        </p:txBody>
      </p:sp>
      <p:sp>
        <p:nvSpPr>
          <p:cNvPr id="10" name="正方形/長方形 9"/>
          <p:cNvSpPr/>
          <p:nvPr/>
        </p:nvSpPr>
        <p:spPr>
          <a:xfrm>
            <a:off x="1619590" y="5157240"/>
            <a:ext cx="1735603" cy="369332"/>
          </a:xfrm>
          <a:prstGeom prst="rect">
            <a:avLst/>
          </a:prstGeom>
        </p:spPr>
        <p:txBody>
          <a:bodyPr wrap="none">
            <a:spAutoFit/>
          </a:bodyPr>
          <a:lstStyle/>
          <a:p>
            <a:r>
              <a:rPr lang="en-US" dirty="0" err="1" smtClean="0"/>
              <a:t>L</a:t>
            </a:r>
            <a:r>
              <a:rPr lang="en-US" baseline="-25000" dirty="0" err="1" smtClean="0"/>
              <a:t>blemish_avg_Veye</a:t>
            </a:r>
            <a:r>
              <a:rPr lang="en-US" baseline="-25000" dirty="0" smtClean="0"/>
              <a:t>/min</a:t>
            </a:r>
            <a:endParaRPr lang="en-US" baseline="-25000" dirty="0"/>
          </a:p>
        </p:txBody>
      </p:sp>
      <p:sp>
        <p:nvSpPr>
          <p:cNvPr id="11" name="正方形/長方形 10"/>
          <p:cNvSpPr/>
          <p:nvPr/>
        </p:nvSpPr>
        <p:spPr>
          <a:xfrm>
            <a:off x="5940190" y="4509150"/>
            <a:ext cx="876778" cy="369332"/>
          </a:xfrm>
          <a:prstGeom prst="rect">
            <a:avLst/>
          </a:prstGeom>
        </p:spPr>
        <p:txBody>
          <a:bodyPr wrap="none">
            <a:spAutoFit/>
          </a:bodyPr>
          <a:lstStyle/>
          <a:p>
            <a:r>
              <a:rPr lang="en-US" dirty="0" err="1"/>
              <a:t>L</a:t>
            </a:r>
            <a:r>
              <a:rPr lang="en-US" baseline="-25000" dirty="0" err="1"/>
              <a:t>white_ref</a:t>
            </a:r>
            <a:endParaRPr lang="en-US" baseline="-25000" dirty="0"/>
          </a:p>
        </p:txBody>
      </p:sp>
      <p:sp>
        <p:nvSpPr>
          <p:cNvPr id="12" name="左右矢印 11"/>
          <p:cNvSpPr/>
          <p:nvPr/>
        </p:nvSpPr>
        <p:spPr>
          <a:xfrm>
            <a:off x="3563860" y="4941210"/>
            <a:ext cx="1224170" cy="216030"/>
          </a:xfrm>
          <a:prstGeom prst="lef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4" name="直線矢印コネクタ 13"/>
          <p:cNvCxnSpPr/>
          <p:nvPr/>
        </p:nvCxnSpPr>
        <p:spPr>
          <a:xfrm flipH="1">
            <a:off x="4572000" y="1916790"/>
            <a:ext cx="648090" cy="302442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7" name="直線コネクタ 16"/>
          <p:cNvCxnSpPr/>
          <p:nvPr/>
        </p:nvCxnSpPr>
        <p:spPr>
          <a:xfrm>
            <a:off x="3563860" y="5517290"/>
            <a:ext cx="122417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0" name="直線矢印コネクタ 19"/>
          <p:cNvCxnSpPr>
            <a:stCxn id="10" idx="3"/>
          </p:cNvCxnSpPr>
          <p:nvPr/>
        </p:nvCxnSpPr>
        <p:spPr>
          <a:xfrm>
            <a:off x="3355193" y="5341906"/>
            <a:ext cx="136657" cy="17538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3" name="正方形/長方形 22"/>
          <p:cNvSpPr/>
          <p:nvPr/>
        </p:nvSpPr>
        <p:spPr>
          <a:xfrm>
            <a:off x="827480" y="5949350"/>
            <a:ext cx="1485087" cy="369332"/>
          </a:xfrm>
          <a:prstGeom prst="rect">
            <a:avLst/>
          </a:prstGeom>
        </p:spPr>
        <p:txBody>
          <a:bodyPr wrap="none">
            <a:spAutoFit/>
          </a:bodyPr>
          <a:lstStyle/>
          <a:p>
            <a:r>
              <a:rPr lang="en-US" dirty="0" smtClean="0"/>
              <a:t>Absolute Zero</a:t>
            </a:r>
            <a:endParaRPr lang="en-US" baseline="-25000" dirty="0"/>
          </a:p>
        </p:txBody>
      </p:sp>
    </p:spTree>
    <p:extLst>
      <p:ext uri="{BB962C8B-B14F-4D97-AF65-F5344CB8AC3E}">
        <p14:creationId xmlns:p14="http://schemas.microsoft.com/office/powerpoint/2010/main" val="110755419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テキスト ボックス 4"/>
          <p:cNvSpPr txBox="1"/>
          <p:nvPr/>
        </p:nvSpPr>
        <p:spPr>
          <a:xfrm>
            <a:off x="10330" y="116540"/>
            <a:ext cx="9008719" cy="5755422"/>
          </a:xfrm>
          <a:prstGeom prst="rect">
            <a:avLst/>
          </a:prstGeom>
          <a:noFill/>
        </p:spPr>
        <p:txBody>
          <a:bodyPr wrap="square" rtlCol="0">
            <a:spAutoFit/>
          </a:bodyPr>
          <a:lstStyle/>
          <a:p>
            <a:r>
              <a:rPr lang="en-US" sz="1600" dirty="0" smtClean="0"/>
              <a:t>Basic test procedure for white blemish verification using a CMS sample exhibiting maximum </a:t>
            </a:r>
          </a:p>
          <a:p>
            <a:r>
              <a:rPr lang="en-US" sz="1600" dirty="0" smtClean="0"/>
              <a:t>level of faulty pixel.</a:t>
            </a:r>
          </a:p>
          <a:p>
            <a:endParaRPr lang="en-US" sz="1600" dirty="0" smtClean="0"/>
          </a:p>
          <a:p>
            <a:r>
              <a:rPr lang="en-US" sz="1600" dirty="0" smtClean="0"/>
              <a:t>The CMS under evaluation shall display an image captured by the CMS camera capturing a black body at dark environment. The dark environment shall be an illumination condition with less than 1 lux or equivalent.</a:t>
            </a:r>
          </a:p>
          <a:p>
            <a:endParaRPr lang="en-US" sz="1600" dirty="0" smtClean="0"/>
          </a:p>
          <a:p>
            <a:r>
              <a:rPr lang="en-US" sz="1600" dirty="0" smtClean="0"/>
              <a:t>In a dark room environment, using a reference evaluation camera, capture an image of the local faulty pixel image displayed on the monitor screen, including at least an additional area enough to obtain an average luminance level surrounding the faulty pixel to be evaluated.</a:t>
            </a:r>
          </a:p>
          <a:p>
            <a:endParaRPr lang="en-US" sz="1600" dirty="0" smtClean="0"/>
          </a:p>
          <a:p>
            <a:r>
              <a:rPr lang="en-US" sz="1600" dirty="0" smtClean="0"/>
              <a:t>Manually adjust the exposure condition of the evaluation camera so that the dark minimum output level and maximum output level of the CMS comes in within the reproducible tone range of the  reference camera. Do not over-exposure or under-exposure.</a:t>
            </a:r>
          </a:p>
          <a:p>
            <a:endParaRPr lang="en-US" sz="1600" dirty="0"/>
          </a:p>
          <a:p>
            <a:r>
              <a:rPr lang="en-US" sz="1600" dirty="0"/>
              <a:t>P</a:t>
            </a:r>
            <a:r>
              <a:rPr lang="en-US" sz="1600" dirty="0" smtClean="0"/>
              <a:t>lot the signal level of the capture image of the reference camera and obtain the differential for the faulty pixel level, expected maximum white level displayable by the CMS relative to the </a:t>
            </a:r>
          </a:p>
          <a:p>
            <a:r>
              <a:rPr lang="en-US" sz="1600" dirty="0" smtClean="0"/>
              <a:t>pedestal dark level of the CMS. The pedestal level might not necessary be 0 level of the reference camera, but over the floor dark noise signal level of the reference camera.</a:t>
            </a:r>
          </a:p>
          <a:p>
            <a:endParaRPr lang="en-US" sz="1600" dirty="0"/>
          </a:p>
          <a:p>
            <a:r>
              <a:rPr lang="en-US" sz="1600" dirty="0" smtClean="0"/>
              <a:t>Calculate the average signal level around the faulty pixel relative to the maximum white reference level.</a:t>
            </a:r>
          </a:p>
          <a:p>
            <a:endParaRPr lang="en-US" sz="1600" dirty="0"/>
          </a:p>
          <a:p>
            <a:r>
              <a:rPr lang="en-US" sz="1600" dirty="0" smtClean="0"/>
              <a:t>This average pixel level around the faulty pixel shall not exceeds the maximum acceptance level of 30%.</a:t>
            </a:r>
            <a:endParaRPr lang="en-US" sz="1600" dirty="0"/>
          </a:p>
        </p:txBody>
      </p:sp>
    </p:spTree>
    <p:extLst>
      <p:ext uri="{BB962C8B-B14F-4D97-AF65-F5344CB8AC3E}">
        <p14:creationId xmlns:p14="http://schemas.microsoft.com/office/powerpoint/2010/main" val="260240412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p:cNvSpPr txBox="1"/>
          <p:nvPr/>
        </p:nvSpPr>
        <p:spPr>
          <a:xfrm>
            <a:off x="111831" y="188550"/>
            <a:ext cx="9008719" cy="5509200"/>
          </a:xfrm>
          <a:prstGeom prst="rect">
            <a:avLst/>
          </a:prstGeom>
          <a:noFill/>
        </p:spPr>
        <p:txBody>
          <a:bodyPr wrap="square" rtlCol="0">
            <a:spAutoFit/>
          </a:bodyPr>
          <a:lstStyle/>
          <a:p>
            <a:r>
              <a:rPr lang="en-US" sz="1600" dirty="0" smtClean="0"/>
              <a:t>Basic test procedure for dark blemish verification using a CMS sample exhibiting low responsive l faulty pixel.</a:t>
            </a:r>
          </a:p>
          <a:p>
            <a:endParaRPr lang="en-US" sz="1600" dirty="0" smtClean="0"/>
          </a:p>
          <a:p>
            <a:r>
              <a:rPr lang="en-US" sz="1600" dirty="0" smtClean="0"/>
              <a:t>The CMS under evaluation shall display an image captured by the CMS camera capturing a uniform white panel illuminated under a diffused uniform light environment.</a:t>
            </a:r>
          </a:p>
          <a:p>
            <a:endParaRPr lang="en-US" sz="1600" dirty="0" smtClean="0"/>
          </a:p>
          <a:p>
            <a:r>
              <a:rPr lang="en-US" sz="1600" dirty="0" smtClean="0"/>
              <a:t>In a dark room environment, capture an image of the local faulty pixel image displayed on the monitor using </a:t>
            </a:r>
            <a:r>
              <a:rPr lang="en-US" sz="1600" dirty="0"/>
              <a:t>a reference evaluation camera</a:t>
            </a:r>
            <a:r>
              <a:rPr lang="en-US" sz="1600" dirty="0" smtClean="0"/>
              <a:t>, including at least an additional area enough to obtain an average luminance level surrounding the faulty pixel to be evaluated.</a:t>
            </a:r>
          </a:p>
          <a:p>
            <a:endParaRPr lang="en-US" sz="1600" dirty="0" smtClean="0"/>
          </a:p>
          <a:p>
            <a:r>
              <a:rPr lang="en-US" sz="1600" dirty="0" smtClean="0"/>
              <a:t>Manually adjust the exposure condition of the evaluation camera so that the dark minimum output level and maximum output level of the CMS comes in within the reproducible tone range of the  reference camera. Do not over-exposure or under-exposure.</a:t>
            </a:r>
          </a:p>
          <a:p>
            <a:endParaRPr lang="en-US" sz="1600" dirty="0"/>
          </a:p>
          <a:p>
            <a:r>
              <a:rPr lang="en-US" sz="1600" dirty="0"/>
              <a:t>P</a:t>
            </a:r>
            <a:r>
              <a:rPr lang="en-US" sz="1600" dirty="0" smtClean="0"/>
              <a:t>lot the signal level of the capture image of the reference camera and obtain the differential for the faulty pixel level, expected maximum white level displayable by the CMS relative to the </a:t>
            </a:r>
          </a:p>
          <a:p>
            <a:r>
              <a:rPr lang="en-US" sz="1600" dirty="0" smtClean="0"/>
              <a:t>pedestal dark level of the CMS. The pedestal level might not necessary be 0 level of the reference camera, but over the floor dark noise signal level of the reference camera.</a:t>
            </a:r>
          </a:p>
          <a:p>
            <a:endParaRPr lang="en-US" sz="1600" dirty="0"/>
          </a:p>
          <a:p>
            <a:r>
              <a:rPr lang="en-US" sz="1600" dirty="0" smtClean="0"/>
              <a:t>Calculate the average signal level around the faulty pixel relative to the maximum white reference level.</a:t>
            </a:r>
          </a:p>
          <a:p>
            <a:endParaRPr lang="en-US" sz="1600" dirty="0"/>
          </a:p>
          <a:p>
            <a:r>
              <a:rPr lang="en-US" sz="1600" dirty="0" smtClean="0"/>
              <a:t>This average pixel level around the faulty pixel shall not exceeds the minimum acceptance level of 30%.</a:t>
            </a:r>
            <a:endParaRPr lang="en-US" sz="1600" dirty="0"/>
          </a:p>
        </p:txBody>
      </p:sp>
    </p:spTree>
    <p:extLst>
      <p:ext uri="{BB962C8B-B14F-4D97-AF65-F5344CB8AC3E}">
        <p14:creationId xmlns:p14="http://schemas.microsoft.com/office/powerpoint/2010/main" val="3779431307"/>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1880</Words>
  <Application>Microsoft Office PowerPoint</Application>
  <PresentationFormat>Bildschirmpräsentation (4:3)</PresentationFormat>
  <Paragraphs>138</Paragraphs>
  <Slides>14</Slides>
  <Notes>1</Notes>
  <HiddenSlides>0</HiddenSlides>
  <MMClips>0</MMClips>
  <ScaleCrop>false</ScaleCrop>
  <HeadingPairs>
    <vt:vector size="4" baseType="variant">
      <vt:variant>
        <vt:lpstr>Design</vt:lpstr>
      </vt:variant>
      <vt:variant>
        <vt:i4>1</vt:i4>
      </vt:variant>
      <vt:variant>
        <vt:lpstr>Folientitel</vt:lpstr>
      </vt:variant>
      <vt:variant>
        <vt:i4>14</vt:i4>
      </vt:variant>
    </vt:vector>
  </HeadingPairs>
  <TitlesOfParts>
    <vt:vector size="15" baseType="lpstr">
      <vt:lpstr>Office ​​テーマ</vt:lpstr>
      <vt:lpstr>Disturbing pixel faults</vt:lpstr>
      <vt:lpstr>PowerPoint-Präsentation</vt:lpstr>
      <vt:lpstr>PowerPoint-Präsentation</vt:lpstr>
      <vt:lpstr>PowerPoint-Präsentation</vt:lpstr>
      <vt:lpstr>PowerPoint-Präsentation</vt:lpstr>
      <vt:lpstr>Presence of a “white blemish”(, or also referred as “hot pixel”, “ever bright pixel” or “bright pixel”) becomes significant and annoying when the integrated signal level within the circle of minimum resolution(or circle of minimum confusion) exceeds a certain limit level.</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vector>
  </TitlesOfParts>
  <Company>Sony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Disturbing pixel fault</dc:title>
  <dc:creator>Oba, Eiji</dc:creator>
  <cp:lastModifiedBy>Schönemann, Kai</cp:lastModifiedBy>
  <cp:revision>64</cp:revision>
  <cp:lastPrinted>2014-05-15T08:21:56Z</cp:lastPrinted>
  <dcterms:created xsi:type="dcterms:W3CDTF">2014-05-15T05:33:50Z</dcterms:created>
  <dcterms:modified xsi:type="dcterms:W3CDTF">2014-06-11T11:01:03Z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AdHocReviewCycleID">
    <vt:i4>-852538833</vt:i4>
  </property>
  <property fmtid="{D5CDD505-2E9C-101B-9397-08002B2CF9AE}" pid="3" name="_NewReviewCycle">
    <vt:lpwstr/>
  </property>
  <property fmtid="{D5CDD505-2E9C-101B-9397-08002B2CF9AE}" pid="4" name="_EmailSubject">
    <vt:lpwstr>IGCMS-II  - 3rd meeting at OICA in Paris - 05/06 June 2014</vt:lpwstr>
  </property>
  <property fmtid="{D5CDD505-2E9C-101B-9397-08002B2CF9AE}" pid="5" name="_AuthorEmail">
    <vt:lpwstr>h-shinki@mail.nissan.co.jp</vt:lpwstr>
  </property>
  <property fmtid="{D5CDD505-2E9C-101B-9397-08002B2CF9AE}" pid="6" name="_AuthorEmailDisplayName">
    <vt:lpwstr>SHINKI, HIROYUKI</vt:lpwstr>
  </property>
</Properties>
</file>