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2" r:id="rId3"/>
    <p:sldId id="263" r:id="rId4"/>
    <p:sldId id="274" r:id="rId5"/>
    <p:sldId id="264" r:id="rId6"/>
    <p:sldId id="265" r:id="rId7"/>
    <p:sldId id="275" r:id="rId8"/>
    <p:sldId id="266" r:id="rId9"/>
    <p:sldId id="276" r:id="rId10"/>
    <p:sldId id="267" r:id="rId11"/>
    <p:sldId id="277" r:id="rId12"/>
    <p:sldId id="268" r:id="rId13"/>
    <p:sldId id="278" r:id="rId14"/>
    <p:sldId id="270" r:id="rId15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D200"/>
    <a:srgbClr val="0033CC"/>
    <a:srgbClr val="75FF75"/>
    <a:srgbClr val="00FF00"/>
    <a:srgbClr val="EAEAEA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316" autoAdjust="0"/>
  </p:normalViewPr>
  <p:slideViewPr>
    <p:cSldViewPr snapToGrid="0">
      <p:cViewPr>
        <p:scale>
          <a:sx n="60" d="100"/>
          <a:sy n="60" d="100"/>
        </p:scale>
        <p:origin x="-3000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3006" y="-10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002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002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5D8120-1D81-4BB9-897F-8A21FBFF51A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20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002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184"/>
            <a:ext cx="5852160" cy="4320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Cliquez pour modifier les styles du texte du masque</a:t>
            </a:r>
          </a:p>
          <a:p>
            <a:pPr lvl="1"/>
            <a:r>
              <a:rPr lang="en-GB" noProof="0" smtClean="0"/>
              <a:t>Deuxième niveau</a:t>
            </a:r>
          </a:p>
          <a:p>
            <a:pPr lvl="2"/>
            <a:r>
              <a:rPr lang="en-GB" noProof="0" smtClean="0"/>
              <a:t>Troisième niveau</a:t>
            </a:r>
          </a:p>
          <a:p>
            <a:pPr lvl="3"/>
            <a:r>
              <a:rPr lang="en-GB" noProof="0" smtClean="0"/>
              <a:t>Quatrième niveau</a:t>
            </a:r>
          </a:p>
          <a:p>
            <a:pPr lvl="4"/>
            <a:r>
              <a:rPr lang="en-GB" noProof="0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002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CB462F-44D1-4A25-8BD0-BE2659C5ED7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47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03621-1AEA-49C5-BF5B-391A4E3F33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7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573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D1750-5161-4B55-B139-B3F85B7C5590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153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29159-692A-49B5-938B-39059C4CFD4E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76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210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3B379-9611-4D2B-A527-21C0D8CF27AD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829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63138-871B-485C-989F-92A8CC406BC1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06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D8025-D7CC-4B96-B223-B2D8DC43D248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81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EB7AF-236A-4A63-A627-4C67F68103F9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106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7ED4E-6BA2-42F5-97C7-4BC7623CCDD4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242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D42F1-D764-4E95-96B5-2B13717BE53B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32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D33D2-52DC-4402-AD85-9134CAC4B473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153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ACE89A7-4002-4520-A40D-DEB18A7AECAF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  <p:pic>
        <p:nvPicPr>
          <p:cNvPr id="1031" name="Picture 7" descr="nouveau logo OICA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152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Annex 12 #</a:t>
            </a:r>
            <a:r>
              <a:rPr lang="en-US" dirty="0" smtClean="0"/>
              <a:t>2.6.4</a:t>
            </a:r>
            <a:br>
              <a:rPr lang="en-US" dirty="0" smtClean="0"/>
            </a:br>
            <a:r>
              <a:rPr lang="fr-FR" dirty="0" smtClean="0"/>
              <a:t>Camera </a:t>
            </a:r>
            <a:r>
              <a:rPr lang="fr-FR" dirty="0"/>
              <a:t>Monitor </a:t>
            </a:r>
            <a:r>
              <a:rPr lang="fr-FR" dirty="0" smtClean="0"/>
              <a:t>arrangement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IG CMS II 3rd meeting </a:t>
            </a:r>
            <a:endParaRPr lang="fr-FR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EBFE86EC-57E7-4A7F-A8F9-E0A242A56A0F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3" name="Textfeld 2"/>
          <p:cNvSpPr txBox="1"/>
          <p:nvPr/>
        </p:nvSpPr>
        <p:spPr>
          <a:xfrm>
            <a:off x="7267902" y="119399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IGCMS-II-03-12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309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/>
              <a:t>OICA new </a:t>
            </a:r>
            <a:r>
              <a:rPr lang="fr-FR" sz="3600" b="1" i="1" dirty="0" err="1" smtClean="0"/>
              <a:t>proposal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71649"/>
            <a:ext cx="8229600" cy="4483497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r>
              <a:rPr lang="en-GB" sz="2400" b="1" dirty="0" smtClean="0"/>
              <a:t>“</a:t>
            </a:r>
            <a:r>
              <a:rPr lang="en-GB" sz="2400" b="1" dirty="0"/>
              <a:t>The arrangement of the monitor(s) inside the vehicle shall be in such a way as expected by a driver</a:t>
            </a:r>
            <a:r>
              <a:rPr lang="en-GB" sz="2400" b="1" dirty="0" smtClean="0"/>
              <a:t>.</a:t>
            </a:r>
            <a:endParaRPr lang="en-US" sz="2400" b="1" dirty="0"/>
          </a:p>
          <a:p>
            <a:pPr marL="457200" lvl="1" indent="0">
              <a:buNone/>
            </a:pPr>
            <a:r>
              <a:rPr lang="en-US" sz="2400" b="1" dirty="0" smtClean="0"/>
              <a:t>This </a:t>
            </a:r>
            <a:r>
              <a:rPr lang="en-US" sz="2400" b="1" dirty="0"/>
              <a:t>means, </a:t>
            </a:r>
            <a:r>
              <a:rPr lang="en-GB" sz="2400" b="1" dirty="0">
                <a:solidFill>
                  <a:srgbClr val="00B050"/>
                </a:solidFill>
              </a:rPr>
              <a:t>for a left hand drive vehicle,</a:t>
            </a:r>
            <a:r>
              <a:rPr lang="en-GB" sz="2400" b="1" dirty="0">
                <a:solidFill>
                  <a:schemeClr val="accent3"/>
                </a:solidFill>
              </a:rPr>
              <a:t> </a:t>
            </a:r>
            <a:r>
              <a:rPr lang="en-US" sz="2400" b="1" dirty="0" smtClean="0"/>
              <a:t>that </a:t>
            </a:r>
            <a:r>
              <a:rPr lang="en-US" sz="2400" b="1" dirty="0"/>
              <a:t>the image of the </a:t>
            </a:r>
            <a:r>
              <a:rPr lang="en-US" sz="2400" b="1" dirty="0" smtClean="0">
                <a:solidFill>
                  <a:schemeClr val="accent2"/>
                </a:solidFill>
              </a:rPr>
              <a:t>right</a:t>
            </a:r>
            <a:r>
              <a:rPr lang="en-US" sz="2400" b="1" dirty="0" smtClean="0"/>
              <a:t> side </a:t>
            </a:r>
            <a:r>
              <a:rPr lang="en-US" sz="2400" b="1" dirty="0"/>
              <a:t>field of view shall be presented to </a:t>
            </a:r>
            <a:r>
              <a:rPr lang="en-US" sz="2400" b="1" dirty="0" smtClean="0"/>
              <a:t>the right </a:t>
            </a:r>
            <a:r>
              <a:rPr lang="en-US" sz="2400" b="1" dirty="0"/>
              <a:t>of the longitudinal vertical </a:t>
            </a:r>
            <a:r>
              <a:rPr lang="en-US" sz="2400" b="1" dirty="0" smtClean="0"/>
              <a:t>plane passing through </a:t>
            </a:r>
            <a:r>
              <a:rPr lang="en-US" sz="2400" b="1" dirty="0">
                <a:solidFill>
                  <a:schemeClr val="accent2"/>
                </a:solidFill>
              </a:rPr>
              <a:t>the ocular reference </a:t>
            </a:r>
            <a:r>
              <a:rPr lang="en-US" sz="2400" b="1" dirty="0" smtClean="0">
                <a:solidFill>
                  <a:schemeClr val="accent2"/>
                </a:solidFill>
              </a:rPr>
              <a:t>point</a:t>
            </a:r>
            <a:r>
              <a:rPr lang="en-US" sz="2400" b="1" dirty="0" smtClean="0"/>
              <a:t>, defined </a:t>
            </a:r>
            <a:r>
              <a:rPr lang="en-US" sz="2400" b="1" dirty="0"/>
              <a:t>in paragraph 12.1</a:t>
            </a:r>
            <a:r>
              <a:rPr lang="en-US" sz="2400" b="1" dirty="0" smtClean="0"/>
              <a:t>. The </a:t>
            </a:r>
            <a:r>
              <a:rPr lang="en-US" sz="2400" b="1" dirty="0"/>
              <a:t>image of the </a:t>
            </a:r>
            <a:r>
              <a:rPr lang="en-US" sz="2400" b="1" dirty="0">
                <a:solidFill>
                  <a:schemeClr val="accent2"/>
                </a:solidFill>
              </a:rPr>
              <a:t>left</a:t>
            </a:r>
            <a:r>
              <a:rPr lang="en-US" sz="2400" b="1" dirty="0"/>
              <a:t> side field of </a:t>
            </a:r>
            <a:r>
              <a:rPr lang="en-US" sz="2400" b="1" dirty="0" smtClean="0"/>
              <a:t>view shall </a:t>
            </a:r>
            <a:r>
              <a:rPr lang="en-US" sz="2400" b="1" dirty="0"/>
              <a:t>be presented to the left of </a:t>
            </a:r>
            <a:r>
              <a:rPr lang="en-US" sz="2400" b="1" dirty="0" smtClean="0"/>
              <a:t>the longitudinal </a:t>
            </a:r>
            <a:r>
              <a:rPr lang="en-US" sz="2400" b="1" dirty="0"/>
              <a:t>vertical plane </a:t>
            </a:r>
            <a:r>
              <a:rPr lang="en-US" sz="2400" b="1" dirty="0" smtClean="0"/>
              <a:t>passing through </a:t>
            </a:r>
            <a:r>
              <a:rPr lang="en-US" sz="2400" b="1" dirty="0" smtClean="0">
                <a:solidFill>
                  <a:schemeClr val="accent2"/>
                </a:solidFill>
              </a:rPr>
              <a:t>the ocular </a:t>
            </a:r>
            <a:r>
              <a:rPr lang="en-US" sz="2400" b="1" dirty="0">
                <a:solidFill>
                  <a:schemeClr val="accent2"/>
                </a:solidFill>
              </a:rPr>
              <a:t>reference </a:t>
            </a:r>
            <a:r>
              <a:rPr lang="en-US" sz="2400" b="1" dirty="0" smtClean="0">
                <a:solidFill>
                  <a:schemeClr val="accent2"/>
                </a:solidFill>
              </a:rPr>
              <a:t>point</a:t>
            </a:r>
            <a:r>
              <a:rPr lang="en-US" sz="2400" b="1" dirty="0" smtClean="0"/>
              <a:t>.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Notwithstanding the above requirements, </a:t>
            </a:r>
            <a:r>
              <a:rPr lang="en-US" sz="2400" b="1" u="sng" dirty="0" smtClean="0">
                <a:solidFill>
                  <a:srgbClr val="00B050"/>
                </a:solidFill>
              </a:rPr>
              <a:t>in case where the left and right fields of view are shown on one display</a:t>
            </a:r>
            <a:r>
              <a:rPr lang="en-US" sz="2400" b="1" dirty="0" smtClean="0">
                <a:solidFill>
                  <a:srgbClr val="00B050"/>
                </a:solidFill>
              </a:rPr>
              <a:t>, the central axis of the display may be located between the </a:t>
            </a:r>
            <a:r>
              <a:rPr lang="en-US" sz="2400" b="1" dirty="0">
                <a:solidFill>
                  <a:srgbClr val="00B050"/>
                </a:solidFill>
              </a:rPr>
              <a:t>longitudinal vertical plane passing through the ocular reference </a:t>
            </a:r>
            <a:r>
              <a:rPr lang="en-US" sz="2400" b="1" dirty="0" smtClean="0">
                <a:solidFill>
                  <a:srgbClr val="00B050"/>
                </a:solidFill>
              </a:rPr>
              <a:t>point and the median </a:t>
            </a:r>
            <a:r>
              <a:rPr lang="en-US" sz="2400" b="1" dirty="0">
                <a:solidFill>
                  <a:srgbClr val="00B050"/>
                </a:solidFill>
              </a:rPr>
              <a:t>longitudinal plane of the </a:t>
            </a:r>
            <a:r>
              <a:rPr lang="en-US" sz="2400" b="1" dirty="0" smtClean="0">
                <a:solidFill>
                  <a:srgbClr val="00B050"/>
                </a:solidFill>
              </a:rPr>
              <a:t>vehicle.</a:t>
            </a:r>
          </a:p>
          <a:p>
            <a:pPr marL="457200" lvl="1" indent="0">
              <a:buNone/>
            </a:pPr>
            <a:r>
              <a:rPr lang="en-US" sz="2400" b="1" dirty="0" smtClean="0"/>
              <a:t>If </a:t>
            </a:r>
            <a:r>
              <a:rPr lang="en-US" sz="2400" b="1" dirty="0"/>
              <a:t>the CMS shows more than one FOV </a:t>
            </a:r>
            <a:r>
              <a:rPr lang="en-US" sz="2400" b="1" dirty="0" smtClean="0"/>
              <a:t>on one </a:t>
            </a:r>
            <a:r>
              <a:rPr lang="en-US" sz="2400" b="1" dirty="0"/>
              <a:t>display, non-continuous </a:t>
            </a:r>
            <a:r>
              <a:rPr lang="en-US" sz="2400" b="1" dirty="0" smtClean="0"/>
              <a:t>images shall </a:t>
            </a:r>
            <a:r>
              <a:rPr lang="en-US" sz="2400" b="1" dirty="0"/>
              <a:t>be clearly separated from each other</a:t>
            </a:r>
            <a:r>
              <a:rPr lang="en-US" sz="2400" b="1" dirty="0" smtClean="0"/>
              <a:t>.”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EBFE86EC-57E7-4A7F-A8F9-E0A242A56A0F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en-US" dirty="0" smtClean="0"/>
              <a:t>IG CMS II 3rd meeting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493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98490" y="22250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17043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565422" y="22250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11</a:t>
            </a:fld>
            <a:endParaRPr lang="fr-FR"/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5425440" y="4465320"/>
            <a:ext cx="3307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r>
              <a:rPr lang="fr-FR" sz="2400" b="1" dirty="0" err="1" smtClean="0">
                <a:solidFill>
                  <a:srgbClr val="00B050"/>
                </a:solidFill>
              </a:rPr>
              <a:t>With</a:t>
            </a:r>
            <a:r>
              <a:rPr lang="fr-FR" sz="2400" b="1" dirty="0" smtClean="0">
                <a:solidFill>
                  <a:srgbClr val="00B050"/>
                </a:solidFill>
              </a:rPr>
              <a:t> OICA </a:t>
            </a:r>
            <a:r>
              <a:rPr lang="fr-FR" sz="2400" b="1" dirty="0" err="1" smtClean="0">
                <a:solidFill>
                  <a:srgbClr val="00B050"/>
                </a:solidFill>
              </a:rPr>
              <a:t>proposal</a:t>
            </a:r>
            <a:endParaRPr lang="fr-FR" sz="2400" b="1" dirty="0" smtClean="0">
              <a:solidFill>
                <a:srgbClr val="00B050"/>
              </a:solidFill>
            </a:endParaRPr>
          </a:p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3897308" y="222504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7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425440" y="4465320"/>
            <a:ext cx="3307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r>
              <a:rPr lang="fr-FR" sz="2400" b="1" dirty="0" err="1" smtClean="0">
                <a:solidFill>
                  <a:srgbClr val="00B050"/>
                </a:solidFill>
              </a:rPr>
              <a:t>With</a:t>
            </a:r>
            <a:r>
              <a:rPr lang="fr-FR" sz="2400" b="1" dirty="0" smtClean="0">
                <a:solidFill>
                  <a:srgbClr val="00B050"/>
                </a:solidFill>
              </a:rPr>
              <a:t> OICA </a:t>
            </a:r>
            <a:r>
              <a:rPr lang="fr-FR" sz="2400" b="1" dirty="0" err="1" smtClean="0">
                <a:solidFill>
                  <a:srgbClr val="00B050"/>
                </a:solidFill>
              </a:rPr>
              <a:t>proposal</a:t>
            </a:r>
            <a:endParaRPr lang="fr-FR" sz="2400" b="1" dirty="0" smtClean="0">
              <a:solidFill>
                <a:srgbClr val="00B050"/>
              </a:solidFill>
            </a:endParaRPr>
          </a:p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12</a:t>
            </a:fld>
            <a:endParaRPr lang="fr-FR"/>
          </a:p>
        </p:txBody>
      </p:sp>
      <p:sp>
        <p:nvSpPr>
          <p:cNvPr id="31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17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7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425440" y="4465320"/>
            <a:ext cx="3307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r>
              <a:rPr lang="fr-FR" sz="2400" b="1" dirty="0" err="1" smtClean="0">
                <a:solidFill>
                  <a:srgbClr val="00B050"/>
                </a:solidFill>
              </a:rPr>
              <a:t>With</a:t>
            </a:r>
            <a:r>
              <a:rPr lang="fr-FR" sz="2400" b="1" dirty="0" smtClean="0">
                <a:solidFill>
                  <a:srgbClr val="00B050"/>
                </a:solidFill>
              </a:rPr>
              <a:t> OICA </a:t>
            </a:r>
            <a:r>
              <a:rPr lang="fr-FR" sz="2400" b="1" dirty="0" err="1" smtClean="0">
                <a:solidFill>
                  <a:srgbClr val="00B050"/>
                </a:solidFill>
              </a:rPr>
              <a:t>proposal</a:t>
            </a:r>
            <a:endParaRPr lang="fr-FR" sz="2400" b="1" dirty="0" smtClean="0">
              <a:solidFill>
                <a:srgbClr val="00B050"/>
              </a:solidFill>
            </a:endParaRPr>
          </a:p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13</a:t>
            </a:fld>
            <a:endParaRPr lang="fr-FR"/>
          </a:p>
        </p:txBody>
      </p:sp>
      <p:sp>
        <p:nvSpPr>
          <p:cNvPr id="31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 rot="16200000">
            <a:off x="4359370" y="1723931"/>
            <a:ext cx="396000" cy="1368000"/>
          </a:xfrm>
          <a:prstGeom prst="rect">
            <a:avLst/>
          </a:prstGeom>
          <a:gradFill flip="none" rotWithShape="1">
            <a:gsLst>
              <a:gs pos="22000">
                <a:srgbClr val="FF0000"/>
              </a:gs>
              <a:gs pos="67000">
                <a:srgbClr val="5C8BD9"/>
              </a:gs>
              <a:gs pos="30000">
                <a:srgbClr val="0033CC"/>
              </a:gs>
              <a:gs pos="77000">
                <a:srgbClr val="33CC33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4567288" y="219456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009248" y="4465320"/>
            <a:ext cx="37232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FORBIDDEN</a:t>
            </a:r>
          </a:p>
          <a:p>
            <a:pPr algn="ctr"/>
            <a:r>
              <a:rPr lang="fr-FR" sz="2400" b="1" dirty="0" err="1">
                <a:solidFill>
                  <a:srgbClr val="FF0000"/>
                </a:solidFill>
              </a:rPr>
              <a:t>A</a:t>
            </a:r>
            <a:r>
              <a:rPr lang="fr-FR" sz="2400" b="1" dirty="0" err="1" smtClean="0">
                <a:solidFill>
                  <a:srgbClr val="FF0000"/>
                </a:solidFill>
              </a:rPr>
              <a:t>greed</a:t>
            </a:r>
            <a:endParaRPr lang="fr-FR" sz="2400" b="1" dirty="0">
              <a:solidFill>
                <a:srgbClr val="FF000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6" name="Rectangle 25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2" name="Connecteur droit avec flèche 31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14</a:t>
            </a:fld>
            <a:endParaRPr lang="fr-FR"/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36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274638"/>
            <a:ext cx="7962900" cy="1143000"/>
          </a:xfrm>
        </p:spPr>
        <p:txBody>
          <a:bodyPr>
            <a:noAutofit/>
          </a:bodyPr>
          <a:lstStyle/>
          <a:p>
            <a:r>
              <a:rPr lang="en-US" sz="3600" b="1" i="1" dirty="0" smtClean="0"/>
              <a:t>First proposal </a:t>
            </a:r>
            <a:r>
              <a:rPr lang="en-US" sz="3600" b="1" i="1" dirty="0"/>
              <a:t>for location of the different display </a:t>
            </a:r>
            <a:r>
              <a:rPr lang="en-US" sz="3600" b="1" i="1" dirty="0" smtClean="0"/>
              <a:t>areas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71649"/>
            <a:ext cx="8229600" cy="4483497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GB" sz="2400" b="1" dirty="0" smtClean="0"/>
              <a:t>“</a:t>
            </a:r>
            <a:r>
              <a:rPr lang="en-GB" sz="2400" b="1" dirty="0"/>
              <a:t>The arrangement of the monitor(s) inside the vehicle shall be in such a way as expected by a driver</a:t>
            </a:r>
            <a:r>
              <a:rPr lang="en-GB" sz="2400" b="1" dirty="0" smtClean="0"/>
              <a:t>.</a:t>
            </a:r>
            <a:endParaRPr lang="en-US" sz="2400" b="1" dirty="0"/>
          </a:p>
          <a:p>
            <a:pPr marL="457200" lvl="1" indent="0">
              <a:buNone/>
            </a:pPr>
            <a:r>
              <a:rPr lang="en-US" sz="2400" b="1" dirty="0" smtClean="0"/>
              <a:t>This </a:t>
            </a:r>
            <a:r>
              <a:rPr lang="en-US" sz="2400" b="1" dirty="0"/>
              <a:t>means, that the image of the </a:t>
            </a:r>
            <a:r>
              <a:rPr lang="en-US" sz="2400" b="1" dirty="0" smtClean="0">
                <a:solidFill>
                  <a:schemeClr val="accent2"/>
                </a:solidFill>
              </a:rPr>
              <a:t>right</a:t>
            </a:r>
            <a:r>
              <a:rPr lang="en-US" sz="2400" b="1" dirty="0" smtClean="0"/>
              <a:t> side </a:t>
            </a:r>
            <a:r>
              <a:rPr lang="en-US" sz="2400" b="1" dirty="0"/>
              <a:t>field of view shall be presented to </a:t>
            </a:r>
            <a:r>
              <a:rPr lang="en-US" sz="2400" b="1" dirty="0" smtClean="0"/>
              <a:t>the right </a:t>
            </a:r>
            <a:r>
              <a:rPr lang="en-US" sz="2400" b="1" dirty="0"/>
              <a:t>of the longitudinal vertical </a:t>
            </a:r>
            <a:r>
              <a:rPr lang="en-US" sz="2400" b="1" dirty="0" smtClean="0"/>
              <a:t>plane passing through </a:t>
            </a:r>
            <a:r>
              <a:rPr lang="en-US" sz="2400" b="1" dirty="0">
                <a:solidFill>
                  <a:schemeClr val="accent2"/>
                </a:solidFill>
              </a:rPr>
              <a:t>the ocular reference </a:t>
            </a:r>
            <a:r>
              <a:rPr lang="en-US" sz="2400" b="1" dirty="0" smtClean="0">
                <a:solidFill>
                  <a:schemeClr val="accent2"/>
                </a:solidFill>
              </a:rPr>
              <a:t>point</a:t>
            </a:r>
            <a:r>
              <a:rPr lang="en-US" sz="2400" b="1" dirty="0" smtClean="0"/>
              <a:t>, defined </a:t>
            </a:r>
            <a:r>
              <a:rPr lang="en-US" sz="2400" b="1" dirty="0"/>
              <a:t>in paragraph 12.1</a:t>
            </a:r>
            <a:r>
              <a:rPr lang="en-US" sz="2400" b="1" dirty="0" smtClean="0"/>
              <a:t>. The </a:t>
            </a:r>
            <a:r>
              <a:rPr lang="en-US" sz="2400" b="1" dirty="0"/>
              <a:t>image of the </a:t>
            </a:r>
            <a:r>
              <a:rPr lang="en-US" sz="2400" b="1" dirty="0">
                <a:solidFill>
                  <a:schemeClr val="accent2"/>
                </a:solidFill>
              </a:rPr>
              <a:t>left</a:t>
            </a:r>
            <a:r>
              <a:rPr lang="en-US" sz="2400" b="1" dirty="0"/>
              <a:t> side field of </a:t>
            </a:r>
            <a:r>
              <a:rPr lang="en-US" sz="2400" b="1" dirty="0" smtClean="0"/>
              <a:t>view shall </a:t>
            </a:r>
            <a:r>
              <a:rPr lang="en-US" sz="2400" b="1" dirty="0"/>
              <a:t>be presented to the left of </a:t>
            </a:r>
            <a:r>
              <a:rPr lang="en-US" sz="2400" b="1" dirty="0" smtClean="0"/>
              <a:t>the longitudinal </a:t>
            </a:r>
            <a:r>
              <a:rPr lang="en-US" sz="2400" b="1" dirty="0"/>
              <a:t>vertical plane </a:t>
            </a:r>
            <a:r>
              <a:rPr lang="en-US" sz="2400" b="1" dirty="0" smtClean="0"/>
              <a:t>passing </a:t>
            </a:r>
            <a:r>
              <a:rPr lang="en-US" sz="2400" b="1" dirty="0" smtClean="0">
                <a:solidFill>
                  <a:schemeClr val="accent2"/>
                </a:solidFill>
              </a:rPr>
              <a:t>through the ocular </a:t>
            </a:r>
            <a:r>
              <a:rPr lang="en-US" sz="2400" b="1" dirty="0">
                <a:solidFill>
                  <a:schemeClr val="accent2"/>
                </a:solidFill>
              </a:rPr>
              <a:t>reference </a:t>
            </a:r>
            <a:r>
              <a:rPr lang="en-US" sz="2400" b="1" dirty="0" smtClean="0">
                <a:solidFill>
                  <a:schemeClr val="accent2"/>
                </a:solidFill>
              </a:rPr>
              <a:t>point</a:t>
            </a:r>
            <a:r>
              <a:rPr lang="en-US" sz="2400" b="1" dirty="0" smtClean="0"/>
              <a:t>.</a:t>
            </a:r>
            <a:endParaRPr lang="en-US" sz="2400" b="1" i="1" dirty="0"/>
          </a:p>
          <a:p>
            <a:pPr marL="457200" lvl="1" indent="0">
              <a:buNone/>
            </a:pPr>
            <a:r>
              <a:rPr lang="en-US" sz="2400" b="1" dirty="0" smtClean="0"/>
              <a:t>If </a:t>
            </a:r>
            <a:r>
              <a:rPr lang="en-US" sz="2400" b="1" dirty="0"/>
              <a:t>the CMS shows more than one FOV </a:t>
            </a:r>
            <a:r>
              <a:rPr lang="en-US" sz="2400" b="1" dirty="0" smtClean="0"/>
              <a:t>on one </a:t>
            </a:r>
            <a:r>
              <a:rPr lang="en-US" sz="2400" b="1" dirty="0"/>
              <a:t>display, non-continuous </a:t>
            </a:r>
            <a:r>
              <a:rPr lang="en-US" sz="2400" b="1" dirty="0" smtClean="0"/>
              <a:t>images shall </a:t>
            </a:r>
            <a:r>
              <a:rPr lang="en-US" sz="2400" b="1" dirty="0"/>
              <a:t>be clearly separated from each other</a:t>
            </a:r>
            <a:r>
              <a:rPr lang="en-US" sz="2400" b="1" dirty="0" smtClean="0"/>
              <a:t>.”</a:t>
            </a:r>
            <a:endParaRPr lang="en-US" sz="2400" b="1" i="1" dirty="0"/>
          </a:p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IG CMS II 3rd meeting 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EBFE86EC-57E7-4A7F-A8F9-E0A242A56A0F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80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26920" y="25298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22250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416040" y="25298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425440" y="4465320"/>
            <a:ext cx="330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B050"/>
                </a:solidFill>
              </a:rPr>
              <a:t>Situation </a:t>
            </a:r>
            <a:r>
              <a:rPr lang="fr-FR" sz="3600" b="1" dirty="0" err="1" smtClean="0">
                <a:solidFill>
                  <a:srgbClr val="00B050"/>
                </a:solidFill>
              </a:rPr>
              <a:t>with</a:t>
            </a:r>
            <a:r>
              <a:rPr lang="fr-FR" sz="3600" b="1" dirty="0" smtClean="0">
                <a:solidFill>
                  <a:srgbClr val="00B050"/>
                </a:solidFill>
              </a:rPr>
              <a:t> </a:t>
            </a:r>
            <a:r>
              <a:rPr lang="fr-FR" sz="3600" b="1" dirty="0" err="1" smtClean="0">
                <a:solidFill>
                  <a:srgbClr val="00B050"/>
                </a:solidFill>
              </a:rPr>
              <a:t>mirrors</a:t>
            </a:r>
            <a:endParaRPr lang="fr-FR" sz="3600" b="1" dirty="0">
              <a:solidFill>
                <a:srgbClr val="00B05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6" name="Rectangle 25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3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17" y="2292669"/>
            <a:ext cx="1297621" cy="793903"/>
          </a:xfrm>
          <a:prstGeom prst="rect">
            <a:avLst/>
          </a:prstGeom>
          <a:noFill/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190" y="2292668"/>
            <a:ext cx="1297620" cy="79390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80" y="2149691"/>
            <a:ext cx="2187871" cy="4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696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26920" y="25298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22250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416040" y="25298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425440" y="4465320"/>
            <a:ext cx="330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B050"/>
                </a:solidFill>
              </a:rPr>
              <a:t>ALLOWED </a:t>
            </a:r>
            <a:r>
              <a:rPr lang="fr-FR" sz="3600" b="1" dirty="0" err="1" smtClean="0">
                <a:solidFill>
                  <a:srgbClr val="00B050"/>
                </a:solidFill>
              </a:rPr>
              <a:t>with</a:t>
            </a:r>
            <a:r>
              <a:rPr lang="fr-FR" sz="3600" b="1" dirty="0" smtClean="0">
                <a:solidFill>
                  <a:srgbClr val="00B050"/>
                </a:solidFill>
              </a:rPr>
              <a:t> CMS</a:t>
            </a:r>
            <a:endParaRPr lang="fr-FR" sz="3600" b="1" dirty="0">
              <a:solidFill>
                <a:srgbClr val="00B05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6" name="Rectangle 25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4</a:t>
            </a:fld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80" y="2177732"/>
            <a:ext cx="2187871" cy="108737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141" y="2182074"/>
            <a:ext cx="1434669" cy="1083034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637" y="2182074"/>
            <a:ext cx="1388323" cy="1051484"/>
          </a:xfrm>
          <a:prstGeom prst="rect">
            <a:avLst/>
          </a:prstGeom>
        </p:spPr>
      </p:pic>
      <p:sp>
        <p:nvSpPr>
          <p:cNvPr id="3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7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26920" y="25298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10840" y="22250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416040" y="25298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e 25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7" name="Rectangle 26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5</a:t>
            </a:fld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5425440" y="4465320"/>
            <a:ext cx="33070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65600" y="5184496"/>
            <a:ext cx="400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</a:rPr>
              <a:t>Not </a:t>
            </a:r>
            <a:r>
              <a:rPr lang="fr-FR" sz="1400" b="1" dirty="0" err="1">
                <a:solidFill>
                  <a:srgbClr val="00B050"/>
                </a:solidFill>
              </a:rPr>
              <a:t>recommanded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« </a:t>
            </a:r>
            <a:r>
              <a:rPr lang="fr-FR" sz="1400" b="1" dirty="0" err="1">
                <a:solidFill>
                  <a:srgbClr val="FF0000"/>
                </a:solidFill>
              </a:rPr>
              <a:t>What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is</a:t>
            </a:r>
            <a:r>
              <a:rPr lang="fr-FR" sz="1400" b="1" dirty="0">
                <a:solidFill>
                  <a:srgbClr val="FF0000"/>
                </a:solidFill>
              </a:rPr>
              <a:t> in front of the driver </a:t>
            </a:r>
            <a:r>
              <a:rPr lang="fr-FR" sz="1400" b="1" dirty="0" err="1">
                <a:solidFill>
                  <a:srgbClr val="FF0000"/>
                </a:solidFill>
              </a:rPr>
              <a:t>should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be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dedicated</a:t>
            </a:r>
            <a:r>
              <a:rPr lang="fr-FR" sz="1400" b="1" dirty="0">
                <a:solidFill>
                  <a:srgbClr val="FF0000"/>
                </a:solidFill>
              </a:rPr>
              <a:t> to </a:t>
            </a:r>
            <a:r>
              <a:rPr lang="fr-FR" sz="1400" b="1" dirty="0" err="1">
                <a:solidFill>
                  <a:srgbClr val="FF0000"/>
                </a:solidFill>
              </a:rPr>
              <a:t>forward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driving</a:t>
            </a:r>
            <a:r>
              <a:rPr lang="fr-FR" sz="1400" b="1" dirty="0">
                <a:solidFill>
                  <a:srgbClr val="FF0000"/>
                </a:solidFill>
              </a:rPr>
              <a:t> informations »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82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2438400" y="222504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3" name="Groupe 2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4" name="Rectangle 23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5425440" y="4465320"/>
            <a:ext cx="33070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endParaRPr lang="fr-FR" sz="1400" b="1" dirty="0">
              <a:solidFill>
                <a:srgbClr val="00B05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6</a:t>
            </a:fld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065600" y="5184496"/>
            <a:ext cx="400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</a:rPr>
              <a:t>Not </a:t>
            </a:r>
            <a:r>
              <a:rPr lang="fr-FR" sz="1400" b="1" dirty="0" err="1">
                <a:solidFill>
                  <a:srgbClr val="00B050"/>
                </a:solidFill>
              </a:rPr>
              <a:t>recommanded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« </a:t>
            </a:r>
            <a:r>
              <a:rPr lang="fr-FR" sz="1400" b="1" dirty="0" err="1">
                <a:solidFill>
                  <a:srgbClr val="FF0000"/>
                </a:solidFill>
              </a:rPr>
              <a:t>What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is</a:t>
            </a:r>
            <a:r>
              <a:rPr lang="fr-FR" sz="1400" b="1" dirty="0">
                <a:solidFill>
                  <a:srgbClr val="FF0000"/>
                </a:solidFill>
              </a:rPr>
              <a:t> in front of the driver </a:t>
            </a:r>
            <a:r>
              <a:rPr lang="fr-FR" sz="1400" b="1" dirty="0" err="1">
                <a:solidFill>
                  <a:srgbClr val="FF0000"/>
                </a:solidFill>
              </a:rPr>
              <a:t>should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be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dedicated</a:t>
            </a:r>
            <a:r>
              <a:rPr lang="fr-FR" sz="1400" b="1" dirty="0">
                <a:solidFill>
                  <a:srgbClr val="FF0000"/>
                </a:solidFill>
              </a:rPr>
              <a:t> to </a:t>
            </a:r>
            <a:r>
              <a:rPr lang="fr-FR" sz="1400" b="1" dirty="0" err="1">
                <a:solidFill>
                  <a:srgbClr val="FF0000"/>
                </a:solidFill>
              </a:rPr>
              <a:t>forward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driving</a:t>
            </a:r>
            <a:r>
              <a:rPr lang="fr-FR" sz="1400" b="1" dirty="0">
                <a:solidFill>
                  <a:srgbClr val="FF0000"/>
                </a:solidFill>
              </a:rPr>
              <a:t> informations »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69" y="2195329"/>
            <a:ext cx="1937951" cy="500002"/>
          </a:xfrm>
          <a:prstGeom prst="rect">
            <a:avLst/>
          </a:prstGeom>
        </p:spPr>
      </p:pic>
      <p:sp>
        <p:nvSpPr>
          <p:cNvPr id="32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038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2438400" y="222504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3" name="Groupe 2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4" name="Rectangle 23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5425440" y="4465320"/>
            <a:ext cx="33070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endParaRPr lang="fr-FR" sz="1400" b="1" dirty="0">
              <a:solidFill>
                <a:srgbClr val="00B05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7</a:t>
            </a:fld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065600" y="5184496"/>
            <a:ext cx="400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</a:rPr>
              <a:t>Not </a:t>
            </a:r>
            <a:r>
              <a:rPr lang="fr-FR" sz="1400" b="1" dirty="0" err="1">
                <a:solidFill>
                  <a:srgbClr val="00B050"/>
                </a:solidFill>
              </a:rPr>
              <a:t>recommanded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« </a:t>
            </a:r>
            <a:r>
              <a:rPr lang="fr-FR" sz="1400" b="1" dirty="0" err="1">
                <a:solidFill>
                  <a:srgbClr val="FF0000"/>
                </a:solidFill>
              </a:rPr>
              <a:t>What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is</a:t>
            </a:r>
            <a:r>
              <a:rPr lang="fr-FR" sz="1400" b="1" dirty="0">
                <a:solidFill>
                  <a:srgbClr val="FF0000"/>
                </a:solidFill>
              </a:rPr>
              <a:t> in front of the driver </a:t>
            </a:r>
            <a:r>
              <a:rPr lang="fr-FR" sz="1400" b="1" dirty="0" err="1">
                <a:solidFill>
                  <a:srgbClr val="FF0000"/>
                </a:solidFill>
              </a:rPr>
              <a:t>should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be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dedicated</a:t>
            </a:r>
            <a:r>
              <a:rPr lang="fr-FR" sz="1400" b="1" dirty="0">
                <a:solidFill>
                  <a:srgbClr val="FF0000"/>
                </a:solidFill>
              </a:rPr>
              <a:t> to </a:t>
            </a:r>
            <a:r>
              <a:rPr lang="fr-FR" sz="1400" b="1" dirty="0" err="1">
                <a:solidFill>
                  <a:srgbClr val="FF0000"/>
                </a:solidFill>
              </a:rPr>
              <a:t>forward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driving</a:t>
            </a:r>
            <a:r>
              <a:rPr lang="fr-FR" sz="1400" b="1" dirty="0">
                <a:solidFill>
                  <a:srgbClr val="FF0000"/>
                </a:solidFill>
              </a:rPr>
              <a:t> informations »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388" y="2171120"/>
            <a:ext cx="2271544" cy="488840"/>
          </a:xfrm>
          <a:prstGeom prst="rect">
            <a:avLst/>
          </a:prstGeom>
        </p:spPr>
      </p:pic>
      <p:sp>
        <p:nvSpPr>
          <p:cNvPr id="34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915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082540" y="4465320"/>
            <a:ext cx="3649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FORBIDDEN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8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082540" y="5166259"/>
            <a:ext cx="378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This </a:t>
            </a:r>
            <a:r>
              <a:rPr lang="fr-FR" sz="2400" b="1" dirty="0" err="1">
                <a:solidFill>
                  <a:srgbClr val="FF0000"/>
                </a:solidFill>
              </a:rPr>
              <a:t>is</a:t>
            </a:r>
            <a:r>
              <a:rPr lang="fr-FR" sz="2400" b="1" dirty="0">
                <a:solidFill>
                  <a:srgbClr val="FF0000"/>
                </a:solidFill>
              </a:rPr>
              <a:t> an issue for </a:t>
            </a:r>
            <a:r>
              <a:rPr lang="fr-FR" sz="2400" b="1" dirty="0" smtClean="0">
                <a:solidFill>
                  <a:srgbClr val="FF0000"/>
                </a:solidFill>
              </a:rPr>
              <a:t>OICA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grpSp>
        <p:nvGrpSpPr>
          <p:cNvPr id="34" name="Groupe 33"/>
          <p:cNvGrpSpPr/>
          <p:nvPr/>
        </p:nvGrpSpPr>
        <p:grpSpPr>
          <a:xfrm>
            <a:off x="3897308" y="2225040"/>
            <a:ext cx="1371600" cy="381000"/>
            <a:chOff x="1661160" y="1112520"/>
            <a:chExt cx="1371600" cy="381000"/>
          </a:xfrm>
        </p:grpSpPr>
        <p:sp>
          <p:nvSpPr>
            <p:cNvPr id="35" name="Rectangle 34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7044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84099" y="22250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17043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570344" y="22250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082540" y="4465320"/>
            <a:ext cx="3649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FORBIDDEN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9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082540" y="5166259"/>
            <a:ext cx="378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This </a:t>
            </a:r>
            <a:r>
              <a:rPr lang="fr-FR" sz="2400" b="1" dirty="0" err="1">
                <a:solidFill>
                  <a:srgbClr val="FF0000"/>
                </a:solidFill>
              </a:rPr>
              <a:t>is</a:t>
            </a:r>
            <a:r>
              <a:rPr lang="fr-FR" sz="2400" b="1" dirty="0">
                <a:solidFill>
                  <a:srgbClr val="FF0000"/>
                </a:solidFill>
              </a:rPr>
              <a:t> an issue for </a:t>
            </a:r>
            <a:r>
              <a:rPr lang="fr-FR" sz="2400" b="1" dirty="0" smtClean="0">
                <a:solidFill>
                  <a:srgbClr val="FF0000"/>
                </a:solidFill>
              </a:rPr>
              <a:t>OICA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612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Microsoft Office PowerPoint</Application>
  <PresentationFormat>Bildschirmpräsentation (4:3)</PresentationFormat>
  <Paragraphs>132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Modèle par défaut</vt:lpstr>
      <vt:lpstr>Annex 12 #2.6.4 Camera Monitor arrangement</vt:lpstr>
      <vt:lpstr>First proposal for location of the different display areas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OICA new proposal</vt:lpstr>
      <vt:lpstr>PowerPoint-Präsentation</vt:lpstr>
      <vt:lpstr>PowerPoint-Präsentation</vt:lpstr>
      <vt:lpstr>PowerPoint-Präsentation</vt:lpstr>
      <vt:lpstr>PowerPoint-Präsentation</vt:lpstr>
    </vt:vector>
  </TitlesOfParts>
  <Company>PSA PEUGEOT CITROEN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minimum requirements</dc:title>
  <dc:creator>LEBORGNE Ludmila</dc:creator>
  <cp:lastModifiedBy>Schönemann, Kai</cp:lastModifiedBy>
  <cp:revision>58</cp:revision>
  <cp:lastPrinted>2014-03-28T09:43:14Z</cp:lastPrinted>
  <dcterms:created xsi:type="dcterms:W3CDTF">2007-06-22T15:14:29Z</dcterms:created>
  <dcterms:modified xsi:type="dcterms:W3CDTF">2014-06-11T11:02:44Z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920012901</vt:i4>
  </property>
  <property fmtid="{D5CDD505-2E9C-101B-9397-08002B2CF9AE}" pid="3" name="_NewReviewCycle">
    <vt:lpwstr/>
  </property>
  <property fmtid="{D5CDD505-2E9C-101B-9397-08002B2CF9AE}" pid="4" name="_EmailSubject">
    <vt:lpwstr>IGCMS-II  - 3rd meeting at OICA in Paris - 05/06 June 2014</vt:lpwstr>
  </property>
  <property fmtid="{D5CDD505-2E9C-101B-9397-08002B2CF9AE}" pid="5" name="_AuthorEmail">
    <vt:lpwstr>francois.boulay@renault.com</vt:lpwstr>
  </property>
  <property fmtid="{D5CDD505-2E9C-101B-9397-08002B2CF9AE}" pid="6" name="_AuthorEmailDisplayName">
    <vt:lpwstr>BOULAY Francois</vt:lpwstr>
  </property>
</Properties>
</file>