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257" r:id="rId3"/>
    <p:sldId id="259" r:id="rId4"/>
    <p:sldId id="260" r:id="rId5"/>
    <p:sldId id="261" r:id="rId6"/>
    <p:sldId id="262" r:id="rId7"/>
    <p:sldId id="25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2F55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845B06-BFD8-429F-A47C-551564B81E2A}" v="1" dt="2022-09-12T16:00:37.0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84"/>
      </p:cViewPr>
      <p:guideLst/>
    </p:cSldViewPr>
  </p:slideViewPr>
  <p:notesTextViewPr>
    <p:cViewPr>
      <p:scale>
        <a:sx n="1" d="1"/>
        <a:sy n="1" d="1"/>
      </p:scale>
      <p:origin x="0" y="0"/>
    </p:cViewPr>
  </p:notesTextViewPr>
  <p:notesViewPr>
    <p:cSldViewPr snapToGrid="0">
      <p:cViewPr varScale="1">
        <p:scale>
          <a:sx n="63" d="100"/>
          <a:sy n="63" d="100"/>
        </p:scale>
        <p:origin x="3206"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s De Mahieu" userId="86ffda28-54bf-46cb-8307-ac4eaeeea850" providerId="ADAL" clId="{E6845B06-BFD8-429F-A47C-551564B81E2A}"/>
    <pc:docChg chg="modSld modMainMaster">
      <pc:chgData name="Nicolas De Mahieu" userId="86ffda28-54bf-46cb-8307-ac4eaeeea850" providerId="ADAL" clId="{E6845B06-BFD8-429F-A47C-551564B81E2A}" dt="2022-09-12T16:00:47.620" v="34" actId="207"/>
      <pc:docMkLst>
        <pc:docMk/>
      </pc:docMkLst>
      <pc:sldChg chg="addSp modSp mod">
        <pc:chgData name="Nicolas De Mahieu" userId="86ffda28-54bf-46cb-8307-ac4eaeeea850" providerId="ADAL" clId="{E6845B06-BFD8-429F-A47C-551564B81E2A}" dt="2022-09-12T16:00:47.620" v="34" actId="207"/>
        <pc:sldMkLst>
          <pc:docMk/>
          <pc:sldMk cId="2711021579" sldId="256"/>
        </pc:sldMkLst>
        <pc:spChg chg="mod">
          <ac:chgData name="Nicolas De Mahieu" userId="86ffda28-54bf-46cb-8307-ac4eaeeea850" providerId="ADAL" clId="{E6845B06-BFD8-429F-A47C-551564B81E2A}" dt="2022-09-12T15:59:12.827" v="21" actId="20577"/>
          <ac:spMkLst>
            <pc:docMk/>
            <pc:sldMk cId="2711021579" sldId="256"/>
            <ac:spMk id="3" creationId="{1A8F1A8A-EB6D-464A-B74B-EF2633CF0B76}"/>
          </ac:spMkLst>
        </pc:spChg>
        <pc:spChg chg="add mod">
          <ac:chgData name="Nicolas De Mahieu" userId="86ffda28-54bf-46cb-8307-ac4eaeeea850" providerId="ADAL" clId="{E6845B06-BFD8-429F-A47C-551564B81E2A}" dt="2022-09-12T16:00:47.620" v="34" actId="207"/>
          <ac:spMkLst>
            <pc:docMk/>
            <pc:sldMk cId="2711021579" sldId="256"/>
            <ac:spMk id="7" creationId="{FB493204-572F-2C0B-58B8-B53E9080F124}"/>
          </ac:spMkLst>
        </pc:spChg>
      </pc:sldChg>
      <pc:sldMasterChg chg="modSldLayout">
        <pc:chgData name="Nicolas De Mahieu" userId="86ffda28-54bf-46cb-8307-ac4eaeeea850" providerId="ADAL" clId="{E6845B06-BFD8-429F-A47C-551564B81E2A}" dt="2022-09-12T15:59:57.610" v="24" actId="6549"/>
        <pc:sldMasterMkLst>
          <pc:docMk/>
          <pc:sldMasterMk cId="1315629047" sldId="2147483648"/>
        </pc:sldMasterMkLst>
        <pc:sldLayoutChg chg="modSp mod">
          <pc:chgData name="Nicolas De Mahieu" userId="86ffda28-54bf-46cb-8307-ac4eaeeea850" providerId="ADAL" clId="{E6845B06-BFD8-429F-A47C-551564B81E2A}" dt="2022-09-12T15:59:43.050" v="22" actId="6549"/>
          <pc:sldLayoutMkLst>
            <pc:docMk/>
            <pc:sldMasterMk cId="1315629047" sldId="2147483648"/>
            <pc:sldLayoutMk cId="212832712" sldId="2147483649"/>
          </pc:sldLayoutMkLst>
          <pc:spChg chg="mod">
            <ac:chgData name="Nicolas De Mahieu" userId="86ffda28-54bf-46cb-8307-ac4eaeeea850" providerId="ADAL" clId="{E6845B06-BFD8-429F-A47C-551564B81E2A}" dt="2022-09-12T15:59:43.050" v="22" actId="6549"/>
            <ac:spMkLst>
              <pc:docMk/>
              <pc:sldMasterMk cId="1315629047" sldId="2147483648"/>
              <pc:sldLayoutMk cId="212832712" sldId="2147483649"/>
              <ac:spMk id="17" creationId="{BFC4B428-A592-43D9-9BE7-07BF777F4512}"/>
            </ac:spMkLst>
          </pc:spChg>
        </pc:sldLayoutChg>
        <pc:sldLayoutChg chg="modSp mod">
          <pc:chgData name="Nicolas De Mahieu" userId="86ffda28-54bf-46cb-8307-ac4eaeeea850" providerId="ADAL" clId="{E6845B06-BFD8-429F-A47C-551564B81E2A}" dt="2022-09-12T15:59:49.746" v="23" actId="6549"/>
          <pc:sldLayoutMkLst>
            <pc:docMk/>
            <pc:sldMasterMk cId="1315629047" sldId="2147483648"/>
            <pc:sldLayoutMk cId="3232359102" sldId="2147483650"/>
          </pc:sldLayoutMkLst>
          <pc:spChg chg="mod">
            <ac:chgData name="Nicolas De Mahieu" userId="86ffda28-54bf-46cb-8307-ac4eaeeea850" providerId="ADAL" clId="{E6845B06-BFD8-429F-A47C-551564B81E2A}" dt="2022-09-12T15:59:49.746" v="23" actId="6549"/>
            <ac:spMkLst>
              <pc:docMk/>
              <pc:sldMasterMk cId="1315629047" sldId="2147483648"/>
              <pc:sldLayoutMk cId="3232359102" sldId="2147483650"/>
              <ac:spMk id="10" creationId="{95B0E025-50FF-40F8-B9E2-5C12233B0807}"/>
            </ac:spMkLst>
          </pc:spChg>
        </pc:sldLayoutChg>
        <pc:sldLayoutChg chg="modSp mod">
          <pc:chgData name="Nicolas De Mahieu" userId="86ffda28-54bf-46cb-8307-ac4eaeeea850" providerId="ADAL" clId="{E6845B06-BFD8-429F-A47C-551564B81E2A}" dt="2022-09-12T15:59:57.610" v="24" actId="6549"/>
          <pc:sldLayoutMkLst>
            <pc:docMk/>
            <pc:sldMasterMk cId="1315629047" sldId="2147483648"/>
            <pc:sldLayoutMk cId="723444575" sldId="2147483654"/>
          </pc:sldLayoutMkLst>
          <pc:spChg chg="mod">
            <ac:chgData name="Nicolas De Mahieu" userId="86ffda28-54bf-46cb-8307-ac4eaeeea850" providerId="ADAL" clId="{E6845B06-BFD8-429F-A47C-551564B81E2A}" dt="2022-09-12T15:59:57.610" v="24" actId="6549"/>
            <ac:spMkLst>
              <pc:docMk/>
              <pc:sldMasterMk cId="1315629047" sldId="2147483648"/>
              <pc:sldLayoutMk cId="723444575" sldId="2147483654"/>
              <ac:spMk id="17" creationId="{5AF9B7BB-7A47-494F-A220-732BE5DBACA8}"/>
            </ac:spMkLst>
          </pc:spChg>
        </pc:sldLayoutChg>
      </pc:sldMasterChg>
    </pc:docChg>
  </pc:docChgLst>
  <pc:docChgLst>
    <pc:chgData name="Nicolas De Mahieu" userId="86ffda28-54bf-46cb-8307-ac4eaeeea850" providerId="ADAL" clId="{FB39D85C-E748-409B-A7A9-A27C4F7344E8}"/>
    <pc:docChg chg="custSel modSld">
      <pc:chgData name="Nicolas De Mahieu" userId="86ffda28-54bf-46cb-8307-ac4eaeeea850" providerId="ADAL" clId="{FB39D85C-E748-409B-A7A9-A27C4F7344E8}" dt="2022-09-08T06:00:16.246" v="1" actId="313"/>
      <pc:docMkLst>
        <pc:docMk/>
      </pc:docMkLst>
      <pc:sldChg chg="modSp mod">
        <pc:chgData name="Nicolas De Mahieu" userId="86ffda28-54bf-46cb-8307-ac4eaeeea850" providerId="ADAL" clId="{FB39D85C-E748-409B-A7A9-A27C4F7344E8}" dt="2022-09-08T06:00:09.947" v="0" actId="207"/>
        <pc:sldMkLst>
          <pc:docMk/>
          <pc:sldMk cId="3656674964" sldId="257"/>
        </pc:sldMkLst>
        <pc:spChg chg="mod">
          <ac:chgData name="Nicolas De Mahieu" userId="86ffda28-54bf-46cb-8307-ac4eaeeea850" providerId="ADAL" clId="{FB39D85C-E748-409B-A7A9-A27C4F7344E8}" dt="2022-09-08T06:00:09.947" v="0" actId="207"/>
          <ac:spMkLst>
            <pc:docMk/>
            <pc:sldMk cId="3656674964" sldId="257"/>
            <ac:spMk id="7" creationId="{3D7E30EE-1E43-4604-9B92-86F03DB8F4B0}"/>
          </ac:spMkLst>
        </pc:spChg>
      </pc:sldChg>
      <pc:sldChg chg="modSp mod">
        <pc:chgData name="Nicolas De Mahieu" userId="86ffda28-54bf-46cb-8307-ac4eaeeea850" providerId="ADAL" clId="{FB39D85C-E748-409B-A7A9-A27C4F7344E8}" dt="2022-09-08T06:00:16.246" v="1" actId="313"/>
        <pc:sldMkLst>
          <pc:docMk/>
          <pc:sldMk cId="3357693872" sldId="259"/>
        </pc:sldMkLst>
        <pc:spChg chg="mod">
          <ac:chgData name="Nicolas De Mahieu" userId="86ffda28-54bf-46cb-8307-ac4eaeeea850" providerId="ADAL" clId="{FB39D85C-E748-409B-A7A9-A27C4F7344E8}" dt="2022-09-08T06:00:16.246" v="1" actId="313"/>
          <ac:spMkLst>
            <pc:docMk/>
            <pc:sldMk cId="3357693872" sldId="259"/>
            <ac:spMk id="7" creationId="{3D7E30EE-1E43-4604-9B92-86F03DB8F4B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5DC11D-5762-4102-A088-3B15A4C59C4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1AFC246-4C4E-4EB6-AFEA-8C2DA4F4FF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A07AF7-D8C9-483B-BE98-565A7D862BDA}" type="datetimeFigureOut">
              <a:rPr lang="en-US" smtClean="0"/>
              <a:t>9/12/2022</a:t>
            </a:fld>
            <a:endParaRPr lang="en-US"/>
          </a:p>
        </p:txBody>
      </p:sp>
      <p:sp>
        <p:nvSpPr>
          <p:cNvPr id="4" name="Footer Placeholder 3">
            <a:extLst>
              <a:ext uri="{FF2B5EF4-FFF2-40B4-BE49-F238E27FC236}">
                <a16:creationId xmlns:a16="http://schemas.microsoft.com/office/drawing/2014/main" id="{99B5D930-BB99-4828-9494-34A98A2270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24CF785-F6BA-480A-A198-169D77D625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DCBBEBE-BECD-4634-A76D-F063B23DD24E}" type="slidenum">
              <a:rPr lang="en-US" smtClean="0"/>
              <a:t>‹N°›</a:t>
            </a:fld>
            <a:endParaRPr lang="en-US"/>
          </a:p>
        </p:txBody>
      </p:sp>
    </p:spTree>
    <p:extLst>
      <p:ext uri="{BB962C8B-B14F-4D97-AF65-F5344CB8AC3E}">
        <p14:creationId xmlns:p14="http://schemas.microsoft.com/office/powerpoint/2010/main" val="77106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A41AD2-D453-40F1-9247-A8DD61448133}" type="datetimeFigureOut">
              <a:rPr lang="en-US" smtClean="0"/>
              <a:t>9/12/2022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93D99B-8DC3-4891-9707-3320E2A84D8C}" type="slidenum">
              <a:rPr lang="en-US" smtClean="0"/>
              <a:t>‹N°›</a:t>
            </a:fld>
            <a:endParaRPr lang="en-US"/>
          </a:p>
        </p:txBody>
      </p:sp>
    </p:spTree>
    <p:extLst>
      <p:ext uri="{BB962C8B-B14F-4D97-AF65-F5344CB8AC3E}">
        <p14:creationId xmlns:p14="http://schemas.microsoft.com/office/powerpoint/2010/main" val="1236279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ETRTOTitle">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8A4A44D-0673-41DF-9966-C187F6994304}"/>
              </a:ext>
            </a:extLst>
          </p:cNvPr>
          <p:cNvSpPr/>
          <p:nvPr userDrawn="1"/>
        </p:nvSpPr>
        <p:spPr>
          <a:xfrm>
            <a:off x="0" y="80962"/>
            <a:ext cx="12191999" cy="6858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2DFA5212-AC13-46FC-8E04-5F4254582269}"/>
              </a:ext>
            </a:extLst>
          </p:cNvPr>
          <p:cNvSpPr>
            <a:spLocks noGrp="1"/>
          </p:cNvSpPr>
          <p:nvPr>
            <p:ph type="ctrTitle" hasCustomPrompt="1"/>
          </p:nvPr>
        </p:nvSpPr>
        <p:spPr>
          <a:xfrm>
            <a:off x="1524000" y="1731935"/>
            <a:ext cx="9144000" cy="1778027"/>
          </a:xfrm>
        </p:spPr>
        <p:txBody>
          <a:bodyPr anchor="b"/>
          <a:lstStyle>
            <a:lvl1pPr algn="ctr">
              <a:defRPr sz="6000">
                <a:solidFill>
                  <a:schemeClr val="bg1"/>
                </a:solidFill>
              </a:defRPr>
            </a:lvl1pPr>
          </a:lstStyle>
          <a:p>
            <a:r>
              <a:rPr lang="en-US" dirty="0"/>
              <a:t>Click to introduce the presentation title</a:t>
            </a:r>
          </a:p>
        </p:txBody>
      </p:sp>
      <p:sp>
        <p:nvSpPr>
          <p:cNvPr id="3" name="Subtitle 2">
            <a:extLst>
              <a:ext uri="{FF2B5EF4-FFF2-40B4-BE49-F238E27FC236}">
                <a16:creationId xmlns:a16="http://schemas.microsoft.com/office/drawing/2014/main" id="{45342736-8A29-45B3-82E6-A52068F356D7}"/>
              </a:ext>
            </a:extLst>
          </p:cNvPr>
          <p:cNvSpPr>
            <a:spLocks noGrp="1"/>
          </p:cNvSpPr>
          <p:nvPr>
            <p:ph type="subTitle" idx="1" hasCustomPrompt="1"/>
          </p:nvPr>
        </p:nvSpPr>
        <p:spPr>
          <a:xfrm>
            <a:off x="1524000" y="3794420"/>
            <a:ext cx="9144000" cy="49944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introduce the S/C, WG or TF related</a:t>
            </a:r>
          </a:p>
        </p:txBody>
      </p:sp>
      <p:pic>
        <p:nvPicPr>
          <p:cNvPr id="15" name="Picture 14" descr="Text&#10;&#10;Description automatically generated with medium confidence">
            <a:extLst>
              <a:ext uri="{FF2B5EF4-FFF2-40B4-BE49-F238E27FC236}">
                <a16:creationId xmlns:a16="http://schemas.microsoft.com/office/drawing/2014/main" id="{1848F621-9894-457E-8CCD-E278E104D48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1288" y="522325"/>
            <a:ext cx="3223397" cy="948692"/>
          </a:xfrm>
          <a:prstGeom prst="rect">
            <a:avLst/>
          </a:prstGeom>
        </p:spPr>
      </p:pic>
      <p:cxnSp>
        <p:nvCxnSpPr>
          <p:cNvPr id="16" name="Straight Connector 15">
            <a:extLst>
              <a:ext uri="{FF2B5EF4-FFF2-40B4-BE49-F238E27FC236}">
                <a16:creationId xmlns:a16="http://schemas.microsoft.com/office/drawing/2014/main" id="{5E822D69-580D-4040-808C-CD609E39AE9B}"/>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E008C81-6841-4671-8074-1DD7F2F5CEE1}"/>
              </a:ext>
            </a:extLst>
          </p:cNvPr>
          <p:cNvCxnSpPr>
            <a:cxnSpLocks/>
          </p:cNvCxnSpPr>
          <p:nvPr userDrawn="1"/>
        </p:nvCxnSpPr>
        <p:spPr>
          <a:xfrm>
            <a:off x="11530711" y="0"/>
            <a:ext cx="0" cy="62198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E2643AFC-712B-4143-8A50-2EAD908674B0}"/>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Monday, September 12, 2022</a:t>
            </a:fld>
            <a:endParaRPr lang="en-US" dirty="0"/>
          </a:p>
        </p:txBody>
      </p:sp>
      <p:sp>
        <p:nvSpPr>
          <p:cNvPr id="13" name="Footer Placeholder 4">
            <a:extLst>
              <a:ext uri="{FF2B5EF4-FFF2-40B4-BE49-F238E27FC236}">
                <a16:creationId xmlns:a16="http://schemas.microsoft.com/office/drawing/2014/main" id="{D656DD63-4220-4DB3-9F16-2F5E3C67EDF1}"/>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4" name="Slide Number Placeholder 5">
            <a:extLst>
              <a:ext uri="{FF2B5EF4-FFF2-40B4-BE49-F238E27FC236}">
                <a16:creationId xmlns:a16="http://schemas.microsoft.com/office/drawing/2014/main" id="{AC977606-7EF4-42CF-877F-085EFD49FBE9}"/>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BFC4B428-A592-43D9-9BE7-07BF777F4512}"/>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0" dirty="0">
                <a:effectLst/>
              </a:rPr>
              <a:t>May contain confidential and/or proprietary information. </a:t>
            </a:r>
          </a:p>
        </p:txBody>
      </p:sp>
    </p:spTree>
    <p:extLst>
      <p:ext uri="{BB962C8B-B14F-4D97-AF65-F5344CB8AC3E}">
        <p14:creationId xmlns:p14="http://schemas.microsoft.com/office/powerpoint/2010/main" val="2128327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TRTOConten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1CA3A41B-2351-42EB-B9E3-456F6C3C8C21}"/>
              </a:ext>
            </a:extLst>
          </p:cNvPr>
          <p:cNvSpPr/>
          <p:nvPr userDrawn="1"/>
        </p:nvSpPr>
        <p:spPr>
          <a:xfrm>
            <a:off x="0" y="6203697"/>
            <a:ext cx="12183229"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19F7E399-283F-4391-8129-349183F72073}"/>
              </a:ext>
            </a:extLst>
          </p:cNvPr>
          <p:cNvSpPr/>
          <p:nvPr userDrawn="1"/>
        </p:nvSpPr>
        <p:spPr>
          <a:xfrm rot="5400000">
            <a:off x="8427078" y="3101850"/>
            <a:ext cx="6858000"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Content Placeholder 2">
            <a:extLst>
              <a:ext uri="{FF2B5EF4-FFF2-40B4-BE49-F238E27FC236}">
                <a16:creationId xmlns:a16="http://schemas.microsoft.com/office/drawing/2014/main" id="{58652377-5DEE-497F-9639-62A87421C7BC}"/>
              </a:ext>
            </a:extLst>
          </p:cNvPr>
          <p:cNvSpPr>
            <a:spLocks noGrp="1"/>
          </p:cNvSpPr>
          <p:nvPr>
            <p:ph idx="1"/>
          </p:nvPr>
        </p:nvSpPr>
        <p:spPr>
          <a:xfrm>
            <a:off x="584199" y="1733472"/>
            <a:ext cx="10515600" cy="40829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Text&#10;&#10;Description automatically generated with medium confidence">
            <a:extLst>
              <a:ext uri="{FF2B5EF4-FFF2-40B4-BE49-F238E27FC236}">
                <a16:creationId xmlns:a16="http://schemas.microsoft.com/office/drawing/2014/main" id="{FA3A4BEF-ADCA-48C5-8B60-2A07194CFF26}"/>
              </a:ext>
            </a:extLst>
          </p:cNvPr>
          <p:cNvPicPr>
            <a:picLocks noChangeAspect="1"/>
          </p:cNvPicPr>
          <p:nvPr userDrawn="1"/>
        </p:nvPicPr>
        <p:blipFill rotWithShape="1">
          <a:blip r:embed="rId2">
            <a:alphaModFix/>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r="69103" b="-4848"/>
          <a:stretch/>
        </p:blipFill>
        <p:spPr>
          <a:xfrm>
            <a:off x="11506199" y="6162423"/>
            <a:ext cx="655118" cy="654302"/>
          </a:xfrm>
          <a:prstGeom prst="rect">
            <a:avLst/>
          </a:prstGeom>
          <a:noFill/>
          <a:ln>
            <a:noFill/>
          </a:ln>
        </p:spPr>
      </p:pic>
      <p:sp>
        <p:nvSpPr>
          <p:cNvPr id="2" name="Title 1">
            <a:extLst>
              <a:ext uri="{FF2B5EF4-FFF2-40B4-BE49-F238E27FC236}">
                <a16:creationId xmlns:a16="http://schemas.microsoft.com/office/drawing/2014/main" id="{9A441D8B-6044-4E89-AA2F-39C11F6D0ED0}"/>
              </a:ext>
            </a:extLst>
          </p:cNvPr>
          <p:cNvSpPr>
            <a:spLocks noGrp="1"/>
          </p:cNvSpPr>
          <p:nvPr>
            <p:ph type="title" hasCustomPrompt="1"/>
          </p:nvPr>
        </p:nvSpPr>
        <p:spPr>
          <a:xfrm>
            <a:off x="584199" y="352612"/>
            <a:ext cx="10515600" cy="809411"/>
          </a:xfrm>
        </p:spPr>
        <p:txBody>
          <a:bodyPr/>
          <a:lstStyle>
            <a:lvl1pPr>
              <a:defRPr>
                <a:solidFill>
                  <a:schemeClr val="tx1"/>
                </a:solidFill>
              </a:defRPr>
            </a:lvl1pPr>
          </a:lstStyle>
          <a:p>
            <a:r>
              <a:rPr lang="en-US" dirty="0"/>
              <a:t>Click to introduce slide title</a:t>
            </a:r>
          </a:p>
        </p:txBody>
      </p:sp>
      <p:sp>
        <p:nvSpPr>
          <p:cNvPr id="19" name="Date Placeholder 3">
            <a:extLst>
              <a:ext uri="{FF2B5EF4-FFF2-40B4-BE49-F238E27FC236}">
                <a16:creationId xmlns:a16="http://schemas.microsoft.com/office/drawing/2014/main" id="{B6189BA6-A78A-458D-A1BF-A748C6605E2E}"/>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Monday, September 12, 2022</a:t>
            </a:fld>
            <a:endParaRPr lang="en-US" dirty="0"/>
          </a:p>
        </p:txBody>
      </p:sp>
      <p:sp>
        <p:nvSpPr>
          <p:cNvPr id="20" name="Footer Placeholder 4">
            <a:extLst>
              <a:ext uri="{FF2B5EF4-FFF2-40B4-BE49-F238E27FC236}">
                <a16:creationId xmlns:a16="http://schemas.microsoft.com/office/drawing/2014/main" id="{FA1D1347-8516-4D37-A6CB-8952EDBFEB5C}"/>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21" name="Slide Number Placeholder 5">
            <a:extLst>
              <a:ext uri="{FF2B5EF4-FFF2-40B4-BE49-F238E27FC236}">
                <a16:creationId xmlns:a16="http://schemas.microsoft.com/office/drawing/2014/main" id="{27B7DE60-A3A8-440C-8851-A7DE74D42FF5}"/>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0" name="Date Placeholder 3">
            <a:extLst>
              <a:ext uri="{FF2B5EF4-FFF2-40B4-BE49-F238E27FC236}">
                <a16:creationId xmlns:a16="http://schemas.microsoft.com/office/drawing/2014/main" id="{95B0E025-50FF-40F8-B9E2-5C12233B0807}"/>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0" dirty="0">
                <a:effectLst/>
              </a:rPr>
              <a:t>May contain confidential and/or proprietary information. </a:t>
            </a:r>
          </a:p>
        </p:txBody>
      </p:sp>
    </p:spTree>
    <p:extLst>
      <p:ext uri="{BB962C8B-B14F-4D97-AF65-F5344CB8AC3E}">
        <p14:creationId xmlns:p14="http://schemas.microsoft.com/office/powerpoint/2010/main" val="3232359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ETRTOLast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0079891-027E-4253-9710-8CB8A22A8DF0}"/>
              </a:ext>
            </a:extLst>
          </p:cNvPr>
          <p:cNvSpPr/>
          <p:nvPr userDrawn="1"/>
        </p:nvSpPr>
        <p:spPr>
          <a:xfrm>
            <a:off x="0" y="-136526"/>
            <a:ext cx="12191999" cy="6994521"/>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F56FA895-CD02-4899-9FDB-C7D9066F6AD6}"/>
              </a:ext>
            </a:extLst>
          </p:cNvPr>
          <p:cNvSpPr>
            <a:spLocks noGrp="1"/>
          </p:cNvSpPr>
          <p:nvPr>
            <p:ph type="title" hasCustomPrompt="1"/>
          </p:nvPr>
        </p:nvSpPr>
        <p:spPr>
          <a:xfrm>
            <a:off x="1915160" y="2447131"/>
            <a:ext cx="7858760" cy="1325563"/>
          </a:xfrm>
        </p:spPr>
        <p:txBody>
          <a:bodyPr/>
          <a:lstStyle>
            <a:lvl1pPr>
              <a:defRPr>
                <a:solidFill>
                  <a:schemeClr val="bg1"/>
                </a:solidFill>
              </a:defRPr>
            </a:lvl1pPr>
          </a:lstStyle>
          <a:p>
            <a:r>
              <a:rPr lang="en-US" dirty="0"/>
              <a:t>Click to introduce the thanks slide</a:t>
            </a:r>
          </a:p>
        </p:txBody>
      </p:sp>
      <p:pic>
        <p:nvPicPr>
          <p:cNvPr id="10" name="Picture 9" descr="Text&#10;&#10;Description automatically generated with medium confidence">
            <a:extLst>
              <a:ext uri="{FF2B5EF4-FFF2-40B4-BE49-F238E27FC236}">
                <a16:creationId xmlns:a16="http://schemas.microsoft.com/office/drawing/2014/main" id="{8A0418BE-57B5-4700-BC32-78D3BC087E0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2412" y="281593"/>
            <a:ext cx="3223397" cy="948692"/>
          </a:xfrm>
          <a:prstGeom prst="rect">
            <a:avLst/>
          </a:prstGeom>
        </p:spPr>
      </p:pic>
      <p:cxnSp>
        <p:nvCxnSpPr>
          <p:cNvPr id="12" name="Straight Connector 11">
            <a:extLst>
              <a:ext uri="{FF2B5EF4-FFF2-40B4-BE49-F238E27FC236}">
                <a16:creationId xmlns:a16="http://schemas.microsoft.com/office/drawing/2014/main" id="{6C48BCEC-456F-4A34-8CA5-3B8327A0F549}"/>
              </a:ext>
            </a:extLst>
          </p:cNvPr>
          <p:cNvCxnSpPr>
            <a:cxnSpLocks/>
          </p:cNvCxnSpPr>
          <p:nvPr userDrawn="1"/>
        </p:nvCxnSpPr>
        <p:spPr>
          <a:xfrm>
            <a:off x="11530711" y="-136526"/>
            <a:ext cx="0" cy="635635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E0E6393-AB16-4152-98BD-FEA8EB740D96}"/>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3788463E-D249-4DF9-BFCA-811B0DB980C0}"/>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Monday, September 12, 2022</a:t>
            </a:fld>
            <a:endParaRPr lang="en-US" dirty="0"/>
          </a:p>
        </p:txBody>
      </p:sp>
      <p:sp>
        <p:nvSpPr>
          <p:cNvPr id="15" name="Footer Placeholder 4">
            <a:extLst>
              <a:ext uri="{FF2B5EF4-FFF2-40B4-BE49-F238E27FC236}">
                <a16:creationId xmlns:a16="http://schemas.microsoft.com/office/drawing/2014/main" id="{CB942C3F-78A5-4C01-BF16-57AFE328616A}"/>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6" name="Slide Number Placeholder 5">
            <a:extLst>
              <a:ext uri="{FF2B5EF4-FFF2-40B4-BE49-F238E27FC236}">
                <a16:creationId xmlns:a16="http://schemas.microsoft.com/office/drawing/2014/main" id="{A05C9697-1DE4-4BA2-A69B-EE6DE60F80D8}"/>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5AF9B7BB-7A47-494F-A220-732BE5DBACA8}"/>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0" dirty="0">
                <a:effectLst/>
              </a:rPr>
              <a:t>May contain confidential and/or proprietary information. </a:t>
            </a:r>
          </a:p>
        </p:txBody>
      </p:sp>
    </p:spTree>
    <p:extLst>
      <p:ext uri="{BB962C8B-B14F-4D97-AF65-F5344CB8AC3E}">
        <p14:creationId xmlns:p14="http://schemas.microsoft.com/office/powerpoint/2010/main" val="7234445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3541A0-6D1D-48E8-AAE7-7E4D17C6C7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5BEA4E-B31A-4947-805D-96C6B60AA2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444A93-C5F7-48FE-93AC-1DEF282327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96A1E-7A29-44FA-8EF3-E01DAB2A90F2}" type="datetime2">
              <a:rPr lang="en-US" smtClean="0"/>
              <a:t>Monday, September 12, 2022</a:t>
            </a:fld>
            <a:endParaRPr lang="en-US"/>
          </a:p>
        </p:txBody>
      </p:sp>
      <p:sp>
        <p:nvSpPr>
          <p:cNvPr id="5" name="Footer Placeholder 4">
            <a:extLst>
              <a:ext uri="{FF2B5EF4-FFF2-40B4-BE49-F238E27FC236}">
                <a16:creationId xmlns:a16="http://schemas.microsoft.com/office/drawing/2014/main" id="{E3B03F57-D60F-41A8-9A52-CCD61D4174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European Tyre and Rim Technical Organization</a:t>
            </a:r>
          </a:p>
        </p:txBody>
      </p:sp>
      <p:sp>
        <p:nvSpPr>
          <p:cNvPr id="6" name="Slide Number Placeholder 5">
            <a:extLst>
              <a:ext uri="{FF2B5EF4-FFF2-40B4-BE49-F238E27FC236}">
                <a16:creationId xmlns:a16="http://schemas.microsoft.com/office/drawing/2014/main" id="{E4B9DC25-E271-4B58-9561-4E6E8E6F5B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F045D9-6A50-447E-9A04-3B3C9EFFC6F0}" type="slidenum">
              <a:rPr lang="en-US" smtClean="0"/>
              <a:t>‹N°›</a:t>
            </a:fld>
            <a:endParaRPr lang="en-US"/>
          </a:p>
        </p:txBody>
      </p:sp>
    </p:spTree>
    <p:extLst>
      <p:ext uri="{BB962C8B-B14F-4D97-AF65-F5344CB8AC3E}">
        <p14:creationId xmlns:p14="http://schemas.microsoft.com/office/powerpoint/2010/main" val="1315629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E2030-9651-4450-932B-E2BF8E7CB89A}"/>
              </a:ext>
            </a:extLst>
          </p:cNvPr>
          <p:cNvSpPr>
            <a:spLocks noGrp="1"/>
          </p:cNvSpPr>
          <p:nvPr>
            <p:ph type="ctrTitle"/>
          </p:nvPr>
        </p:nvSpPr>
        <p:spPr>
          <a:xfrm>
            <a:off x="1333850" y="2743201"/>
            <a:ext cx="9334150" cy="1804792"/>
          </a:xfrm>
        </p:spPr>
        <p:txBody>
          <a:bodyPr>
            <a:normAutofit fontScale="90000"/>
          </a:bodyPr>
          <a:lstStyle/>
          <a:p>
            <a:r>
              <a:rPr lang="en-US" dirty="0"/>
              <a:t>ETRTO workplan proposal for Wet Grip on Worn </a:t>
            </a:r>
            <a:r>
              <a:rPr lang="en-US" dirty="0" err="1"/>
              <a:t>tyre</a:t>
            </a:r>
            <a:r>
              <a:rPr lang="en-US" dirty="0"/>
              <a:t> test precision improvement</a:t>
            </a:r>
          </a:p>
        </p:txBody>
      </p:sp>
      <p:sp>
        <p:nvSpPr>
          <p:cNvPr id="3" name="Subtitle 2">
            <a:extLst>
              <a:ext uri="{FF2B5EF4-FFF2-40B4-BE49-F238E27FC236}">
                <a16:creationId xmlns:a16="http://schemas.microsoft.com/office/drawing/2014/main" id="{1A8F1A8A-EB6D-464A-B74B-EF2633CF0B76}"/>
              </a:ext>
            </a:extLst>
          </p:cNvPr>
          <p:cNvSpPr>
            <a:spLocks noGrp="1"/>
          </p:cNvSpPr>
          <p:nvPr>
            <p:ph type="subTitle" idx="1"/>
          </p:nvPr>
        </p:nvSpPr>
        <p:spPr>
          <a:xfrm>
            <a:off x="1767281" y="5606442"/>
            <a:ext cx="9144000" cy="499445"/>
          </a:xfrm>
        </p:spPr>
        <p:txBody>
          <a:bodyPr>
            <a:normAutofit/>
          </a:bodyPr>
          <a:lstStyle/>
          <a:p>
            <a:r>
              <a:rPr lang="en-US" dirty="0"/>
              <a:t>IWG WGWT meeting 13 September 2022</a:t>
            </a:r>
          </a:p>
        </p:txBody>
      </p:sp>
      <p:sp>
        <p:nvSpPr>
          <p:cNvPr id="4" name="Date Placeholder 3">
            <a:extLst>
              <a:ext uri="{FF2B5EF4-FFF2-40B4-BE49-F238E27FC236}">
                <a16:creationId xmlns:a16="http://schemas.microsoft.com/office/drawing/2014/main" id="{A9F3125D-CFBC-40C4-9FF0-ABDA1D226A2D}"/>
              </a:ext>
            </a:extLst>
          </p:cNvPr>
          <p:cNvSpPr>
            <a:spLocks noGrp="1"/>
          </p:cNvSpPr>
          <p:nvPr>
            <p:ph type="dt" sz="half" idx="10"/>
          </p:nvPr>
        </p:nvSpPr>
        <p:spPr/>
        <p:txBody>
          <a:bodyPr/>
          <a:lstStyle/>
          <a:p>
            <a:fld id="{65011442-9EA8-43C1-A90A-E8091E9236D0}" type="datetime2">
              <a:rPr lang="en-US" smtClean="0"/>
              <a:t>Monday, September 12, 2022</a:t>
            </a:fld>
            <a:endParaRPr lang="en-US" dirty="0"/>
          </a:p>
        </p:txBody>
      </p:sp>
      <p:sp>
        <p:nvSpPr>
          <p:cNvPr id="5" name="Footer Placeholder 4">
            <a:extLst>
              <a:ext uri="{FF2B5EF4-FFF2-40B4-BE49-F238E27FC236}">
                <a16:creationId xmlns:a16="http://schemas.microsoft.com/office/drawing/2014/main" id="{3F265715-0852-4EBC-99A8-542DE3FFF71A}"/>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AA42D440-BEBF-4CA7-AD1F-F7C0A6F03012}"/>
              </a:ext>
            </a:extLst>
          </p:cNvPr>
          <p:cNvSpPr>
            <a:spLocks noGrp="1"/>
          </p:cNvSpPr>
          <p:nvPr>
            <p:ph type="sldNum" sz="quarter" idx="12"/>
          </p:nvPr>
        </p:nvSpPr>
        <p:spPr/>
        <p:txBody>
          <a:bodyPr/>
          <a:lstStyle/>
          <a:p>
            <a:fld id="{74F045D9-6A50-447E-9A04-3B3C9EFFC6F0}" type="slidenum">
              <a:rPr lang="en-US" smtClean="0"/>
              <a:pPr/>
              <a:t>1</a:t>
            </a:fld>
            <a:endParaRPr lang="en-US" dirty="0"/>
          </a:p>
        </p:txBody>
      </p:sp>
      <p:sp>
        <p:nvSpPr>
          <p:cNvPr id="7" name="ZoneTexte 6">
            <a:extLst>
              <a:ext uri="{FF2B5EF4-FFF2-40B4-BE49-F238E27FC236}">
                <a16:creationId xmlns:a16="http://schemas.microsoft.com/office/drawing/2014/main" id="{FB493204-572F-2C0B-58B8-B53E9080F124}"/>
              </a:ext>
            </a:extLst>
          </p:cNvPr>
          <p:cNvSpPr txBox="1"/>
          <p:nvPr/>
        </p:nvSpPr>
        <p:spPr>
          <a:xfrm>
            <a:off x="8590327" y="536895"/>
            <a:ext cx="2407640" cy="369332"/>
          </a:xfrm>
          <a:prstGeom prst="rect">
            <a:avLst/>
          </a:prstGeom>
          <a:noFill/>
        </p:spPr>
        <p:txBody>
          <a:bodyPr wrap="square" rtlCol="0">
            <a:spAutoFit/>
          </a:bodyPr>
          <a:lstStyle/>
          <a:p>
            <a:r>
              <a:rPr lang="fr-BE" dirty="0">
                <a:solidFill>
                  <a:schemeClr val="bg1"/>
                </a:solidFill>
              </a:rPr>
              <a:t>WT-45-02</a:t>
            </a:r>
            <a:endParaRPr lang="fr-FR" dirty="0">
              <a:solidFill>
                <a:schemeClr val="bg1"/>
              </a:solidFill>
            </a:endParaRPr>
          </a:p>
        </p:txBody>
      </p:sp>
    </p:spTree>
    <p:extLst>
      <p:ext uri="{BB962C8B-B14F-4D97-AF65-F5344CB8AC3E}">
        <p14:creationId xmlns:p14="http://schemas.microsoft.com/office/powerpoint/2010/main" val="27110215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70092D-4B3B-473F-BC62-472276F6340D}"/>
              </a:ext>
            </a:extLst>
          </p:cNvPr>
          <p:cNvSpPr>
            <a:spLocks noGrp="1"/>
          </p:cNvSpPr>
          <p:nvPr>
            <p:ph type="title"/>
          </p:nvPr>
        </p:nvSpPr>
        <p:spPr/>
        <p:txBody>
          <a:bodyPr/>
          <a:lstStyle/>
          <a:p>
            <a:r>
              <a:rPr lang="en-US" dirty="0"/>
              <a:t>Background</a:t>
            </a:r>
          </a:p>
        </p:txBody>
      </p:sp>
      <p:sp>
        <p:nvSpPr>
          <p:cNvPr id="4" name="Date Placeholder 3">
            <a:extLst>
              <a:ext uri="{FF2B5EF4-FFF2-40B4-BE49-F238E27FC236}">
                <a16:creationId xmlns:a16="http://schemas.microsoft.com/office/drawing/2014/main" id="{251A0B96-3E00-45A2-8604-071C6AD0CB67}"/>
              </a:ext>
            </a:extLst>
          </p:cNvPr>
          <p:cNvSpPr>
            <a:spLocks noGrp="1"/>
          </p:cNvSpPr>
          <p:nvPr>
            <p:ph type="dt" sz="half" idx="10"/>
          </p:nvPr>
        </p:nvSpPr>
        <p:spPr/>
        <p:txBody>
          <a:bodyPr/>
          <a:lstStyle/>
          <a:p>
            <a:fld id="{65011442-9EA8-43C1-A90A-E8091E9236D0}" type="datetime2">
              <a:rPr lang="en-US" smtClean="0"/>
              <a:t>Monday, September 12, 2022</a:t>
            </a:fld>
            <a:endParaRPr lang="en-US" dirty="0"/>
          </a:p>
        </p:txBody>
      </p:sp>
      <p:sp>
        <p:nvSpPr>
          <p:cNvPr id="5" name="Footer Placeholder 4">
            <a:extLst>
              <a:ext uri="{FF2B5EF4-FFF2-40B4-BE49-F238E27FC236}">
                <a16:creationId xmlns:a16="http://schemas.microsoft.com/office/drawing/2014/main" id="{A7DC348E-9D34-4170-A4C8-D211F5EEA601}"/>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6" name="Slide Number Placeholder 5">
            <a:extLst>
              <a:ext uri="{FF2B5EF4-FFF2-40B4-BE49-F238E27FC236}">
                <a16:creationId xmlns:a16="http://schemas.microsoft.com/office/drawing/2014/main" id="{06242D93-9AD8-42DC-BB25-667BFBECF928}"/>
              </a:ext>
            </a:extLst>
          </p:cNvPr>
          <p:cNvSpPr>
            <a:spLocks noGrp="1"/>
          </p:cNvSpPr>
          <p:nvPr>
            <p:ph type="sldNum" sz="quarter" idx="12"/>
          </p:nvPr>
        </p:nvSpPr>
        <p:spPr/>
        <p:txBody>
          <a:bodyPr/>
          <a:lstStyle/>
          <a:p>
            <a:fld id="{74F045D9-6A50-447E-9A04-3B3C9EFFC6F0}" type="slidenum">
              <a:rPr lang="en-US" smtClean="0"/>
              <a:pPr/>
              <a:t>2</a:t>
            </a:fld>
            <a:endParaRPr lang="en-US" dirty="0"/>
          </a:p>
        </p:txBody>
      </p:sp>
      <p:sp>
        <p:nvSpPr>
          <p:cNvPr id="7" name="ZoneTexte 6">
            <a:extLst>
              <a:ext uri="{FF2B5EF4-FFF2-40B4-BE49-F238E27FC236}">
                <a16:creationId xmlns:a16="http://schemas.microsoft.com/office/drawing/2014/main" id="{3D7E30EE-1E43-4604-9B92-86F03DB8F4B0}"/>
              </a:ext>
            </a:extLst>
          </p:cNvPr>
          <p:cNvSpPr txBox="1"/>
          <p:nvPr/>
        </p:nvSpPr>
        <p:spPr>
          <a:xfrm>
            <a:off x="733373" y="1746483"/>
            <a:ext cx="10366426" cy="4708981"/>
          </a:xfrm>
          <a:prstGeom prst="rect">
            <a:avLst/>
          </a:prstGeom>
          <a:noFill/>
        </p:spPr>
        <p:txBody>
          <a:bodyPr wrap="square" rtlCol="0">
            <a:spAutoFit/>
          </a:bodyPr>
          <a:lstStyle/>
          <a:p>
            <a:pPr marL="342900" indent="-342900">
              <a:buFont typeface="Arial" panose="020B0604020202020204" pitchFamily="34" charset="0"/>
              <a:buChar char="•"/>
            </a:pPr>
            <a:r>
              <a:rPr lang="en-GB" sz="2400" b="1" dirty="0"/>
              <a:t>During IWG WGWT 33</a:t>
            </a:r>
            <a:r>
              <a:rPr lang="en-GB" sz="2400" b="1" baseline="30000" dirty="0"/>
              <a:t>rd</a:t>
            </a:r>
            <a:r>
              <a:rPr lang="en-GB" sz="2400" b="1" dirty="0"/>
              <a:t> session, it was agreed to perform an additional test campaign (see WT-33-06 agenda item 3): </a:t>
            </a:r>
          </a:p>
          <a:p>
            <a:endParaRPr lang="en-GB" sz="2400" b="1" dirty="0"/>
          </a:p>
          <a:p>
            <a:pPr lvl="1"/>
            <a:r>
              <a:rPr lang="en-GB" i="1" dirty="0">
                <a:solidFill>
                  <a:srgbClr val="0070C0"/>
                </a:solidFill>
                <a:effectLst/>
                <a:latin typeface="Arial" panose="020B0604020202020204" pitchFamily="34" charset="0"/>
                <a:ea typeface="SimSun" panose="02010600030101010101" pitchFamily="2" charset="-122"/>
              </a:rPr>
              <a:t>IWG reviewed the documents WT-33-03 (ETRTO) and WT-33-04 (JASIC)</a:t>
            </a:r>
            <a:endParaRPr lang="fr-FR" i="1" dirty="0">
              <a:effectLst/>
              <a:latin typeface="Times New Roman" panose="02020603050405020304" pitchFamily="18" charset="0"/>
              <a:ea typeface="SimSun" panose="02010600030101010101" pitchFamily="2" charset="-122"/>
            </a:endParaRPr>
          </a:p>
          <a:p>
            <a:pPr lvl="1"/>
            <a:r>
              <a:rPr lang="en-GB" i="1" dirty="0">
                <a:solidFill>
                  <a:srgbClr val="0070C0"/>
                </a:solidFill>
                <a:effectLst/>
                <a:latin typeface="Arial" panose="020B0604020202020204" pitchFamily="34" charset="0"/>
                <a:ea typeface="SimSun" panose="02010600030101010101" pitchFamily="2" charset="-122"/>
              </a:rPr>
              <a:t> </a:t>
            </a:r>
            <a:endParaRPr lang="fr-FR" i="1" dirty="0">
              <a:effectLst/>
              <a:latin typeface="Times New Roman" panose="02020603050405020304" pitchFamily="18" charset="0"/>
              <a:ea typeface="SimSun" panose="02010600030101010101" pitchFamily="2" charset="-122"/>
            </a:endParaRPr>
          </a:p>
          <a:p>
            <a:pPr lvl="1"/>
            <a:r>
              <a:rPr lang="en-GB" i="1" dirty="0">
                <a:solidFill>
                  <a:srgbClr val="0070C0"/>
                </a:solidFill>
                <a:effectLst/>
                <a:latin typeface="Arial" panose="020B0604020202020204" pitchFamily="34" charset="0"/>
                <a:ea typeface="SimSun" panose="02010600030101010101" pitchFamily="2" charset="-122"/>
              </a:rPr>
              <a:t>The conclusion is that the additional test schedule will start in 2023 for delivering a GRBP Working Document in January 2024, and that the timeline proposed by document WT-32-05 can be considered</a:t>
            </a:r>
          </a:p>
          <a:p>
            <a:endParaRPr lang="en-GB" b="1" i="1" dirty="0">
              <a:solidFill>
                <a:srgbClr val="0070C0"/>
              </a:solidFill>
              <a:latin typeface="Arial" panose="020B0604020202020204" pitchFamily="34" charset="0"/>
              <a:ea typeface="SimSun" panose="02010600030101010101" pitchFamily="2" charset="-122"/>
            </a:endParaRPr>
          </a:p>
          <a:p>
            <a:pPr marL="342900" indent="-342900">
              <a:buFont typeface="Arial" panose="020B0604020202020204" pitchFamily="34" charset="0"/>
              <a:buChar char="•"/>
            </a:pPr>
            <a:r>
              <a:rPr lang="en-GB" sz="2400" b="1" dirty="0"/>
              <a:t>During last IWG WGWT meeting, after no agreement on JASIC proposal (see documents WT-44-1 and WT-44-7), the chair requested ETRTO and JATMA to prepare an alternative workplan proposal </a:t>
            </a:r>
          </a:p>
          <a:p>
            <a:endParaRPr lang="en-GB" sz="2400" dirty="0">
              <a:solidFill>
                <a:srgbClr val="0070C0"/>
              </a:solidFill>
              <a:latin typeface="Arial" panose="020B0604020202020204" pitchFamily="34" charset="0"/>
              <a:ea typeface="SimSun" panose="02010600030101010101" pitchFamily="2" charset="-122"/>
            </a:endParaRPr>
          </a:p>
          <a:p>
            <a:endParaRPr lang="en-GB" sz="2400" dirty="0"/>
          </a:p>
        </p:txBody>
      </p:sp>
    </p:spTree>
    <p:extLst>
      <p:ext uri="{BB962C8B-B14F-4D97-AF65-F5344CB8AC3E}">
        <p14:creationId xmlns:p14="http://schemas.microsoft.com/office/powerpoint/2010/main" val="3656674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70092D-4B3B-473F-BC62-472276F6340D}"/>
              </a:ext>
            </a:extLst>
          </p:cNvPr>
          <p:cNvSpPr>
            <a:spLocks noGrp="1"/>
          </p:cNvSpPr>
          <p:nvPr>
            <p:ph type="title"/>
          </p:nvPr>
        </p:nvSpPr>
        <p:spPr/>
        <p:txBody>
          <a:bodyPr>
            <a:normAutofit fontScale="90000"/>
          </a:bodyPr>
          <a:lstStyle/>
          <a:p>
            <a:r>
              <a:rPr lang="en-US" dirty="0"/>
              <a:t>ETRTO considerations for the additional IWG WGWT workplan</a:t>
            </a:r>
          </a:p>
        </p:txBody>
      </p:sp>
      <p:sp>
        <p:nvSpPr>
          <p:cNvPr id="4" name="Date Placeholder 3">
            <a:extLst>
              <a:ext uri="{FF2B5EF4-FFF2-40B4-BE49-F238E27FC236}">
                <a16:creationId xmlns:a16="http://schemas.microsoft.com/office/drawing/2014/main" id="{251A0B96-3E00-45A2-8604-071C6AD0CB67}"/>
              </a:ext>
            </a:extLst>
          </p:cNvPr>
          <p:cNvSpPr>
            <a:spLocks noGrp="1"/>
          </p:cNvSpPr>
          <p:nvPr>
            <p:ph type="dt" sz="half" idx="10"/>
          </p:nvPr>
        </p:nvSpPr>
        <p:spPr/>
        <p:txBody>
          <a:bodyPr/>
          <a:lstStyle/>
          <a:p>
            <a:fld id="{65011442-9EA8-43C1-A90A-E8091E9236D0}" type="datetime2">
              <a:rPr lang="en-US" smtClean="0"/>
              <a:t>Monday, September 12, 2022</a:t>
            </a:fld>
            <a:endParaRPr lang="en-US" dirty="0"/>
          </a:p>
        </p:txBody>
      </p:sp>
      <p:sp>
        <p:nvSpPr>
          <p:cNvPr id="5" name="Footer Placeholder 4">
            <a:extLst>
              <a:ext uri="{FF2B5EF4-FFF2-40B4-BE49-F238E27FC236}">
                <a16:creationId xmlns:a16="http://schemas.microsoft.com/office/drawing/2014/main" id="{A7DC348E-9D34-4170-A4C8-D211F5EEA601}"/>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6" name="Slide Number Placeholder 5">
            <a:extLst>
              <a:ext uri="{FF2B5EF4-FFF2-40B4-BE49-F238E27FC236}">
                <a16:creationId xmlns:a16="http://schemas.microsoft.com/office/drawing/2014/main" id="{06242D93-9AD8-42DC-BB25-667BFBECF928}"/>
              </a:ext>
            </a:extLst>
          </p:cNvPr>
          <p:cNvSpPr>
            <a:spLocks noGrp="1"/>
          </p:cNvSpPr>
          <p:nvPr>
            <p:ph type="sldNum" sz="quarter" idx="12"/>
          </p:nvPr>
        </p:nvSpPr>
        <p:spPr/>
        <p:txBody>
          <a:bodyPr/>
          <a:lstStyle/>
          <a:p>
            <a:fld id="{74F045D9-6A50-447E-9A04-3B3C9EFFC6F0}" type="slidenum">
              <a:rPr lang="en-US" smtClean="0"/>
              <a:pPr/>
              <a:t>3</a:t>
            </a:fld>
            <a:endParaRPr lang="en-US" dirty="0"/>
          </a:p>
        </p:txBody>
      </p:sp>
      <p:sp>
        <p:nvSpPr>
          <p:cNvPr id="7" name="ZoneTexte 6">
            <a:extLst>
              <a:ext uri="{FF2B5EF4-FFF2-40B4-BE49-F238E27FC236}">
                <a16:creationId xmlns:a16="http://schemas.microsoft.com/office/drawing/2014/main" id="{3D7E30EE-1E43-4604-9B92-86F03DB8F4B0}"/>
              </a:ext>
            </a:extLst>
          </p:cNvPr>
          <p:cNvSpPr txBox="1"/>
          <p:nvPr/>
        </p:nvSpPr>
        <p:spPr>
          <a:xfrm>
            <a:off x="733373" y="1771650"/>
            <a:ext cx="10366426" cy="3416320"/>
          </a:xfrm>
          <a:prstGeom prst="rect">
            <a:avLst/>
          </a:prstGeom>
          <a:noFill/>
        </p:spPr>
        <p:txBody>
          <a:bodyPr wrap="square" rtlCol="0">
            <a:spAutoFit/>
          </a:bodyPr>
          <a:lstStyle/>
          <a:p>
            <a:pPr marL="342900" indent="-342900">
              <a:buFont typeface="Arial" panose="020B0604020202020204" pitchFamily="34" charset="0"/>
              <a:buChar char="•"/>
            </a:pPr>
            <a:r>
              <a:rPr lang="en-GB" sz="2400" b="1" dirty="0">
                <a:latin typeface="Arial" panose="020B0604020202020204" pitchFamily="34" charset="0"/>
                <a:ea typeface="SimSun" panose="02010600030101010101" pitchFamily="2" charset="-122"/>
              </a:rPr>
              <a:t>ETRTO is fully in favour to continue the IWG WGWT activities to improve the Wet Grip on worn tyre test precision</a:t>
            </a:r>
            <a:endParaRPr lang="en-GB" sz="2400" b="1" strike="sngStrike" dirty="0">
              <a:solidFill>
                <a:srgbClr val="FF0000"/>
              </a:solidFill>
              <a:latin typeface="Arial" panose="020B0604020202020204" pitchFamily="34" charset="0"/>
              <a:ea typeface="SimSun" panose="02010600030101010101" pitchFamily="2" charset="-122"/>
            </a:endParaRPr>
          </a:p>
          <a:p>
            <a:endParaRPr lang="en-GB" sz="2400" b="1" dirty="0">
              <a:latin typeface="Arial" panose="020B0604020202020204" pitchFamily="34" charset="0"/>
              <a:ea typeface="SimSun" panose="02010600030101010101" pitchFamily="2" charset="-122"/>
            </a:endParaRPr>
          </a:p>
          <a:p>
            <a:pPr marL="342900" indent="-342900">
              <a:buFont typeface="Arial" panose="020B0604020202020204" pitchFamily="34" charset="0"/>
              <a:buChar char="•"/>
            </a:pPr>
            <a:r>
              <a:rPr lang="en-GB" sz="2400" b="1" dirty="0">
                <a:latin typeface="Arial" panose="020B0604020202020204" pitchFamily="34" charset="0"/>
                <a:ea typeface="SimSun" panose="02010600030101010101" pitchFamily="2" charset="-122"/>
              </a:rPr>
              <a:t>For ETRTO it is more important to identify the main sources that are impacting the test precision, to study those parameters in detail and to perform the related tests to validate their influence.</a:t>
            </a:r>
          </a:p>
          <a:p>
            <a:pPr marL="342900" indent="-342900">
              <a:buFont typeface="Arial" panose="020B0604020202020204" pitchFamily="34" charset="0"/>
              <a:buChar char="•"/>
            </a:pPr>
            <a:endParaRPr lang="en-US" sz="2400" b="1" dirty="0">
              <a:latin typeface="Arial" panose="020B0604020202020204" pitchFamily="34" charset="0"/>
              <a:ea typeface="SimSun" panose="02010600030101010101" pitchFamily="2" charset="-122"/>
            </a:endParaRPr>
          </a:p>
          <a:p>
            <a:pPr marL="342900" indent="-342900">
              <a:buFont typeface="Arial" panose="020B0604020202020204" pitchFamily="34" charset="0"/>
              <a:buChar char="•"/>
            </a:pPr>
            <a:endParaRPr lang="en-GB" sz="2400" b="1" dirty="0">
              <a:latin typeface="Arial" panose="020B0604020202020204" pitchFamily="34" charset="0"/>
              <a:ea typeface="SimSun" panose="02010600030101010101" pitchFamily="2" charset="-122"/>
            </a:endParaRPr>
          </a:p>
          <a:p>
            <a:endParaRPr lang="en-GB" sz="2400" dirty="0"/>
          </a:p>
        </p:txBody>
      </p:sp>
    </p:spTree>
    <p:extLst>
      <p:ext uri="{BB962C8B-B14F-4D97-AF65-F5344CB8AC3E}">
        <p14:creationId xmlns:p14="http://schemas.microsoft.com/office/powerpoint/2010/main" val="33576938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70092D-4B3B-473F-BC62-472276F6340D}"/>
              </a:ext>
            </a:extLst>
          </p:cNvPr>
          <p:cNvSpPr>
            <a:spLocks noGrp="1"/>
          </p:cNvSpPr>
          <p:nvPr>
            <p:ph type="title"/>
          </p:nvPr>
        </p:nvSpPr>
        <p:spPr/>
        <p:txBody>
          <a:bodyPr>
            <a:normAutofit/>
          </a:bodyPr>
          <a:lstStyle/>
          <a:p>
            <a:r>
              <a:rPr lang="en-US" dirty="0"/>
              <a:t>ETRTO identification of sources of variability</a:t>
            </a:r>
          </a:p>
        </p:txBody>
      </p:sp>
      <p:sp>
        <p:nvSpPr>
          <p:cNvPr id="4" name="Date Placeholder 3">
            <a:extLst>
              <a:ext uri="{FF2B5EF4-FFF2-40B4-BE49-F238E27FC236}">
                <a16:creationId xmlns:a16="http://schemas.microsoft.com/office/drawing/2014/main" id="{251A0B96-3E00-45A2-8604-071C6AD0CB67}"/>
              </a:ext>
            </a:extLst>
          </p:cNvPr>
          <p:cNvSpPr>
            <a:spLocks noGrp="1"/>
          </p:cNvSpPr>
          <p:nvPr>
            <p:ph type="dt" sz="half" idx="10"/>
          </p:nvPr>
        </p:nvSpPr>
        <p:spPr/>
        <p:txBody>
          <a:bodyPr/>
          <a:lstStyle/>
          <a:p>
            <a:fld id="{65011442-9EA8-43C1-A90A-E8091E9236D0}" type="datetime2">
              <a:rPr lang="en-US" smtClean="0"/>
              <a:t>Monday, September 12, 2022</a:t>
            </a:fld>
            <a:endParaRPr lang="en-US" dirty="0"/>
          </a:p>
        </p:txBody>
      </p:sp>
      <p:sp>
        <p:nvSpPr>
          <p:cNvPr id="5" name="Footer Placeholder 4">
            <a:extLst>
              <a:ext uri="{FF2B5EF4-FFF2-40B4-BE49-F238E27FC236}">
                <a16:creationId xmlns:a16="http://schemas.microsoft.com/office/drawing/2014/main" id="{A7DC348E-9D34-4170-A4C8-D211F5EEA601}"/>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6" name="Slide Number Placeholder 5">
            <a:extLst>
              <a:ext uri="{FF2B5EF4-FFF2-40B4-BE49-F238E27FC236}">
                <a16:creationId xmlns:a16="http://schemas.microsoft.com/office/drawing/2014/main" id="{06242D93-9AD8-42DC-BB25-667BFBECF928}"/>
              </a:ext>
            </a:extLst>
          </p:cNvPr>
          <p:cNvSpPr>
            <a:spLocks noGrp="1"/>
          </p:cNvSpPr>
          <p:nvPr>
            <p:ph type="sldNum" sz="quarter" idx="12"/>
          </p:nvPr>
        </p:nvSpPr>
        <p:spPr/>
        <p:txBody>
          <a:bodyPr/>
          <a:lstStyle/>
          <a:p>
            <a:fld id="{74F045D9-6A50-447E-9A04-3B3C9EFFC6F0}" type="slidenum">
              <a:rPr lang="en-US" smtClean="0"/>
              <a:pPr/>
              <a:t>4</a:t>
            </a:fld>
            <a:endParaRPr lang="en-US" dirty="0"/>
          </a:p>
        </p:txBody>
      </p:sp>
      <p:sp>
        <p:nvSpPr>
          <p:cNvPr id="7" name="ZoneTexte 6">
            <a:extLst>
              <a:ext uri="{FF2B5EF4-FFF2-40B4-BE49-F238E27FC236}">
                <a16:creationId xmlns:a16="http://schemas.microsoft.com/office/drawing/2014/main" id="{3D7E30EE-1E43-4604-9B92-86F03DB8F4B0}"/>
              </a:ext>
            </a:extLst>
          </p:cNvPr>
          <p:cNvSpPr txBox="1"/>
          <p:nvPr/>
        </p:nvSpPr>
        <p:spPr>
          <a:xfrm>
            <a:off x="658785" y="1234755"/>
            <a:ext cx="10741853" cy="4524315"/>
          </a:xfrm>
          <a:prstGeom prst="rect">
            <a:avLst/>
          </a:prstGeom>
          <a:noFill/>
        </p:spPr>
        <p:txBody>
          <a:bodyPr wrap="square" rtlCol="0">
            <a:spAutoFit/>
          </a:bodyPr>
          <a:lstStyle/>
          <a:p>
            <a:pPr marL="342900" indent="-342900">
              <a:buFont typeface="Arial" panose="020B0604020202020204" pitchFamily="34" charset="0"/>
              <a:buChar char="•"/>
            </a:pPr>
            <a:r>
              <a:rPr lang="en-GB" sz="2400" b="1">
                <a:latin typeface="Arial" panose="020B0604020202020204" pitchFamily="34" charset="0"/>
                <a:ea typeface="SimSun" panose="02010600030101010101" pitchFamily="2" charset="-122"/>
              </a:rPr>
              <a:t>ETRTO is of the opinion that it is needed to identify and quantify the sources of variability, and detected the following parameters:</a:t>
            </a:r>
          </a:p>
          <a:p>
            <a:endParaRPr lang="en-GB" sz="2400" b="1">
              <a:latin typeface="Arial" panose="020B0604020202020204" pitchFamily="34" charset="0"/>
              <a:ea typeface="SimSun" panose="02010600030101010101" pitchFamily="2" charset="-122"/>
            </a:endParaRPr>
          </a:p>
          <a:p>
            <a:pPr marL="914400" lvl="1" indent="-457200">
              <a:buAutoNum type="alphaLcPeriod"/>
            </a:pPr>
            <a:r>
              <a:rPr lang="en-GB" sz="2400" b="1">
                <a:latin typeface="Arial" panose="020B0604020202020204" pitchFamily="34" charset="0"/>
                <a:ea typeface="SimSun" panose="02010600030101010101" pitchFamily="2" charset="-122"/>
              </a:rPr>
              <a:t>SRTT: </a:t>
            </a:r>
            <a:r>
              <a:rPr lang="en-GB" sz="2400" b="1">
                <a:solidFill>
                  <a:srgbClr val="00B050"/>
                </a:solidFill>
                <a:latin typeface="Arial" panose="020B0604020202020204" pitchFamily="34" charset="0"/>
                <a:ea typeface="SimSun" panose="02010600030101010101" pitchFamily="2" charset="-122"/>
                <a:sym typeface="Wingdings" panose="05000000000000000000" pitchFamily="2" charset="2"/>
              </a:rPr>
              <a:t></a:t>
            </a:r>
            <a:r>
              <a:rPr lang="en-GB" sz="2400" b="1">
                <a:solidFill>
                  <a:srgbClr val="00B050"/>
                </a:solidFill>
                <a:latin typeface="Arial" panose="020B0604020202020204" pitchFamily="34" charset="0"/>
                <a:ea typeface="SimSun" panose="02010600030101010101" pitchFamily="2" charset="-122"/>
              </a:rPr>
              <a:t> solved with molded SRTT</a:t>
            </a:r>
          </a:p>
          <a:p>
            <a:pPr lvl="1"/>
            <a:endParaRPr lang="en-GB" sz="2400" b="1">
              <a:solidFill>
                <a:srgbClr val="00B050"/>
              </a:solidFill>
              <a:latin typeface="Arial" panose="020B0604020202020204" pitchFamily="34" charset="0"/>
              <a:ea typeface="SimSun" panose="02010600030101010101" pitchFamily="2" charset="-122"/>
            </a:endParaRPr>
          </a:p>
          <a:p>
            <a:pPr marL="914400" lvl="1" indent="-457200">
              <a:buAutoNum type="alphaLcPeriod" startAt="2"/>
            </a:pPr>
            <a:r>
              <a:rPr lang="en-GB" sz="2400" b="1">
                <a:latin typeface="Arial" panose="020B0604020202020204" pitchFamily="34" charset="0"/>
                <a:ea typeface="SimSun" panose="02010600030101010101" pitchFamily="2" charset="-122"/>
              </a:rPr>
              <a:t>Improvement of the water depth measurement: how to standardise water depth measurement procedure? Differences in watering system(s) (external versus self watering)</a:t>
            </a:r>
          </a:p>
          <a:p>
            <a:pPr lvl="1"/>
            <a:endParaRPr lang="en-GB" sz="2400" b="1">
              <a:latin typeface="Arial" panose="020B0604020202020204" pitchFamily="34" charset="0"/>
              <a:ea typeface="SimSun" panose="02010600030101010101" pitchFamily="2" charset="-122"/>
            </a:endParaRPr>
          </a:p>
          <a:p>
            <a:pPr marL="914400" lvl="1" indent="-457200">
              <a:buAutoNum type="alphaLcPeriod" startAt="3"/>
            </a:pPr>
            <a:r>
              <a:rPr lang="en-GB" sz="2400" b="1">
                <a:latin typeface="Arial" panose="020B0604020202020204" pitchFamily="34" charset="0"/>
                <a:ea typeface="SimSun" panose="02010600030101010101" pitchFamily="2" charset="-122"/>
              </a:rPr>
              <a:t>Interaction of water depth with track characteristic (with MTD)</a:t>
            </a:r>
          </a:p>
          <a:p>
            <a:pPr marL="342900" indent="-342900">
              <a:buFont typeface="Arial" panose="020B0604020202020204" pitchFamily="34" charset="0"/>
              <a:buChar char="•"/>
            </a:pPr>
            <a:endParaRPr lang="en-GB" sz="2400" b="1">
              <a:solidFill>
                <a:srgbClr val="FF0000"/>
              </a:solidFill>
              <a:latin typeface="Arial" panose="020B0604020202020204" pitchFamily="34" charset="0"/>
              <a:ea typeface="SimSun" panose="02010600030101010101" pitchFamily="2" charset="-122"/>
            </a:endParaRPr>
          </a:p>
          <a:p>
            <a:pPr marL="342900" indent="-342900">
              <a:buFont typeface="Arial" panose="020B0604020202020204" pitchFamily="34" charset="0"/>
              <a:buChar char="•"/>
            </a:pPr>
            <a:endParaRPr lang="en-GB" sz="2400"/>
          </a:p>
        </p:txBody>
      </p:sp>
    </p:spTree>
    <p:extLst>
      <p:ext uri="{BB962C8B-B14F-4D97-AF65-F5344CB8AC3E}">
        <p14:creationId xmlns:p14="http://schemas.microsoft.com/office/powerpoint/2010/main" val="10799587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70092D-4B3B-473F-BC62-472276F6340D}"/>
              </a:ext>
            </a:extLst>
          </p:cNvPr>
          <p:cNvSpPr>
            <a:spLocks noGrp="1"/>
          </p:cNvSpPr>
          <p:nvPr>
            <p:ph type="title"/>
          </p:nvPr>
        </p:nvSpPr>
        <p:spPr/>
        <p:txBody>
          <a:bodyPr>
            <a:normAutofit/>
          </a:bodyPr>
          <a:lstStyle/>
          <a:p>
            <a:r>
              <a:rPr lang="en-US" dirty="0"/>
              <a:t>ETRTO workplan schedule proposal</a:t>
            </a:r>
          </a:p>
        </p:txBody>
      </p:sp>
      <p:sp>
        <p:nvSpPr>
          <p:cNvPr id="4" name="Date Placeholder 3">
            <a:extLst>
              <a:ext uri="{FF2B5EF4-FFF2-40B4-BE49-F238E27FC236}">
                <a16:creationId xmlns:a16="http://schemas.microsoft.com/office/drawing/2014/main" id="{251A0B96-3E00-45A2-8604-071C6AD0CB67}"/>
              </a:ext>
            </a:extLst>
          </p:cNvPr>
          <p:cNvSpPr>
            <a:spLocks noGrp="1"/>
          </p:cNvSpPr>
          <p:nvPr>
            <p:ph type="dt" sz="half" idx="10"/>
          </p:nvPr>
        </p:nvSpPr>
        <p:spPr/>
        <p:txBody>
          <a:bodyPr/>
          <a:lstStyle/>
          <a:p>
            <a:fld id="{65011442-9EA8-43C1-A90A-E8091E9236D0}" type="datetime2">
              <a:rPr lang="en-US" smtClean="0"/>
              <a:t>Monday, September 12, 2022</a:t>
            </a:fld>
            <a:endParaRPr lang="en-US" dirty="0"/>
          </a:p>
        </p:txBody>
      </p:sp>
      <p:sp>
        <p:nvSpPr>
          <p:cNvPr id="5" name="Footer Placeholder 4">
            <a:extLst>
              <a:ext uri="{FF2B5EF4-FFF2-40B4-BE49-F238E27FC236}">
                <a16:creationId xmlns:a16="http://schemas.microsoft.com/office/drawing/2014/main" id="{A7DC348E-9D34-4170-A4C8-D211F5EEA601}"/>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6" name="Slide Number Placeholder 5">
            <a:extLst>
              <a:ext uri="{FF2B5EF4-FFF2-40B4-BE49-F238E27FC236}">
                <a16:creationId xmlns:a16="http://schemas.microsoft.com/office/drawing/2014/main" id="{06242D93-9AD8-42DC-BB25-667BFBECF928}"/>
              </a:ext>
            </a:extLst>
          </p:cNvPr>
          <p:cNvSpPr>
            <a:spLocks noGrp="1"/>
          </p:cNvSpPr>
          <p:nvPr>
            <p:ph type="sldNum" sz="quarter" idx="12"/>
          </p:nvPr>
        </p:nvSpPr>
        <p:spPr/>
        <p:txBody>
          <a:bodyPr/>
          <a:lstStyle/>
          <a:p>
            <a:fld id="{74F045D9-6A50-447E-9A04-3B3C9EFFC6F0}" type="slidenum">
              <a:rPr lang="en-US" smtClean="0"/>
              <a:pPr/>
              <a:t>5</a:t>
            </a:fld>
            <a:endParaRPr lang="en-US" dirty="0"/>
          </a:p>
        </p:txBody>
      </p:sp>
      <p:pic>
        <p:nvPicPr>
          <p:cNvPr id="2" name="Image 1">
            <a:extLst>
              <a:ext uri="{FF2B5EF4-FFF2-40B4-BE49-F238E27FC236}">
                <a16:creationId xmlns:a16="http://schemas.microsoft.com/office/drawing/2014/main" id="{F1DC8660-665F-30A4-5EB4-C8753A5F283D}"/>
              </a:ext>
            </a:extLst>
          </p:cNvPr>
          <p:cNvPicPr>
            <a:picLocks noChangeAspect="1"/>
          </p:cNvPicPr>
          <p:nvPr/>
        </p:nvPicPr>
        <p:blipFill>
          <a:blip r:embed="rId2"/>
          <a:stretch>
            <a:fillRect/>
          </a:stretch>
        </p:blipFill>
        <p:spPr>
          <a:xfrm>
            <a:off x="428476" y="1845780"/>
            <a:ext cx="10801844" cy="1904301"/>
          </a:xfrm>
          <a:prstGeom prst="rect">
            <a:avLst/>
          </a:prstGeom>
        </p:spPr>
      </p:pic>
    </p:spTree>
    <p:extLst>
      <p:ext uri="{BB962C8B-B14F-4D97-AF65-F5344CB8AC3E}">
        <p14:creationId xmlns:p14="http://schemas.microsoft.com/office/powerpoint/2010/main" val="32784409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70092D-4B3B-473F-BC62-472276F6340D}"/>
              </a:ext>
            </a:extLst>
          </p:cNvPr>
          <p:cNvSpPr>
            <a:spLocks noGrp="1"/>
          </p:cNvSpPr>
          <p:nvPr>
            <p:ph type="title"/>
          </p:nvPr>
        </p:nvSpPr>
        <p:spPr/>
        <p:txBody>
          <a:bodyPr>
            <a:normAutofit/>
          </a:bodyPr>
          <a:lstStyle/>
          <a:p>
            <a:r>
              <a:rPr lang="en-US" dirty="0"/>
              <a:t>Conclusion</a:t>
            </a:r>
          </a:p>
        </p:txBody>
      </p:sp>
      <p:sp>
        <p:nvSpPr>
          <p:cNvPr id="4" name="Date Placeholder 3">
            <a:extLst>
              <a:ext uri="{FF2B5EF4-FFF2-40B4-BE49-F238E27FC236}">
                <a16:creationId xmlns:a16="http://schemas.microsoft.com/office/drawing/2014/main" id="{251A0B96-3E00-45A2-8604-071C6AD0CB67}"/>
              </a:ext>
            </a:extLst>
          </p:cNvPr>
          <p:cNvSpPr>
            <a:spLocks noGrp="1"/>
          </p:cNvSpPr>
          <p:nvPr>
            <p:ph type="dt" sz="half" idx="10"/>
          </p:nvPr>
        </p:nvSpPr>
        <p:spPr/>
        <p:txBody>
          <a:bodyPr/>
          <a:lstStyle/>
          <a:p>
            <a:fld id="{65011442-9EA8-43C1-A90A-E8091E9236D0}" type="datetime2">
              <a:rPr lang="en-US" smtClean="0"/>
              <a:t>Monday, September 12, 2022</a:t>
            </a:fld>
            <a:endParaRPr lang="en-US" dirty="0"/>
          </a:p>
        </p:txBody>
      </p:sp>
      <p:sp>
        <p:nvSpPr>
          <p:cNvPr id="5" name="Footer Placeholder 4">
            <a:extLst>
              <a:ext uri="{FF2B5EF4-FFF2-40B4-BE49-F238E27FC236}">
                <a16:creationId xmlns:a16="http://schemas.microsoft.com/office/drawing/2014/main" id="{A7DC348E-9D34-4170-A4C8-D211F5EEA601}"/>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6" name="Slide Number Placeholder 5">
            <a:extLst>
              <a:ext uri="{FF2B5EF4-FFF2-40B4-BE49-F238E27FC236}">
                <a16:creationId xmlns:a16="http://schemas.microsoft.com/office/drawing/2014/main" id="{06242D93-9AD8-42DC-BB25-667BFBECF928}"/>
              </a:ext>
            </a:extLst>
          </p:cNvPr>
          <p:cNvSpPr>
            <a:spLocks noGrp="1"/>
          </p:cNvSpPr>
          <p:nvPr>
            <p:ph type="sldNum" sz="quarter" idx="12"/>
          </p:nvPr>
        </p:nvSpPr>
        <p:spPr/>
        <p:txBody>
          <a:bodyPr/>
          <a:lstStyle/>
          <a:p>
            <a:fld id="{74F045D9-6A50-447E-9A04-3B3C9EFFC6F0}" type="slidenum">
              <a:rPr lang="en-US" smtClean="0"/>
              <a:pPr/>
              <a:t>6</a:t>
            </a:fld>
            <a:endParaRPr lang="en-US" dirty="0"/>
          </a:p>
        </p:txBody>
      </p:sp>
      <p:sp>
        <p:nvSpPr>
          <p:cNvPr id="7" name="ZoneTexte 6">
            <a:extLst>
              <a:ext uri="{FF2B5EF4-FFF2-40B4-BE49-F238E27FC236}">
                <a16:creationId xmlns:a16="http://schemas.microsoft.com/office/drawing/2014/main" id="{3282A2FA-E310-4767-7B9A-F53D7855F018}"/>
              </a:ext>
            </a:extLst>
          </p:cNvPr>
          <p:cNvSpPr txBox="1"/>
          <p:nvPr/>
        </p:nvSpPr>
        <p:spPr>
          <a:xfrm>
            <a:off x="687896" y="1627463"/>
            <a:ext cx="9907399" cy="1569660"/>
          </a:xfrm>
          <a:prstGeom prst="rect">
            <a:avLst/>
          </a:prstGeom>
          <a:noFill/>
        </p:spPr>
        <p:txBody>
          <a:bodyPr wrap="square" rtlCol="0">
            <a:spAutoFit/>
          </a:bodyPr>
          <a:lstStyle/>
          <a:p>
            <a:r>
              <a:rPr lang="en-GB" sz="2400" b="1" dirty="0"/>
              <a:t>ETRTO is of the opinion that the new workplan proposal will definitely respond on the request to improve</a:t>
            </a:r>
            <a:r>
              <a:rPr lang="en-GB" sz="2400" b="1" dirty="0">
                <a:solidFill>
                  <a:srgbClr val="FF0000"/>
                </a:solidFill>
              </a:rPr>
              <a:t> </a:t>
            </a:r>
            <a:r>
              <a:rPr lang="en-GB" sz="2400" b="1" dirty="0"/>
              <a:t>the test precision, going beyond the initial aim to assess the impact of the moulded SRTT and </a:t>
            </a:r>
            <a:r>
              <a:rPr lang="en-GB" sz="2400" b="1" dirty="0" err="1"/>
              <a:t>waterdepth</a:t>
            </a:r>
            <a:r>
              <a:rPr lang="en-GB" sz="2400" b="1" dirty="0"/>
              <a:t> impact study </a:t>
            </a:r>
          </a:p>
        </p:txBody>
      </p:sp>
    </p:spTree>
    <p:extLst>
      <p:ext uri="{BB962C8B-B14F-4D97-AF65-F5344CB8AC3E}">
        <p14:creationId xmlns:p14="http://schemas.microsoft.com/office/powerpoint/2010/main" val="27772297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163F-548B-42DC-A8CE-5A9F28E6D864}"/>
              </a:ext>
            </a:extLst>
          </p:cNvPr>
          <p:cNvSpPr>
            <a:spLocks noGrp="1"/>
          </p:cNvSpPr>
          <p:nvPr>
            <p:ph type="title"/>
          </p:nvPr>
        </p:nvSpPr>
        <p:spPr/>
        <p:txBody>
          <a:bodyPr/>
          <a:lstStyle/>
          <a:p>
            <a:pPr algn="ctr"/>
            <a:r>
              <a:rPr lang="en-US" dirty="0"/>
              <a:t>Thank you</a:t>
            </a:r>
          </a:p>
        </p:txBody>
      </p:sp>
      <p:sp>
        <p:nvSpPr>
          <p:cNvPr id="3" name="Date Placeholder 2">
            <a:extLst>
              <a:ext uri="{FF2B5EF4-FFF2-40B4-BE49-F238E27FC236}">
                <a16:creationId xmlns:a16="http://schemas.microsoft.com/office/drawing/2014/main" id="{B17D15E6-7E32-4891-AE59-B5AA6A1CC166}"/>
              </a:ext>
            </a:extLst>
          </p:cNvPr>
          <p:cNvSpPr>
            <a:spLocks noGrp="1"/>
          </p:cNvSpPr>
          <p:nvPr>
            <p:ph type="dt" sz="half" idx="10"/>
          </p:nvPr>
        </p:nvSpPr>
        <p:spPr/>
        <p:txBody>
          <a:bodyPr/>
          <a:lstStyle/>
          <a:p>
            <a:fld id="{65011442-9EA8-43C1-A90A-E8091E9236D0}" type="datetime2">
              <a:rPr lang="en-US" smtClean="0"/>
              <a:t>Monday, September 12, 2022</a:t>
            </a:fld>
            <a:endParaRPr lang="en-US" dirty="0"/>
          </a:p>
        </p:txBody>
      </p:sp>
      <p:sp>
        <p:nvSpPr>
          <p:cNvPr id="4" name="Footer Placeholder 3">
            <a:extLst>
              <a:ext uri="{FF2B5EF4-FFF2-40B4-BE49-F238E27FC236}">
                <a16:creationId xmlns:a16="http://schemas.microsoft.com/office/drawing/2014/main" id="{DFD22C9E-D264-4A72-8DBF-239414ACFC4A}"/>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5" name="Slide Number Placeholder 4">
            <a:extLst>
              <a:ext uri="{FF2B5EF4-FFF2-40B4-BE49-F238E27FC236}">
                <a16:creationId xmlns:a16="http://schemas.microsoft.com/office/drawing/2014/main" id="{EE72B258-391A-4D16-AEDA-38646B1EF9E6}"/>
              </a:ext>
            </a:extLst>
          </p:cNvPr>
          <p:cNvSpPr>
            <a:spLocks noGrp="1"/>
          </p:cNvSpPr>
          <p:nvPr>
            <p:ph type="sldNum" sz="quarter" idx="12"/>
          </p:nvPr>
        </p:nvSpPr>
        <p:spPr/>
        <p:txBody>
          <a:bodyPr/>
          <a:lstStyle/>
          <a:p>
            <a:fld id="{74F045D9-6A50-447E-9A04-3B3C9EFFC6F0}" type="slidenum">
              <a:rPr lang="en-US" smtClean="0"/>
              <a:pPr/>
              <a:t>7</a:t>
            </a:fld>
            <a:endParaRPr lang="en-US" dirty="0"/>
          </a:p>
        </p:txBody>
      </p:sp>
    </p:spTree>
    <p:extLst>
      <p:ext uri="{BB962C8B-B14F-4D97-AF65-F5344CB8AC3E}">
        <p14:creationId xmlns:p14="http://schemas.microsoft.com/office/powerpoint/2010/main" val="23326728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227</TotalTime>
  <Words>369</Words>
  <Application>Microsoft Office PowerPoint</Application>
  <PresentationFormat>Grand écran</PresentationFormat>
  <Paragraphs>49</Paragraphs>
  <Slides>7</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7</vt:i4>
      </vt:variant>
    </vt:vector>
  </HeadingPairs>
  <TitlesOfParts>
    <vt:vector size="12" baseType="lpstr">
      <vt:lpstr>Arial</vt:lpstr>
      <vt:lpstr>Calibri</vt:lpstr>
      <vt:lpstr>Calibri Light</vt:lpstr>
      <vt:lpstr>Times New Roman</vt:lpstr>
      <vt:lpstr>Office Theme</vt:lpstr>
      <vt:lpstr>ETRTO workplan proposal for Wet Grip on Worn tyre test precision improvement</vt:lpstr>
      <vt:lpstr>Background</vt:lpstr>
      <vt:lpstr>ETRTO considerations for the additional IWG WGWT workplan</vt:lpstr>
      <vt:lpstr>ETRTO identification of sources of variability</vt:lpstr>
      <vt:lpstr>ETRTO workplan schedule proposal</vt:lpstr>
      <vt:lpstr>Conclusion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to EXEC</dc:title>
  <dc:creator>Josep Guinjoan</dc:creator>
  <cp:lastModifiedBy>Nicolas De Mahieu</cp:lastModifiedBy>
  <cp:revision>22</cp:revision>
  <dcterms:created xsi:type="dcterms:W3CDTF">2021-11-17T09:31:58Z</dcterms:created>
  <dcterms:modified xsi:type="dcterms:W3CDTF">2022-09-12T16:00:50Z</dcterms:modified>
</cp:coreProperties>
</file>