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tags/tag19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tags/tag24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787" r:id="rId3"/>
    <p:sldId id="543" r:id="rId4"/>
    <p:sldId id="557" r:id="rId5"/>
    <p:sldId id="346" r:id="rId6"/>
    <p:sldId id="792" r:id="rId7"/>
    <p:sldId id="791" r:id="rId8"/>
  </p:sldIdLst>
  <p:sldSz cx="12192000" cy="6858000"/>
  <p:notesSz cx="6761163" cy="9856788"/>
  <p:custDataLst>
    <p:tags r:id="rId11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77E1D-BE85-49BA-9F8C-15CC0E5639BD}" v="4497" dt="2023-02-02T13:31:52.9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45" autoAdjust="0"/>
    <p:restoredTop sz="94737" autoAdjust="0"/>
  </p:normalViewPr>
  <p:slideViewPr>
    <p:cSldViewPr>
      <p:cViewPr varScale="1">
        <p:scale>
          <a:sx n="84" d="100"/>
          <a:sy n="84" d="100"/>
        </p:scale>
        <p:origin x="950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03/02/2023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 rtl="0">
              <a:defRPr sz="1200"/>
            </a:lvl1pPr>
          </a:lstStyle>
          <a:p>
            <a:endParaRPr lang="en-US" altLang="ja-JP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 rtl="0">
              <a:defRPr sz="1200"/>
            </a:lvl1pPr>
          </a:lstStyle>
          <a:p>
            <a:endParaRPr lang="en-US" altLang="ja-JP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err="1"/>
              <a:t>Cliquez</a:t>
            </a:r>
            <a:r>
              <a:rPr lang="en-US" altLang="ja-JP" dirty="0"/>
              <a:t> pour modifier les styles du </a:t>
            </a:r>
            <a:r>
              <a:rPr lang="en-US" altLang="ja-JP" dirty="0" err="1"/>
              <a:t>texte</a:t>
            </a:r>
            <a:r>
              <a:rPr lang="en-US" altLang="ja-JP" dirty="0"/>
              <a:t> du masque</a:t>
            </a:r>
          </a:p>
          <a:p>
            <a:pPr lvl="1"/>
            <a:r>
              <a:rPr lang="en-US" altLang="ja-JP" dirty="0" err="1"/>
              <a:t>Deuxième</a:t>
            </a:r>
            <a:r>
              <a:rPr lang="en-US" altLang="ja-JP" dirty="0"/>
              <a:t> </a:t>
            </a:r>
            <a:r>
              <a:rPr lang="en-US" altLang="ja-JP" dirty="0" err="1"/>
              <a:t>niveau</a:t>
            </a:r>
            <a:endParaRPr lang="en-US" altLang="ja-JP" dirty="0"/>
          </a:p>
          <a:p>
            <a:pPr lvl="2"/>
            <a:r>
              <a:rPr lang="en-US" altLang="ja-JP" dirty="0" err="1"/>
              <a:t>Troisième</a:t>
            </a:r>
            <a:r>
              <a:rPr lang="en-US" altLang="ja-JP" dirty="0"/>
              <a:t> </a:t>
            </a:r>
            <a:r>
              <a:rPr lang="en-US" altLang="ja-JP" dirty="0" err="1"/>
              <a:t>niveau</a:t>
            </a:r>
            <a:endParaRPr lang="en-US" altLang="ja-JP" dirty="0"/>
          </a:p>
          <a:p>
            <a:pPr lvl="3"/>
            <a:r>
              <a:rPr lang="en-US" altLang="ja-JP" dirty="0" err="1"/>
              <a:t>Quatrième</a:t>
            </a:r>
            <a:r>
              <a:rPr lang="en-US" altLang="ja-JP" dirty="0"/>
              <a:t> </a:t>
            </a:r>
            <a:r>
              <a:rPr lang="en-US" altLang="ja-JP" dirty="0" err="1"/>
              <a:t>niveau</a:t>
            </a:r>
            <a:endParaRPr lang="en-US" altLang="ja-JP" dirty="0"/>
          </a:p>
          <a:p>
            <a:pPr lvl="4"/>
            <a:r>
              <a:rPr lang="en-US" altLang="ja-JP" dirty="0" err="1"/>
              <a:t>Cinquième</a:t>
            </a:r>
            <a:r>
              <a:rPr lang="en-US" altLang="ja-JP" dirty="0"/>
              <a:t> </a:t>
            </a:r>
            <a:r>
              <a:rPr lang="en-US" altLang="ja-JP" dirty="0" err="1"/>
              <a:t>niveau</a:t>
            </a:r>
            <a:endParaRPr lang="en-US" altLang="ja-JP" dirty="0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 rtl="0">
              <a:defRPr sz="1200"/>
            </a:lvl1pPr>
          </a:lstStyle>
          <a:p>
            <a:endParaRPr lang="en-US" altLang="ja-JP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 rtl="0">
              <a:defRPr sz="1200"/>
            </a:lvl1pPr>
          </a:lstStyle>
          <a:p>
            <a:fld id="{41FE2CFF-C77F-45F5-8196-7FFE9E57B434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en-US" altLang="ja-JP" smtClean="0"/>
              <a:pPr/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381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082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en-US" altLang="ja-JP" smtClean="0"/>
              <a:pPr/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72022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925513" y="758825"/>
            <a:ext cx="8551863" cy="48117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31165" y="5787318"/>
            <a:ext cx="8564276" cy="3381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2293-32A4-4699-BFF7-D6A38CA7012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147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en-US" altLang="ja-JP" smtClean="0"/>
              <a:pPr/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73283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en-US" altLang="ja-JP" smtClean="0"/>
              <a:pPr/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18330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DD7E9797-1ED3-436B-9DD5-9675A19322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003064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DD7E9797-1ED3-436B-9DD5-9675A1932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vert="horz"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 rtl="0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Master-</a:t>
            </a:r>
            <a:r>
              <a:rPr lang="en-US" dirty="0" err="1"/>
              <a:t>Untertitelformat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DABFAF1-38FF-4F0A-BBE1-CCA01266667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668784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DABFAF1-38FF-4F0A-BBE1-CCA0126666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876E22B0-3A17-45B7-AF4B-28357ACE90C3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AAF62CC6-FCFB-47B5-BDB0-B075AFD11C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764045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AAF62CC6-FCFB-47B5-BDB0-B075AFD11C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D04D32B0-8A42-44E7-9B4D-3C2296BFBD2E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AB543A4A-A9ED-56BD-A04E-E0CA9252B83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726362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AB543A4A-A9ED-56BD-A04E-E0CA9252B8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89DA4055-5B80-42D9-96CC-82E57D23BE9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3C3F0C-3595-4D60-BE5B-95CDB6174733}"/>
              </a:ext>
            </a:extLst>
          </p:cNvPr>
          <p:cNvSpPr>
            <a:spLocks noGrp="1"/>
          </p:cNvSpPr>
          <p:nvPr>
            <p:ph sz="quarter" idx="10"/>
          </p:nvPr>
        </p:nvSpPr>
        <p:spPr bwMode="gray">
          <a:xfrm>
            <a:off x="371475" y="1412875"/>
            <a:ext cx="5580525" cy="446405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3083EC27-D60C-4D36-88E2-8B66A7497BF8}"/>
              </a:ext>
            </a:extLst>
          </p:cNvPr>
          <p:cNvSpPr>
            <a:spLocks noGrp="1"/>
          </p:cNvSpPr>
          <p:nvPr>
            <p:ph sz="quarter" idx="11"/>
          </p:nvPr>
        </p:nvSpPr>
        <p:spPr bwMode="gray">
          <a:xfrm>
            <a:off x="6240000" y="1412875"/>
            <a:ext cx="5580525" cy="446405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B02780DF-8C91-4270-AA3A-4666E57FC2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879356"/>
            <a:ext cx="11449050" cy="215444"/>
          </a:xfrm>
        </p:spPr>
        <p:txBody>
          <a:bodyPr anchor="b">
            <a:spAutoFit/>
          </a:bodyPr>
          <a:lstStyle>
            <a:lvl1pPr rtl="0"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40976561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50">
          <p15:clr>
            <a:srgbClr val="FBAE40"/>
          </p15:clr>
        </p15:guide>
        <p15:guide id="2" pos="393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5239225-5C90-69CD-ACF4-D1EEFAA8F6E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640391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5239225-5C90-69CD-ACF4-D1EEFAA8F6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879356"/>
            <a:ext cx="11449050" cy="215444"/>
          </a:xfrm>
        </p:spPr>
        <p:txBody>
          <a:bodyPr anchor="b">
            <a:spAutoFit/>
          </a:bodyPr>
          <a:lstStyle>
            <a:lvl1pPr rtl="0"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14872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F7F795BF-2E52-4F27-88B0-29BFDCE3B3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252451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F7F795BF-2E52-4F27-88B0-29BFDCE3B3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rtl="0">
              <a:defRPr/>
            </a:lvl1pPr>
            <a:lvl2pPr marL="742950" indent="-285750" rtl="0">
              <a:buFont typeface="Wingdings" panose="05000000000000000000" pitchFamily="2" charset="2"/>
              <a:buChar char="§"/>
              <a:defRPr/>
            </a:lvl2pPr>
            <a:lvl3pPr marL="1143000" indent="-228600" rtl="0">
              <a:buFont typeface="Calibri" panose="020F0502020204030204" pitchFamily="34" charset="0"/>
              <a:buChar char="−"/>
              <a:defRPr/>
            </a:lvl3pPr>
            <a:lvl4pPr marL="1600200" indent="-228600" rtl="0">
              <a:buFont typeface="Courier New" panose="02070309020205020404" pitchFamily="49" charset="0"/>
              <a:buChar char="o"/>
              <a:defRPr/>
            </a:lvl4pPr>
            <a:lvl5pPr rtl="0">
              <a:defRPr/>
            </a:lvl5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E4A5D464-134C-4C80-B41F-7081051DEBC1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B49C72FE-2AA2-4AFD-93C8-C65722D260A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2156862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B49C72FE-2AA2-4AFD-93C8-C65722D260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vert="horz" anchor="t"/>
          <a:lstStyle>
            <a:lvl1pPr algn="l" rtl="0">
              <a:defRPr sz="4000" b="1" cap="all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 rtl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FD7F56F4-53F4-4744-8FEF-840AE151320B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C8D90447-8798-4628-8FA7-177CF26B6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658722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C8D90447-8798-4628-8FA7-177CF26B6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ADCAE38-802C-4BCD-8E23-F653FABC34F1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060EB0D0-B916-497E-811C-D8D9E07469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140094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060EB0D0-B916-497E-811C-D8D9E07469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6CF7609-A126-430D-864C-5251E8DC0566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E6A9F51C-4855-48D6-92C5-5932C825A0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50153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E6A9F51C-4855-48D6-92C5-5932C825A0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>
            <a:lvl1pPr rtl="0"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21C2F580-C48E-4C14-8111-BE255E1134ED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35C05F5F-AD38-40F4-8455-D9A5B948E7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66710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35C05F5F-AD38-40F4-8455-D9A5B948E7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D09A974D-1DC4-4C29-960C-4F23E42A2DA2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2C939BCD-29F6-487E-BA03-28CCF70DDE7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392279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2C939BCD-29F6-487E-BA03-28CCF70DDE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vert="horz" anchor="b"/>
          <a:lstStyle>
            <a:lvl1pPr algn="l" rtl="0">
              <a:defRPr sz="2000" b="1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Ebene</a:t>
            </a:r>
          </a:p>
          <a:p>
            <a:pPr lvl="2"/>
            <a:r>
              <a:rPr lang="en-US" dirty="0" err="1"/>
              <a:t>Dritte</a:t>
            </a:r>
            <a:r>
              <a:rPr lang="en-US" dirty="0"/>
              <a:t> Ebene</a:t>
            </a:r>
          </a:p>
          <a:p>
            <a:pPr lvl="3"/>
            <a:r>
              <a:rPr lang="en-US" dirty="0" err="1"/>
              <a:t>Vierte</a:t>
            </a:r>
            <a:r>
              <a:rPr lang="en-US" dirty="0"/>
              <a:t> Ebene</a:t>
            </a:r>
          </a:p>
          <a:p>
            <a:pPr lvl="4"/>
            <a:r>
              <a:rPr lang="en-US" dirty="0" err="1"/>
              <a:t>Fünfte</a:t>
            </a:r>
            <a:r>
              <a:rPr lang="en-US" dirty="0"/>
              <a:t> Ebene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 rtl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A4050A2B-ED20-46DB-805A-96BB748EB760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E2B3ED6C-994C-4300-B0F8-A1963E216E7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047967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E2B3ED6C-994C-4300-B0F8-A1963E216E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vert="horz" anchor="b"/>
          <a:lstStyle>
            <a:lvl1pPr algn="l" rtl="0">
              <a:defRPr sz="2000" b="1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 rtl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Bild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auf Symbol </a:t>
            </a:r>
            <a:r>
              <a:rPr lang="en-US" dirty="0" err="1"/>
              <a:t>hinzufügen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 rtl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67F7C1A6-5432-4A88-9199-948E52B80477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B17838D5-3854-4CD8-92E6-80432DB45A8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182957337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17" imgW="400" imgH="396" progId="TCLayout.ActiveDocument.1">
                  <p:embed/>
                </p:oleObj>
              </mc:Choice>
              <mc:Fallback>
                <p:oleObj name="think-cell Folie" r:id="rId17" imgW="400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B17838D5-3854-4CD8-92E6-80432DB45A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err="1"/>
              <a:t>Cliquez</a:t>
            </a:r>
            <a:r>
              <a:rPr lang="en-US" altLang="ja-JP" dirty="0"/>
              <a:t> pour modifier les styles du </a:t>
            </a:r>
            <a:r>
              <a:rPr lang="en-US" altLang="ja-JP" dirty="0" err="1"/>
              <a:t>texte</a:t>
            </a:r>
            <a:r>
              <a:rPr lang="en-US" altLang="ja-JP" dirty="0"/>
              <a:t> du masque</a:t>
            </a:r>
          </a:p>
          <a:p>
            <a:pPr lvl="1"/>
            <a:r>
              <a:rPr lang="en-US" altLang="ja-JP" dirty="0" err="1"/>
              <a:t>Deuxième</a:t>
            </a:r>
            <a:r>
              <a:rPr lang="en-US" altLang="ja-JP" dirty="0"/>
              <a:t> </a:t>
            </a:r>
            <a:r>
              <a:rPr lang="en-US" altLang="ja-JP" dirty="0" err="1"/>
              <a:t>niveau</a:t>
            </a:r>
            <a:endParaRPr lang="en-US" altLang="ja-JP" dirty="0"/>
          </a:p>
          <a:p>
            <a:pPr lvl="2"/>
            <a:r>
              <a:rPr lang="en-US" altLang="ja-JP" dirty="0" err="1"/>
              <a:t>Troisième</a:t>
            </a:r>
            <a:r>
              <a:rPr lang="en-US" altLang="ja-JP" dirty="0"/>
              <a:t> </a:t>
            </a:r>
            <a:r>
              <a:rPr lang="en-US" altLang="ja-JP" dirty="0" err="1"/>
              <a:t>niveau</a:t>
            </a:r>
            <a:endParaRPr lang="en-US" altLang="ja-JP" dirty="0"/>
          </a:p>
          <a:p>
            <a:pPr lvl="3"/>
            <a:r>
              <a:rPr lang="en-US" altLang="ja-JP" dirty="0" err="1"/>
              <a:t>Quatrième</a:t>
            </a:r>
            <a:r>
              <a:rPr lang="en-US" altLang="ja-JP" dirty="0"/>
              <a:t> </a:t>
            </a:r>
            <a:r>
              <a:rPr lang="en-US" altLang="ja-JP" dirty="0" err="1"/>
              <a:t>niveau</a:t>
            </a:r>
            <a:endParaRPr lang="en-US" altLang="ja-JP" dirty="0"/>
          </a:p>
          <a:p>
            <a:pPr lvl="4"/>
            <a:r>
              <a:rPr lang="en-US" altLang="ja-JP" dirty="0" err="1"/>
              <a:t>Cinquième</a:t>
            </a:r>
            <a:r>
              <a:rPr lang="en-US" altLang="ja-JP" dirty="0"/>
              <a:t> </a:t>
            </a:r>
            <a:r>
              <a:rPr lang="en-US" altLang="ja-JP" dirty="0" err="1"/>
              <a:t>niveau</a:t>
            </a:r>
            <a:endParaRPr lang="en-US" altLang="ja-JP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>
                <a:ea typeface="ＭＳ Ｐゴシック" pitchFamily="34" charset="-128"/>
              </a:defRPr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ea typeface="ＭＳ Ｐゴシック" pitchFamily="34" charset="-128"/>
              </a:defRPr>
            </a:lvl1pPr>
          </a:lstStyle>
          <a:p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en-US" altLang="ja-JP" smtClean="0"/>
              <a:pPr/>
              <a:t>‹Nr.›</a:t>
            </a:fld>
            <a:endParaRPr lang="en-US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  <p:sp>
        <p:nvSpPr>
          <p:cNvPr id="3" name="MSIPCMContentMarking" descr="{&quot;HashCode&quot;:758215280,&quot;Placement&quot;:&quot;Header&quot;,&quot;Top&quot;:0.0,&quot;Left&quot;:0.0,&quot;SlideWidth&quot;:960,&quot;SlideHeight&quot;:540}"/>
          <p:cNvSpPr txBox="1"/>
          <p:nvPr userDrawn="1"/>
        </p:nvSpPr>
        <p:spPr>
          <a:xfrm>
            <a:off x="0" y="0"/>
            <a:ext cx="663105" cy="25236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de-DE" sz="1000" smtClean="0">
                <a:solidFill>
                  <a:srgbClr val="000000"/>
                </a:solidFill>
                <a:latin typeface="CorpoS" pitchFamily="2" charset="0"/>
              </a:rPr>
              <a:t>Internal</a:t>
            </a:r>
            <a:endParaRPr lang="de-DE" sz="1000">
              <a:solidFill>
                <a:srgbClr val="000000"/>
              </a:solidFill>
              <a:latin typeface="CorpoS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5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21.xml"/><Relationship Id="rId7" Type="http://schemas.openxmlformats.org/officeDocument/2006/relationships/image" Target="../media/image4.emf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3.xml"/><Relationship Id="rId7" Type="http://schemas.openxmlformats.org/officeDocument/2006/relationships/image" Target="../media/image1.emf"/><Relationship Id="rId2" Type="http://schemas.openxmlformats.org/officeDocument/2006/relationships/tags" Target="../tags/tag2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unece.org/transport/publications/framework-document-automatedautonomous-vehicles-updat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9ED1F79A-B4DB-4DEF-A7D9-05E8DF6D939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262415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9ED1F79A-B4DB-4DEF-A7D9-05E8DF6D93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US" dirty="0"/>
              <a:t>Questions &amp; Ambiguities </a:t>
            </a:r>
            <a:br>
              <a:rPr lang="en-US" dirty="0"/>
            </a:br>
            <a:r>
              <a:rPr lang="en-US" dirty="0"/>
              <a:t>in Updating UN Regulation No. 138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5</a:t>
            </a:r>
            <a:r>
              <a:rPr lang="en-US" baseline="30000" dirty="0"/>
              <a:t>th</a:t>
            </a:r>
            <a:r>
              <a:rPr lang="en-US" dirty="0"/>
              <a:t> TF VS, Geneva</a:t>
            </a:r>
            <a:br>
              <a:rPr lang="en-US" dirty="0"/>
            </a:br>
            <a:r>
              <a:rPr lang="en-US" dirty="0"/>
              <a:t>February 2023</a:t>
            </a:r>
          </a:p>
        </p:txBody>
      </p:sp>
      <p:sp>
        <p:nvSpPr>
          <p:cNvPr id="27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8400257" y="40466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b-N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/>
              <a:t>Document </a:t>
            </a:r>
            <a:r>
              <a:rPr lang="en-US" b="1" dirty="0" smtClean="0"/>
              <a:t>TF-QRTV-05-05</a:t>
            </a:r>
            <a:endParaRPr lang="en-US" b="1" dirty="0"/>
          </a:p>
          <a:p>
            <a:pPr algn="r"/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TF VS, February 6-7,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8A1EDA63-4E6F-0407-F29D-0E1F1885399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564965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8A1EDA63-4E6F-0407-F29D-0E1F188539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4730213D-7BA2-486D-9E40-7AA6E8E3B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dirty="0"/>
              <a:t>Activities needed in this Topics</a:t>
            </a:r>
          </a:p>
        </p:txBody>
      </p:sp>
      <p:graphicFrame>
        <p:nvGraphicFramePr>
          <p:cNvPr id="3" name="Tabelle 11">
            <a:extLst>
              <a:ext uri="{FF2B5EF4-FFF2-40B4-BE49-F238E27FC236}">
                <a16:creationId xmlns:a16="http://schemas.microsoft.com/office/drawing/2014/main" id="{FDBD02A8-B34C-4B80-9144-F52B6090C3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008928"/>
              </p:ext>
            </p:extLst>
          </p:nvPr>
        </p:nvGraphicFramePr>
        <p:xfrm>
          <a:off x="1793875" y="1412875"/>
          <a:ext cx="8604250" cy="4464052"/>
        </p:xfrm>
        <a:graphic>
          <a:graphicData uri="http://schemas.openxmlformats.org/drawingml/2006/table">
            <a:tbl>
              <a:tblPr/>
              <a:tblGrid>
                <a:gridCol w="774125">
                  <a:extLst>
                    <a:ext uri="{9D8B030D-6E8A-4147-A177-3AD203B41FA5}">
                      <a16:colId xmlns:a16="http://schemas.microsoft.com/office/drawing/2014/main" val="426082742"/>
                    </a:ext>
                  </a:extLst>
                </a:gridCol>
                <a:gridCol w="7830125">
                  <a:extLst>
                    <a:ext uri="{9D8B030D-6E8A-4147-A177-3AD203B41FA5}">
                      <a16:colId xmlns:a16="http://schemas.microsoft.com/office/drawing/2014/main" val="3656680524"/>
                    </a:ext>
                  </a:extLst>
                </a:gridCol>
              </a:tblGrid>
              <a:tr h="1116013">
                <a:tc>
                  <a:txBody>
                    <a:bodyPr/>
                    <a:lstStyle/>
                    <a:p>
                      <a:pPr rtl="0"/>
                      <a:r>
                        <a:rPr lang="en-US" sz="2800" b="1" dirty="0">
                          <a:solidFill>
                            <a:schemeClr val="accent6"/>
                          </a:solidFill>
                          <a:sym typeface="+mn-lt"/>
                        </a:rPr>
                        <a:t>01</a:t>
                      </a:r>
                      <a:endParaRPr lang="en-US" sz="2800" dirty="0"/>
                    </a:p>
                  </a:txBody>
                  <a:tcPr marL="0" marR="0" marT="72000" marB="72000" anchor="ctr"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400" dirty="0"/>
                        <a:t>Scope of UN Regulation No. 138</a:t>
                      </a:r>
                    </a:p>
                  </a:txBody>
                  <a:tcPr marL="0" marR="0" marT="72000" marB="72000" anchor="ctr">
                    <a:lnL w="0" cmpd="sng">
                      <a:noFill/>
                    </a:lnL>
                    <a:lnB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461278"/>
                  </a:ext>
                </a:extLst>
              </a:tr>
              <a:tr h="1116013">
                <a:tc>
                  <a:txBody>
                    <a:bodyPr/>
                    <a:lstStyle/>
                    <a:p>
                      <a:pPr rtl="0"/>
                      <a:r>
                        <a:rPr lang="en-US" sz="2800" b="1" dirty="0">
                          <a:solidFill>
                            <a:schemeClr val="accent6"/>
                          </a:solidFill>
                          <a:sym typeface="+mn-lt"/>
                        </a:rPr>
                        <a:t>02</a:t>
                      </a:r>
                      <a:endParaRPr lang="en-US" sz="2800" dirty="0"/>
                    </a:p>
                  </a:txBody>
                  <a:tcPr marL="0" marR="0" marT="72000" marB="72000" anchor="ctr">
                    <a:lnL w="0" cmpd="sng">
                      <a:noFill/>
                    </a:lnL>
                    <a:lnR w="0" cmpd="sng">
                      <a:noFill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Testing Procedure – Specification &amp; Time Schedule</a:t>
                      </a:r>
                    </a:p>
                  </a:txBody>
                  <a:tcPr marL="0" marR="0" marT="72000" marB="72000" anchor="ctr">
                    <a:lnL w="0" cmpd="sng">
                      <a:noFill/>
                    </a:lnL>
                    <a:lnT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554105"/>
                  </a:ext>
                </a:extLst>
              </a:tr>
              <a:tr h="1116013">
                <a:tc>
                  <a:txBody>
                    <a:bodyPr/>
                    <a:lstStyle/>
                    <a:p>
                      <a:pPr rtl="0"/>
                      <a:r>
                        <a:rPr lang="en-US" sz="2800" b="1" dirty="0">
                          <a:solidFill>
                            <a:schemeClr val="accent6"/>
                          </a:solidFill>
                          <a:sym typeface="+mn-lt"/>
                        </a:rPr>
                        <a:t>03</a:t>
                      </a:r>
                      <a:endParaRPr lang="en-US" sz="2800" dirty="0"/>
                    </a:p>
                  </a:txBody>
                  <a:tcPr marL="0" marR="0" marT="72000" marB="72000" anchor="ctr">
                    <a:lnL w="0" cmpd="sng">
                      <a:noFill/>
                    </a:lnL>
                    <a:lnR w="0" cmpd="sng">
                      <a:noFill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400" dirty="0"/>
                        <a:t>Updating Safety Concept – New Technologies</a:t>
                      </a:r>
                    </a:p>
                  </a:txBody>
                  <a:tcPr marL="0" marR="0" marT="72000" marB="72000" anchor="ctr">
                    <a:lnL w="0" cmpd="sng">
                      <a:noFill/>
                    </a:lnL>
                    <a:lnT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533885"/>
                  </a:ext>
                </a:extLst>
              </a:tr>
              <a:tr h="1116013">
                <a:tc>
                  <a:txBody>
                    <a:bodyPr/>
                    <a:lstStyle/>
                    <a:p>
                      <a:pPr rtl="0"/>
                      <a:endParaRPr lang="en-US" sz="2800" dirty="0"/>
                    </a:p>
                  </a:txBody>
                  <a:tcPr marL="0" marR="0" marT="72000" marB="72000" anchor="ctr">
                    <a:lnL w="0" cmpd="sng">
                      <a:noFill/>
                    </a:lnL>
                    <a:lnR w="0" cmpd="sng">
                      <a:noFill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endParaRPr lang="en-US" sz="2400" dirty="0"/>
                    </a:p>
                  </a:txBody>
                  <a:tcPr marL="0" marR="0" marT="72000" marB="72000" anchor="ctr">
                    <a:lnL w="0" cmpd="sng">
                      <a:noFill/>
                    </a:lnL>
                    <a:lnT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549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942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>
            <a:extLst>
              <a:ext uri="{FF2B5EF4-FFF2-40B4-BE49-F238E27FC236}">
                <a16:creationId xmlns:a16="http://schemas.microsoft.com/office/drawing/2014/main" id="{E1D3C5CD-28F2-E2AE-736B-A649AF2DA9A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682202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14" name="Objekt 13" hidden="1">
                        <a:extLst>
                          <a:ext uri="{FF2B5EF4-FFF2-40B4-BE49-F238E27FC236}">
                            <a16:creationId xmlns:a16="http://schemas.microsoft.com/office/drawing/2014/main" id="{E1D3C5CD-28F2-E2AE-736B-A649AF2DA9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E3304AF-409E-45DE-8830-8E517C0F2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dirty="0"/>
              <a:t>1. Scope of UN Regulation No. 138</a:t>
            </a:r>
            <a:br>
              <a:rPr lang="en-US" sz="3600" dirty="0"/>
            </a:br>
            <a:r>
              <a:rPr lang="en-US" sz="2800" dirty="0"/>
              <a:t>Requirements are addressed in the appropriate Regulations!</a:t>
            </a:r>
            <a:endParaRPr lang="en-US" sz="3600" dirty="0"/>
          </a:p>
        </p:txBody>
      </p:sp>
      <p:sp>
        <p:nvSpPr>
          <p:cNvPr id="4" name="Freeform: Shape 18">
            <a:extLst>
              <a:ext uri="{FF2B5EF4-FFF2-40B4-BE49-F238E27FC236}">
                <a16:creationId xmlns:a16="http://schemas.microsoft.com/office/drawing/2014/main" id="{0C9E801A-D086-4FFC-86E3-E6EA78CF2439}"/>
              </a:ext>
            </a:extLst>
          </p:cNvPr>
          <p:cNvSpPr/>
          <p:nvPr/>
        </p:nvSpPr>
        <p:spPr>
          <a:xfrm>
            <a:off x="6347508" y="1694909"/>
            <a:ext cx="5437123" cy="4470395"/>
          </a:xfrm>
          <a:custGeom>
            <a:avLst/>
            <a:gdLst>
              <a:gd name="connsiteX0" fmla="*/ 0 w 4139516"/>
              <a:gd name="connsiteY0" fmla="*/ 0 h 4470395"/>
              <a:gd name="connsiteX1" fmla="*/ 4139516 w 4139516"/>
              <a:gd name="connsiteY1" fmla="*/ 0 h 4470395"/>
              <a:gd name="connsiteX2" fmla="*/ 4139516 w 4139516"/>
              <a:gd name="connsiteY2" fmla="*/ 4470395 h 4470395"/>
              <a:gd name="connsiteX3" fmla="*/ 1 w 4139516"/>
              <a:gd name="connsiteY3" fmla="*/ 4470395 h 4470395"/>
              <a:gd name="connsiteX4" fmla="*/ 932664 w 4139516"/>
              <a:gd name="connsiteY4" fmla="*/ 2235199 h 4470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9516" h="4470395">
                <a:moveTo>
                  <a:pt x="0" y="0"/>
                </a:moveTo>
                <a:lnTo>
                  <a:pt x="4139516" y="0"/>
                </a:lnTo>
                <a:lnTo>
                  <a:pt x="4139516" y="4470395"/>
                </a:lnTo>
                <a:lnTo>
                  <a:pt x="1" y="4470395"/>
                </a:lnTo>
                <a:lnTo>
                  <a:pt x="932664" y="2235199"/>
                </a:lnTo>
                <a:close/>
              </a:path>
            </a:pathLst>
          </a:cu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08000" tIns="72000" rIns="108000" bIns="72000" rtlCol="0" anchor="t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610AC21-1480-4C7D-B067-552E6F30F717}"/>
              </a:ext>
            </a:extLst>
          </p:cNvPr>
          <p:cNvSpPr txBox="1"/>
          <p:nvPr/>
        </p:nvSpPr>
        <p:spPr>
          <a:xfrm>
            <a:off x="609600" y="2150484"/>
            <a:ext cx="5486399" cy="39428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1"/>
            <a:r>
              <a:rPr lang="en-US" sz="1600" b="1" dirty="0">
                <a:solidFill>
                  <a:srgbClr val="0000FF"/>
                </a:solidFill>
              </a:rPr>
              <a:t>UN Reg. No. 138:</a:t>
            </a:r>
            <a:br>
              <a:rPr lang="en-US" sz="1600" b="1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Acoustic Vehicle Alerting System (AVAS) </a:t>
            </a:r>
          </a:p>
          <a:p>
            <a:pPr lvl="1"/>
            <a:r>
              <a:rPr lang="en-US" sz="1600" b="1" dirty="0"/>
              <a:t>UN Reg. No. 28: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dirty="0"/>
              <a:t>Audible warning devices (Horn)</a:t>
            </a:r>
          </a:p>
          <a:p>
            <a:pPr lvl="1"/>
            <a:r>
              <a:rPr lang="en-US" sz="1600" b="1" dirty="0"/>
              <a:t>UN Reg. No. 51: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Maximum Sound</a:t>
            </a:r>
            <a:br>
              <a:rPr lang="en-US" dirty="0"/>
            </a:br>
            <a:r>
              <a:rPr lang="en-US" dirty="0"/>
              <a:t>Additional Sound Emission Provisions (ASEP)</a:t>
            </a:r>
            <a:br>
              <a:rPr lang="en-US" dirty="0"/>
            </a:b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UN Reg. No. 97: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Vehicle Alarm Systems (VAS)</a:t>
            </a:r>
            <a:endParaRPr lang="en-US" dirty="0"/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UN Reg. No. 116: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Audible alarms against unauthorized use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UN Reg. No. 163:</a:t>
            </a:r>
            <a:b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Audible alarms of vehicle alarm systems</a:t>
            </a:r>
          </a:p>
          <a:p>
            <a:pPr lvl="1"/>
            <a:r>
              <a:rPr lang="en-US" sz="1600" b="1" dirty="0"/>
              <a:t>UN Reg. No. 165: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Audible Reverse Warning Devices and Audible Reverse Warning Signals (RWS)</a:t>
            </a:r>
          </a:p>
          <a:p>
            <a:pPr lvl="1"/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59C78D8-7DFD-4038-814D-1771A39F6FBD}"/>
              </a:ext>
            </a:extLst>
          </p:cNvPr>
          <p:cNvSpPr txBox="1"/>
          <p:nvPr/>
        </p:nvSpPr>
        <p:spPr>
          <a:xfrm>
            <a:off x="7467600" y="2276872"/>
            <a:ext cx="4114800" cy="62055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r>
              <a:rPr lang="en-US" b="1" dirty="0"/>
              <a:t>Regulations should be Performance based and Technology neutral</a:t>
            </a:r>
          </a:p>
        </p:txBody>
      </p:sp>
      <p:sp>
        <p:nvSpPr>
          <p:cNvPr id="9" name="Pfeil: Chevron 8">
            <a:extLst>
              <a:ext uri="{FF2B5EF4-FFF2-40B4-BE49-F238E27FC236}">
                <a16:creationId xmlns:a16="http://schemas.microsoft.com/office/drawing/2014/main" id="{FCCF3E19-D556-454F-9A93-E3F594FB4B84}"/>
              </a:ext>
            </a:extLst>
          </p:cNvPr>
          <p:cNvSpPr/>
          <p:nvPr/>
        </p:nvSpPr>
        <p:spPr>
          <a:xfrm>
            <a:off x="6261100" y="1701270"/>
            <a:ext cx="1275059" cy="4464034"/>
          </a:xfrm>
          <a:prstGeom prst="chevron">
            <a:avLst>
              <a:gd name="adj" fmla="val 95339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08000" tIns="72000" rIns="108000" bIns="72000" rtlCol="0" anchor="t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" name="Gerader Verbinder 60">
            <a:extLst>
              <a:ext uri="{FF2B5EF4-FFF2-40B4-BE49-F238E27FC236}">
                <a16:creationId xmlns:a16="http://schemas.microsoft.com/office/drawing/2014/main" id="{CEF5FF01-6890-4F8F-8B4D-4424E6FF2DDC}"/>
              </a:ext>
            </a:extLst>
          </p:cNvPr>
          <p:cNvCxnSpPr>
            <a:cxnSpLocks/>
          </p:cNvCxnSpPr>
          <p:nvPr/>
        </p:nvCxnSpPr>
        <p:spPr>
          <a:xfrm>
            <a:off x="7467600" y="2881635"/>
            <a:ext cx="4114800" cy="0"/>
          </a:xfrm>
          <a:prstGeom prst="line">
            <a:avLst/>
          </a:prstGeom>
          <a:ln w="28575" cap="flat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7">
            <a:extLst>
              <a:ext uri="{FF2B5EF4-FFF2-40B4-BE49-F238E27FC236}">
                <a16:creationId xmlns:a16="http://schemas.microsoft.com/office/drawing/2014/main" id="{D7A5086C-D06C-4F33-B647-99F185D2B43B}"/>
              </a:ext>
            </a:extLst>
          </p:cNvPr>
          <p:cNvSpPr txBox="1"/>
          <p:nvPr/>
        </p:nvSpPr>
        <p:spPr>
          <a:xfrm>
            <a:off x="7467600" y="3076035"/>
            <a:ext cx="3956992" cy="143308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lvl="1"/>
            <a:r>
              <a:rPr lang="en-US" sz="2000" dirty="0"/>
              <a:t>Industry needs the flexibility to meet the Requirements of all these regulations </a:t>
            </a:r>
            <a:r>
              <a:rPr lang="en-US" sz="2000" b="1" dirty="0"/>
              <a:t>with separate or combined systems/devices.</a:t>
            </a:r>
            <a:br>
              <a:rPr lang="en-US" sz="2000" b="1" dirty="0"/>
            </a:br>
            <a:endParaRPr lang="en-US" dirty="0"/>
          </a:p>
        </p:txBody>
      </p:sp>
      <p:sp>
        <p:nvSpPr>
          <p:cNvPr id="12" name="Textfeld 7">
            <a:extLst>
              <a:ext uri="{FF2B5EF4-FFF2-40B4-BE49-F238E27FC236}">
                <a16:creationId xmlns:a16="http://schemas.microsoft.com/office/drawing/2014/main" id="{66BED50E-1492-412D-AA74-E3505D9F542B}"/>
              </a:ext>
            </a:extLst>
          </p:cNvPr>
          <p:cNvSpPr txBox="1"/>
          <p:nvPr/>
        </p:nvSpPr>
        <p:spPr>
          <a:xfrm>
            <a:off x="1055440" y="1704446"/>
            <a:ext cx="5040559" cy="28800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r>
              <a:rPr lang="en-US" b="1" dirty="0"/>
              <a:t>UN Regulations with Sound Requirements</a:t>
            </a:r>
            <a:endParaRPr lang="en-US" dirty="0"/>
          </a:p>
        </p:txBody>
      </p:sp>
      <p:cxnSp>
        <p:nvCxnSpPr>
          <p:cNvPr id="13" name="Gerader Verbinder 60">
            <a:extLst>
              <a:ext uri="{FF2B5EF4-FFF2-40B4-BE49-F238E27FC236}">
                <a16:creationId xmlns:a16="http://schemas.microsoft.com/office/drawing/2014/main" id="{3DB0E455-EB15-46F3-899E-D8F480A8248F}"/>
              </a:ext>
            </a:extLst>
          </p:cNvPr>
          <p:cNvCxnSpPr>
            <a:cxnSpLocks/>
          </p:cNvCxnSpPr>
          <p:nvPr/>
        </p:nvCxnSpPr>
        <p:spPr>
          <a:xfrm>
            <a:off x="1055441" y="2055946"/>
            <a:ext cx="5040559" cy="0"/>
          </a:xfrm>
          <a:prstGeom prst="line">
            <a:avLst/>
          </a:prstGeom>
          <a:ln w="28575" cap="flat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916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EEAAF3AC-A0BB-DDDC-A1F5-475C9054E6A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989868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EEAAF3AC-A0BB-DDDC-A1F5-475C9054E6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CAB58355-BB7D-7281-13D0-70BD265EC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dirty="0"/>
              <a:t>2. Testing Procedure</a:t>
            </a:r>
            <a:br>
              <a:rPr lang="en-US" sz="3600" dirty="0"/>
            </a:br>
            <a:r>
              <a:rPr lang="en-US" sz="2800" dirty="0"/>
              <a:t>Main topic are Measurement Uncertainties</a:t>
            </a:r>
            <a:endParaRPr lang="en-US" sz="3600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82AC1FB-B03E-A36F-C069-6CCEBAF37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6831AE1-DCC1-98DF-242C-A7AB1E3ABF2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09600" y="1567333"/>
            <a:ext cx="10526960" cy="4525963"/>
          </a:xfrm>
        </p:spPr>
        <p:txBody>
          <a:bodyPr/>
          <a:lstStyle/>
          <a:p>
            <a:pPr marL="180000" lvl="1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kern="1200" dirty="0">
                <a:ea typeface="+mn-ea"/>
                <a:cs typeface="+mn-cs"/>
              </a:rPr>
              <a:t>Reasonable margin </a:t>
            </a:r>
            <a:r>
              <a:rPr lang="en-US" sz="2000" kern="1200" dirty="0">
                <a:ea typeface="+mn-ea"/>
                <a:cs typeface="+mn-cs"/>
              </a:rPr>
              <a:t>between minimum and maximum sound needed</a:t>
            </a:r>
          </a:p>
          <a:p>
            <a:pPr marL="580050" lvl="2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kern="1200" dirty="0">
                <a:ea typeface="+mn-ea"/>
                <a:cs typeface="+mn-cs"/>
              </a:rPr>
              <a:t>for design (e.g., dependency on acceleration, position of loudspeaker vs. receiver)</a:t>
            </a:r>
          </a:p>
          <a:p>
            <a:pPr marL="580050" lvl="2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kern="1200" dirty="0">
                <a:ea typeface="+mn-ea"/>
                <a:cs typeface="+mn-cs"/>
              </a:rPr>
              <a:t>for measurement uncertainties </a:t>
            </a:r>
          </a:p>
          <a:p>
            <a:pPr marL="180000" lvl="1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kern="1200" dirty="0">
                <a:ea typeface="+mn-ea"/>
                <a:cs typeface="+mn-cs"/>
              </a:rPr>
              <a:t>3</a:t>
            </a:r>
            <a:r>
              <a:rPr lang="en-US" sz="2000" b="1" kern="1200" baseline="30000" dirty="0">
                <a:ea typeface="+mn-ea"/>
                <a:cs typeface="+mn-cs"/>
              </a:rPr>
              <a:t>rd</a:t>
            </a:r>
            <a:r>
              <a:rPr lang="en-US" sz="2000" b="1" kern="1200" dirty="0">
                <a:ea typeface="+mn-ea"/>
                <a:cs typeface="+mn-cs"/>
              </a:rPr>
              <a:t> party testing</a:t>
            </a:r>
          </a:p>
          <a:p>
            <a:pPr marL="580050" lvl="2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kern="1200" dirty="0">
                <a:ea typeface="+mn-ea"/>
                <a:cs typeface="+mn-cs"/>
              </a:rPr>
              <a:t>is not defined, variety of testing options influence results</a:t>
            </a:r>
          </a:p>
          <a:p>
            <a:pPr marL="580050" lvl="2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kern="1200" dirty="0">
                <a:ea typeface="+mn-ea"/>
                <a:cs typeface="+mn-cs"/>
              </a:rPr>
              <a:t>needs clarification according high measurement uncertainties of levels in frequency bands.</a:t>
            </a:r>
          </a:p>
          <a:p>
            <a:pPr marL="180000" lvl="1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kern="1200" dirty="0">
                <a:ea typeface="+mn-ea"/>
                <a:cs typeface="+mn-cs"/>
              </a:rPr>
              <a:t>Work on </a:t>
            </a:r>
            <a:r>
              <a:rPr lang="en-US" sz="2200" b="1" kern="1200" dirty="0">
                <a:ea typeface="+mn-ea"/>
                <a:cs typeface="+mn-cs"/>
              </a:rPr>
              <a:t>Measurement Uncertainties</a:t>
            </a:r>
          </a:p>
          <a:p>
            <a:pPr marL="580050" lvl="2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kern="1200" dirty="0">
                <a:ea typeface="+mn-ea"/>
                <a:cs typeface="+mn-cs"/>
              </a:rPr>
              <a:t>New Annex according to IWG MU “Document for Reference”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013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07894591"/>
              </p:ext>
            </p:extLst>
          </p:nvPr>
        </p:nvGraphicFramePr>
        <p:xfrm>
          <a:off x="1143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think-cell Folie" r:id="rId6" imgW="270" imgH="270" progId="TCLayout.ActiveDocument.1">
                  <p:embed/>
                </p:oleObj>
              </mc:Choice>
              <mc:Fallback>
                <p:oleObj name="think-cell Folie" r:id="rId6" imgW="270" imgH="270" progId="TCLayout.ActiveDocument.1">
                  <p:embed/>
                  <p:pic>
                    <p:nvPicPr>
                      <p:cNvPr id="10" name="Objekt 9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300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/>
          <a:lstStyle/>
          <a:p>
            <a:r>
              <a:rPr lang="en-US" sz="3600" dirty="0"/>
              <a:t>2. Testing Procedure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Timing mismatch between R138 Step 1 and ISO Standard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30D5B18E-399C-4AD7-9806-EB15A6B1D7DE}"/>
              </a:ext>
            </a:extLst>
          </p:cNvPr>
          <p:cNvCxnSpPr/>
          <p:nvPr/>
        </p:nvCxnSpPr>
        <p:spPr>
          <a:xfrm>
            <a:off x="371475" y="4581128"/>
            <a:ext cx="11449050" cy="0"/>
          </a:xfrm>
          <a:prstGeom prst="line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F368A575-6D27-484C-BCDE-AE9C0D83D198}"/>
              </a:ext>
            </a:extLst>
          </p:cNvPr>
          <p:cNvGrpSpPr/>
          <p:nvPr/>
        </p:nvGrpSpPr>
        <p:grpSpPr>
          <a:xfrm>
            <a:off x="479376" y="1649644"/>
            <a:ext cx="1450436" cy="1980000"/>
            <a:chOff x="371474" y="1412875"/>
            <a:chExt cx="1450436" cy="1980000"/>
          </a:xfrm>
        </p:grpSpPr>
        <p:sp>
          <p:nvSpPr>
            <p:cNvPr id="86" name="Textplatzhalter 5"/>
            <p:cNvSpPr txBox="1">
              <a:spLocks/>
            </p:cNvSpPr>
            <p:nvPr/>
          </p:nvSpPr>
          <p:spPr>
            <a:xfrm>
              <a:off x="371474" y="2998249"/>
              <a:ext cx="1450436" cy="318040"/>
            </a:xfrm>
            <a:prstGeom prst="rect">
              <a:avLst/>
            </a:prstGeom>
          </p:spPr>
          <p:txBody>
            <a:bodyPr vert="horz" wrap="square" lIns="10800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accent1">
                      <a:lumMod val="75000"/>
                    </a:schemeClr>
                  </a:solidFill>
                </a:rPr>
                <a:t>Sep. 2023</a:t>
              </a:r>
            </a:p>
          </p:txBody>
        </p: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C5CBDA7C-9CC7-4BBD-A092-22483BDBF2AD}"/>
                </a:ext>
              </a:extLst>
            </p:cNvPr>
            <p:cNvGrpSpPr/>
            <p:nvPr/>
          </p:nvGrpSpPr>
          <p:grpSpPr>
            <a:xfrm>
              <a:off x="371474" y="1412875"/>
              <a:ext cx="1450436" cy="1980000"/>
              <a:chOff x="371474" y="1412875"/>
              <a:chExt cx="1450436" cy="1980000"/>
            </a:xfrm>
          </p:grpSpPr>
          <p:sp>
            <p:nvSpPr>
              <p:cNvPr id="65" name="Textplatzhalter 5">
                <a:extLst>
                  <a:ext uri="{FF2B5EF4-FFF2-40B4-BE49-F238E27FC236}">
                    <a16:creationId xmlns:a16="http://schemas.microsoft.com/office/drawing/2014/main" id="{A4E41D92-CE0F-4CF8-908D-5BC853F649B7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371474" y="1995830"/>
                <a:ext cx="1450436" cy="4555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0800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solidFill>
                      <a:schemeClr val="accent1">
                        <a:lumMod val="75000"/>
                      </a:schemeClr>
                    </a:solidFill>
                  </a:rPr>
                  <a:t>Informal doc Step 1</a:t>
                </a:r>
              </a:p>
            </p:txBody>
          </p:sp>
          <p:grpSp>
            <p:nvGrpSpPr>
              <p:cNvPr id="9" name="Gruppieren 8">
                <a:extLst>
                  <a:ext uri="{FF2B5EF4-FFF2-40B4-BE49-F238E27FC236}">
                    <a16:creationId xmlns:a16="http://schemas.microsoft.com/office/drawing/2014/main" id="{F5D955AE-FC11-4110-8685-F1C28F8E5188}"/>
                  </a:ext>
                </a:extLst>
              </p:cNvPr>
              <p:cNvGrpSpPr/>
              <p:nvPr/>
            </p:nvGrpSpPr>
            <p:grpSpPr>
              <a:xfrm>
                <a:off x="371474" y="1412875"/>
                <a:ext cx="1450436" cy="1980000"/>
                <a:chOff x="371474" y="1412875"/>
                <a:chExt cx="1450436" cy="1980000"/>
              </a:xfrm>
            </p:grpSpPr>
            <p:sp>
              <p:nvSpPr>
                <p:cNvPr id="62" name="Textplatzhalter 5"/>
                <p:cNvSpPr txBox="1">
                  <a:spLocks/>
                </p:cNvSpPr>
                <p:nvPr/>
              </p:nvSpPr>
              <p:spPr>
                <a:xfrm>
                  <a:off x="371474" y="1418725"/>
                  <a:ext cx="1450436" cy="430887"/>
                </a:xfrm>
                <a:prstGeom prst="rect">
                  <a:avLst/>
                </a:prstGeom>
              </p:spPr>
              <p:txBody>
                <a:bodyPr vert="horz" wrap="square" lIns="108000" tIns="0" rIns="0" bIns="0" rtlCol="0" anchor="t">
                  <a:spAutoFit/>
                </a:bodyPr>
                <a:lstStyle>
                  <a:lvl1pPr marL="0" indent="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4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88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32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400" b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78</a:t>
                  </a:r>
                  <a:r>
                    <a:rPr lang="en-US" sz="1400" b="1" baseline="30000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th</a:t>
                  </a:r>
                  <a:r>
                    <a:rPr lang="en-US" sz="1400" b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 session GRBP</a:t>
                  </a:r>
                </a:p>
              </p:txBody>
            </p:sp>
            <p:cxnSp>
              <p:nvCxnSpPr>
                <p:cNvPr id="94" name="Gerader Verbinder 93">
                  <a:extLst>
                    <a:ext uri="{FF2B5EF4-FFF2-40B4-BE49-F238E27FC236}">
                      <a16:creationId xmlns:a16="http://schemas.microsoft.com/office/drawing/2014/main" id="{7BF38318-7BBA-4834-9257-BEE81FA9AF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1475" y="1412875"/>
                  <a:ext cx="0" cy="1980000"/>
                </a:xfrm>
                <a:prstGeom prst="line">
                  <a:avLst/>
                </a:prstGeom>
                <a:ln w="317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A2688A31-B53B-43F5-AB8F-201537EBBE22}"/>
              </a:ext>
            </a:extLst>
          </p:cNvPr>
          <p:cNvGrpSpPr/>
          <p:nvPr/>
        </p:nvGrpSpPr>
        <p:grpSpPr>
          <a:xfrm>
            <a:off x="1919536" y="1649644"/>
            <a:ext cx="1450436" cy="1980000"/>
            <a:chOff x="3704346" y="1412875"/>
            <a:chExt cx="1450436" cy="1980000"/>
          </a:xfrm>
        </p:grpSpPr>
        <p:sp>
          <p:nvSpPr>
            <p:cNvPr id="87" name="Textplatzhalter 5"/>
            <p:cNvSpPr txBox="1">
              <a:spLocks/>
            </p:cNvSpPr>
            <p:nvPr/>
          </p:nvSpPr>
          <p:spPr>
            <a:xfrm>
              <a:off x="3704346" y="2998249"/>
              <a:ext cx="1450436" cy="318040"/>
            </a:xfrm>
            <a:prstGeom prst="rect">
              <a:avLst/>
            </a:prstGeom>
          </p:spPr>
          <p:txBody>
            <a:bodyPr vert="horz" wrap="square" lIns="10800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Nov. 2023</a:t>
              </a:r>
            </a:p>
          </p:txBody>
        </p: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5A7E3772-DDB6-4601-8325-1F6C9E5114CB}"/>
                </a:ext>
              </a:extLst>
            </p:cNvPr>
            <p:cNvGrpSpPr/>
            <p:nvPr/>
          </p:nvGrpSpPr>
          <p:grpSpPr>
            <a:xfrm>
              <a:off x="3704346" y="1412875"/>
              <a:ext cx="1450436" cy="1980000"/>
              <a:chOff x="3704346" y="1412875"/>
              <a:chExt cx="1450436" cy="1980000"/>
            </a:xfrm>
          </p:grpSpPr>
          <p:sp>
            <p:nvSpPr>
              <p:cNvPr id="80" name="Textplatzhalter 5">
                <a:extLst>
                  <a:ext uri="{FF2B5EF4-FFF2-40B4-BE49-F238E27FC236}">
                    <a16:creationId xmlns:a16="http://schemas.microsoft.com/office/drawing/2014/main" id="{E20F1D05-BA55-4A6C-81CA-4C3738FCABAD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3704346" y="1995830"/>
                <a:ext cx="1450436" cy="6925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0800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Working Doc.</a:t>
                </a:r>
                <a:br>
                  <a:rPr lang="en-US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Step 1 for February</a:t>
                </a:r>
              </a:p>
            </p:txBody>
          </p:sp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A3B5AD89-15E9-4BA2-B33E-B1D02A99475F}"/>
                  </a:ext>
                </a:extLst>
              </p:cNvPr>
              <p:cNvGrpSpPr/>
              <p:nvPr/>
            </p:nvGrpSpPr>
            <p:grpSpPr>
              <a:xfrm>
                <a:off x="3704346" y="1412875"/>
                <a:ext cx="1450436" cy="1980000"/>
                <a:chOff x="3704346" y="1412875"/>
                <a:chExt cx="1450436" cy="1980000"/>
              </a:xfrm>
            </p:grpSpPr>
            <p:sp>
              <p:nvSpPr>
                <p:cNvPr id="69" name="Textplatzhalter 5"/>
                <p:cNvSpPr txBox="1">
                  <a:spLocks/>
                </p:cNvSpPr>
                <p:nvPr/>
              </p:nvSpPr>
              <p:spPr>
                <a:xfrm>
                  <a:off x="3704346" y="1418725"/>
                  <a:ext cx="1450436" cy="430887"/>
                </a:xfrm>
                <a:prstGeom prst="rect">
                  <a:avLst/>
                </a:prstGeom>
              </p:spPr>
              <p:txBody>
                <a:bodyPr vert="horz" wrap="square" lIns="108000" tIns="0" rIns="0" bIns="0" rtlCol="0" anchor="t">
                  <a:spAutoFit/>
                </a:bodyPr>
                <a:lstStyle>
                  <a:lvl1pPr marL="0" indent="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4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88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32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400" b="1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Deadline </a:t>
                  </a:r>
                  <a:br>
                    <a:rPr lang="en-US" sz="1400" b="1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</a:br>
                  <a:r>
                    <a:rPr lang="en-US" sz="1400" b="1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79th GRBP</a:t>
                  </a:r>
                </a:p>
              </p:txBody>
            </p:sp>
            <p:cxnSp>
              <p:nvCxnSpPr>
                <p:cNvPr id="95" name="Gerader Verbinder 94">
                  <a:extLst>
                    <a:ext uri="{FF2B5EF4-FFF2-40B4-BE49-F238E27FC236}">
                      <a16:creationId xmlns:a16="http://schemas.microsoft.com/office/drawing/2014/main" id="{48252161-E309-4BBF-B852-2BB3CCBBDC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04346" y="1412875"/>
                  <a:ext cx="0" cy="1980000"/>
                </a:xfrm>
                <a:prstGeom prst="line">
                  <a:avLst/>
                </a:prstGeom>
                <a:ln w="2857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39B51804-3EEC-4FBB-8758-E20382E3165D}"/>
              </a:ext>
            </a:extLst>
          </p:cNvPr>
          <p:cNvGrpSpPr/>
          <p:nvPr/>
        </p:nvGrpSpPr>
        <p:grpSpPr>
          <a:xfrm>
            <a:off x="3287688" y="1649644"/>
            <a:ext cx="1450436" cy="1980000"/>
            <a:chOff x="7037218" y="1412875"/>
            <a:chExt cx="1450436" cy="1980000"/>
          </a:xfrm>
        </p:grpSpPr>
        <p:sp>
          <p:nvSpPr>
            <p:cNvPr id="107" name="Textplatzhalter 5"/>
            <p:cNvSpPr txBox="1">
              <a:spLocks/>
            </p:cNvSpPr>
            <p:nvPr/>
          </p:nvSpPr>
          <p:spPr>
            <a:xfrm>
              <a:off x="7037218" y="2998249"/>
              <a:ext cx="1450436" cy="318040"/>
            </a:xfrm>
            <a:prstGeom prst="rect">
              <a:avLst/>
            </a:prstGeom>
          </p:spPr>
          <p:txBody>
            <a:bodyPr vert="horz" wrap="square" lIns="10800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rgbClr val="0000FF"/>
                  </a:solidFill>
                </a:rPr>
                <a:t>Feb 2024</a:t>
              </a:r>
            </a:p>
          </p:txBody>
        </p: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78DD6977-64F3-4F64-8AE7-219701DF495B}"/>
                </a:ext>
              </a:extLst>
            </p:cNvPr>
            <p:cNvGrpSpPr/>
            <p:nvPr/>
          </p:nvGrpSpPr>
          <p:grpSpPr>
            <a:xfrm>
              <a:off x="7037218" y="1412875"/>
              <a:ext cx="1450436" cy="1980000"/>
              <a:chOff x="7037218" y="1412875"/>
              <a:chExt cx="1450436" cy="1980000"/>
            </a:xfrm>
          </p:grpSpPr>
          <p:sp>
            <p:nvSpPr>
              <p:cNvPr id="82" name="Textplatzhalter 5">
                <a:extLst>
                  <a:ext uri="{FF2B5EF4-FFF2-40B4-BE49-F238E27FC236}">
                    <a16:creationId xmlns:a16="http://schemas.microsoft.com/office/drawing/2014/main" id="{1FF2CC7A-AFBC-435A-93A1-F6D16EE60C69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7037218" y="1995830"/>
                <a:ext cx="1450436" cy="4555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0800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solidFill>
                      <a:srgbClr val="0000FF"/>
                    </a:solidFill>
                  </a:rPr>
                  <a:t>Working Doc. Step 1 adopted</a:t>
                </a:r>
              </a:p>
            </p:txBody>
          </p:sp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1A0D4EE8-2A52-4CE5-A21E-10B36CF499A1}"/>
                  </a:ext>
                </a:extLst>
              </p:cNvPr>
              <p:cNvGrpSpPr/>
              <p:nvPr/>
            </p:nvGrpSpPr>
            <p:grpSpPr>
              <a:xfrm>
                <a:off x="7037218" y="1412875"/>
                <a:ext cx="1450436" cy="1980000"/>
                <a:chOff x="7037218" y="1412875"/>
                <a:chExt cx="1450436" cy="1980000"/>
              </a:xfrm>
            </p:grpSpPr>
            <p:sp>
              <p:nvSpPr>
                <p:cNvPr id="101" name="Textplatzhalter 5"/>
                <p:cNvSpPr txBox="1">
                  <a:spLocks/>
                </p:cNvSpPr>
                <p:nvPr/>
              </p:nvSpPr>
              <p:spPr>
                <a:xfrm>
                  <a:off x="7037218" y="1418725"/>
                  <a:ext cx="1450436" cy="430887"/>
                </a:xfrm>
                <a:prstGeom prst="rect">
                  <a:avLst/>
                </a:prstGeom>
              </p:spPr>
              <p:txBody>
                <a:bodyPr vert="horz" wrap="square" lIns="108000" tIns="0" rIns="0" bIns="0" rtlCol="0" anchor="t">
                  <a:spAutoFit/>
                </a:bodyPr>
                <a:lstStyle>
                  <a:lvl1pPr marL="0" indent="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4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88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32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400" b="1" dirty="0">
                      <a:solidFill>
                        <a:srgbClr val="0000FF"/>
                      </a:solidFill>
                    </a:rPr>
                    <a:t>79</a:t>
                  </a:r>
                  <a:r>
                    <a:rPr lang="en-US" sz="1400" b="1" baseline="30000" dirty="0">
                      <a:solidFill>
                        <a:srgbClr val="0000FF"/>
                      </a:solidFill>
                    </a:rPr>
                    <a:t>th</a:t>
                  </a:r>
                  <a:r>
                    <a:rPr lang="en-US" sz="1400" b="1" dirty="0">
                      <a:solidFill>
                        <a:srgbClr val="0000FF"/>
                      </a:solidFill>
                    </a:rPr>
                    <a:t> session GRBP</a:t>
                  </a:r>
                </a:p>
              </p:txBody>
            </p:sp>
            <p:cxnSp>
              <p:nvCxnSpPr>
                <p:cNvPr id="98" name="Gerader Verbinder 97">
                  <a:extLst>
                    <a:ext uri="{FF2B5EF4-FFF2-40B4-BE49-F238E27FC236}">
                      <a16:creationId xmlns:a16="http://schemas.microsoft.com/office/drawing/2014/main" id="{1C525FC4-676E-4701-B87E-C90FC6300F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37218" y="1412875"/>
                  <a:ext cx="0" cy="198000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DA23C10A-1E57-4AA5-8FDF-BA6FB675E775}"/>
              </a:ext>
            </a:extLst>
          </p:cNvPr>
          <p:cNvGrpSpPr/>
          <p:nvPr/>
        </p:nvGrpSpPr>
        <p:grpSpPr>
          <a:xfrm>
            <a:off x="3215680" y="4581128"/>
            <a:ext cx="1460720" cy="2027766"/>
            <a:chOff x="2027626" y="3408255"/>
            <a:chExt cx="1460720" cy="2027766"/>
          </a:xfrm>
        </p:grpSpPr>
        <p:sp>
          <p:nvSpPr>
            <p:cNvPr id="111" name="Textplatzhalter 5"/>
            <p:cNvSpPr txBox="1">
              <a:spLocks/>
            </p:cNvSpPr>
            <p:nvPr/>
          </p:nvSpPr>
          <p:spPr>
            <a:xfrm>
              <a:off x="2037910" y="3646563"/>
              <a:ext cx="1450436" cy="318040"/>
            </a:xfrm>
            <a:prstGeom prst="rect">
              <a:avLst/>
            </a:prstGeom>
          </p:spPr>
          <p:txBody>
            <a:bodyPr vert="horz" wrap="square" lIns="10800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1">
                      <a:lumMod val="65000"/>
                    </a:schemeClr>
                  </a:solidFill>
                </a:rPr>
                <a:t>Jan. 2024</a:t>
              </a:r>
            </a:p>
          </p:txBody>
        </p: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6CFD875A-320F-4DD7-9121-187715FF9480}"/>
                </a:ext>
              </a:extLst>
            </p:cNvPr>
            <p:cNvGrpSpPr/>
            <p:nvPr/>
          </p:nvGrpSpPr>
          <p:grpSpPr>
            <a:xfrm>
              <a:off x="2027626" y="3408255"/>
              <a:ext cx="1460720" cy="2027766"/>
              <a:chOff x="2027626" y="3408255"/>
              <a:chExt cx="1460720" cy="2027766"/>
            </a:xfrm>
          </p:grpSpPr>
          <p:sp>
            <p:nvSpPr>
              <p:cNvPr id="79" name="Textplatzhalter 5"/>
              <p:cNvSpPr txBox="1">
                <a:spLocks/>
              </p:cNvSpPr>
              <p:nvPr/>
            </p:nvSpPr>
            <p:spPr>
              <a:xfrm>
                <a:off x="2037910" y="4439200"/>
                <a:ext cx="1450436" cy="430887"/>
              </a:xfrm>
              <a:prstGeom prst="rect">
                <a:avLst/>
              </a:prstGeom>
            </p:spPr>
            <p:txBody>
              <a:bodyPr vert="horz" wrap="square" lIns="108000" tIns="0" rIns="0" bIns="0" rtlCol="0" anchor="b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dirty="0">
                    <a:solidFill>
                      <a:schemeClr val="bg1">
                        <a:lumMod val="65000"/>
                      </a:schemeClr>
                    </a:solidFill>
                  </a:rPr>
                  <a:t>Draft Standard DIS</a:t>
                </a:r>
              </a:p>
            </p:txBody>
          </p:sp>
          <p:grpSp>
            <p:nvGrpSpPr>
              <p:cNvPr id="22" name="Gruppieren 21">
                <a:extLst>
                  <a:ext uri="{FF2B5EF4-FFF2-40B4-BE49-F238E27FC236}">
                    <a16:creationId xmlns:a16="http://schemas.microsoft.com/office/drawing/2014/main" id="{8FE0E661-8DE3-4BE1-96DB-44B0D3EF9788}"/>
                  </a:ext>
                </a:extLst>
              </p:cNvPr>
              <p:cNvGrpSpPr/>
              <p:nvPr/>
            </p:nvGrpSpPr>
            <p:grpSpPr>
              <a:xfrm>
                <a:off x="2027626" y="3408255"/>
                <a:ext cx="1460720" cy="2027766"/>
                <a:chOff x="2027626" y="3408255"/>
                <a:chExt cx="1460720" cy="2027766"/>
              </a:xfrm>
            </p:grpSpPr>
            <p:sp>
              <p:nvSpPr>
                <p:cNvPr id="88" name="Textplatzhalter 5">
                  <a:extLst>
                    <a:ext uri="{FF2B5EF4-FFF2-40B4-BE49-F238E27FC236}">
                      <a16:creationId xmlns:a16="http://schemas.microsoft.com/office/drawing/2014/main" id="{73EEA179-2BCD-44E5-B187-55295C46D314}"/>
                    </a:ext>
                  </a:extLst>
                </p:cNvPr>
                <p:cNvSpPr txBox="1">
                  <a:spLocks/>
                </p:cNvSpPr>
                <p:nvPr/>
              </p:nvSpPr>
              <p:spPr bwMode="gray">
                <a:xfrm>
                  <a:off x="2037910" y="4980447"/>
                  <a:ext cx="1450436" cy="4555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8000" tIns="0" rIns="0" bIns="0" rtlCol="0" anchor="b">
                  <a:spAutoFit/>
                </a:bodyPr>
                <a:lstStyle>
                  <a:lvl1pPr marL="0" indent="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Tx/>
                    <a:buNone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80000" indent="-18000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360000" indent="-18000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540000" indent="-18000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720000" indent="-18000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400" dirty="0">
                      <a:solidFill>
                        <a:schemeClr val="bg1">
                          <a:lumMod val="65000"/>
                        </a:schemeClr>
                      </a:solidFill>
                    </a:rPr>
                    <a:t>Start: vote and comment</a:t>
                  </a:r>
                </a:p>
              </p:txBody>
            </p:sp>
            <p:cxnSp>
              <p:nvCxnSpPr>
                <p:cNvPr id="102" name="Gerader Verbinder 101">
                  <a:extLst>
                    <a:ext uri="{FF2B5EF4-FFF2-40B4-BE49-F238E27FC236}">
                      <a16:creationId xmlns:a16="http://schemas.microsoft.com/office/drawing/2014/main" id="{1B76488F-2049-438B-B5B8-9DCEAA6A8D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27626" y="3408255"/>
                  <a:ext cx="0" cy="1980000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DF08130D-DDD4-4077-AAFA-8A032548D125}"/>
              </a:ext>
            </a:extLst>
          </p:cNvPr>
          <p:cNvGrpSpPr/>
          <p:nvPr/>
        </p:nvGrpSpPr>
        <p:grpSpPr>
          <a:xfrm>
            <a:off x="9860739" y="4587324"/>
            <a:ext cx="1461161" cy="2027766"/>
            <a:chOff x="5360057" y="3408255"/>
            <a:chExt cx="1461161" cy="2027766"/>
          </a:xfrm>
        </p:grpSpPr>
        <p:sp>
          <p:nvSpPr>
            <p:cNvPr id="139" name="Textplatzhalter 5"/>
            <p:cNvSpPr txBox="1">
              <a:spLocks/>
            </p:cNvSpPr>
            <p:nvPr/>
          </p:nvSpPr>
          <p:spPr>
            <a:xfrm>
              <a:off x="5370782" y="3646563"/>
              <a:ext cx="1450436" cy="318040"/>
            </a:xfrm>
            <a:prstGeom prst="rect">
              <a:avLst/>
            </a:prstGeom>
          </p:spPr>
          <p:txBody>
            <a:bodyPr vert="horz" wrap="square" lIns="10800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bg2"/>
                  </a:solidFill>
                </a:rPr>
                <a:t>Jan. 2025</a:t>
              </a:r>
            </a:p>
          </p:txBody>
        </p: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9857F271-6380-4D4B-BEA2-F22789D8E9C0}"/>
                </a:ext>
              </a:extLst>
            </p:cNvPr>
            <p:cNvGrpSpPr/>
            <p:nvPr/>
          </p:nvGrpSpPr>
          <p:grpSpPr>
            <a:xfrm>
              <a:off x="5360057" y="3408255"/>
              <a:ext cx="1461160" cy="2027766"/>
              <a:chOff x="5360057" y="3408255"/>
              <a:chExt cx="1461160" cy="2027766"/>
            </a:xfrm>
          </p:grpSpPr>
          <p:sp>
            <p:nvSpPr>
              <p:cNvPr id="137" name="Textplatzhalter 5"/>
              <p:cNvSpPr txBox="1">
                <a:spLocks/>
              </p:cNvSpPr>
              <p:nvPr/>
            </p:nvSpPr>
            <p:spPr>
              <a:xfrm>
                <a:off x="5370781" y="4439196"/>
                <a:ext cx="1450436" cy="430887"/>
              </a:xfrm>
              <a:prstGeom prst="rect">
                <a:avLst/>
              </a:prstGeom>
            </p:spPr>
            <p:txBody>
              <a:bodyPr vert="horz" wrap="square" lIns="108000" tIns="0" rIns="0" bIns="0" rtlCol="0" anchor="b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dirty="0">
                    <a:solidFill>
                      <a:schemeClr val="bg2"/>
                    </a:solidFill>
                  </a:rPr>
                  <a:t>Final Draft</a:t>
                </a:r>
                <a:br>
                  <a:rPr lang="en-US" sz="1400" b="1" dirty="0">
                    <a:solidFill>
                      <a:schemeClr val="bg2"/>
                    </a:solidFill>
                  </a:rPr>
                </a:br>
                <a:r>
                  <a:rPr lang="en-US" sz="1400" b="1" dirty="0">
                    <a:solidFill>
                      <a:schemeClr val="bg2"/>
                    </a:solidFill>
                  </a:rPr>
                  <a:t>FDIS</a:t>
                </a:r>
              </a:p>
            </p:txBody>
          </p:sp>
          <p:grpSp>
            <p:nvGrpSpPr>
              <p:cNvPr id="25" name="Gruppieren 24">
                <a:extLst>
                  <a:ext uri="{FF2B5EF4-FFF2-40B4-BE49-F238E27FC236}">
                    <a16:creationId xmlns:a16="http://schemas.microsoft.com/office/drawing/2014/main" id="{FCEDAFE2-FCD5-4DFC-998A-1C41B25AD347}"/>
                  </a:ext>
                </a:extLst>
              </p:cNvPr>
              <p:cNvGrpSpPr/>
              <p:nvPr/>
            </p:nvGrpSpPr>
            <p:grpSpPr>
              <a:xfrm>
                <a:off x="5360057" y="3408255"/>
                <a:ext cx="1461160" cy="2027766"/>
                <a:chOff x="5360057" y="3408255"/>
                <a:chExt cx="1461160" cy="2027766"/>
              </a:xfrm>
            </p:grpSpPr>
            <p:sp>
              <p:nvSpPr>
                <p:cNvPr id="90" name="Textplatzhalter 5">
                  <a:extLst>
                    <a:ext uri="{FF2B5EF4-FFF2-40B4-BE49-F238E27FC236}">
                      <a16:creationId xmlns:a16="http://schemas.microsoft.com/office/drawing/2014/main" id="{63508C85-8FEC-4508-9A54-072DB45AABDC}"/>
                    </a:ext>
                  </a:extLst>
                </p:cNvPr>
                <p:cNvSpPr txBox="1">
                  <a:spLocks/>
                </p:cNvSpPr>
                <p:nvPr/>
              </p:nvSpPr>
              <p:spPr bwMode="gray">
                <a:xfrm>
                  <a:off x="5370781" y="4980447"/>
                  <a:ext cx="1450436" cy="4555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8000" tIns="0" rIns="0" bIns="0" rtlCol="0" anchor="b">
                  <a:spAutoFit/>
                </a:bodyPr>
                <a:lstStyle>
                  <a:lvl1pPr marL="0" indent="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Tx/>
                    <a:buNone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80000" indent="-18000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360000" indent="-18000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540000" indent="-18000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720000" indent="-180000" algn="l" defTabSz="914400" rtl="0" eaLnBrk="1" latinLnBrk="0" hangingPunct="1">
                    <a:lnSpc>
                      <a:spcPct val="11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400" dirty="0">
                      <a:solidFill>
                        <a:schemeClr val="bg2"/>
                      </a:solidFill>
                    </a:rPr>
                    <a:t>Start: vote and comment</a:t>
                  </a:r>
                </a:p>
              </p:txBody>
            </p:sp>
            <p:cxnSp>
              <p:nvCxnSpPr>
                <p:cNvPr id="103" name="Gerader Verbinder 102">
                  <a:extLst>
                    <a:ext uri="{FF2B5EF4-FFF2-40B4-BE49-F238E27FC236}">
                      <a16:creationId xmlns:a16="http://schemas.microsoft.com/office/drawing/2014/main" id="{E6CE688C-82F5-49DB-B962-47CD932648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60057" y="3408255"/>
                  <a:ext cx="0" cy="1980000"/>
                </a:xfrm>
                <a:prstGeom prst="line">
                  <a:avLst/>
                </a:prstGeom>
                <a:ln w="285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480ADB47-E007-842A-1523-A8090BE5C557}"/>
              </a:ext>
            </a:extLst>
          </p:cNvPr>
          <p:cNvGrpSpPr/>
          <p:nvPr/>
        </p:nvGrpSpPr>
        <p:grpSpPr>
          <a:xfrm>
            <a:off x="6960096" y="1665024"/>
            <a:ext cx="1450436" cy="1980000"/>
            <a:chOff x="7037218" y="1412875"/>
            <a:chExt cx="1450436" cy="1980000"/>
          </a:xfrm>
        </p:grpSpPr>
        <p:sp>
          <p:nvSpPr>
            <p:cNvPr id="50" name="Textplatzhalter 5">
              <a:extLst>
                <a:ext uri="{FF2B5EF4-FFF2-40B4-BE49-F238E27FC236}">
                  <a16:creationId xmlns:a16="http://schemas.microsoft.com/office/drawing/2014/main" id="{BD737021-AAA6-0614-AAF3-1373E4277167}"/>
                </a:ext>
              </a:extLst>
            </p:cNvPr>
            <p:cNvSpPr txBox="1">
              <a:spLocks/>
            </p:cNvSpPr>
            <p:nvPr/>
          </p:nvSpPr>
          <p:spPr>
            <a:xfrm>
              <a:off x="7037218" y="2998249"/>
              <a:ext cx="1450436" cy="318040"/>
            </a:xfrm>
            <a:prstGeom prst="rect">
              <a:avLst/>
            </a:prstGeom>
          </p:spPr>
          <p:txBody>
            <a:bodyPr vert="horz" wrap="square" lIns="10800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accent1">
                      <a:lumMod val="75000"/>
                    </a:schemeClr>
                  </a:solidFill>
                </a:rPr>
                <a:t>Sep. 2024</a:t>
              </a:r>
            </a:p>
          </p:txBody>
        </p: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4D6C8CB1-9F02-F272-C77C-EF99B6690012}"/>
                </a:ext>
              </a:extLst>
            </p:cNvPr>
            <p:cNvGrpSpPr/>
            <p:nvPr/>
          </p:nvGrpSpPr>
          <p:grpSpPr>
            <a:xfrm>
              <a:off x="7037218" y="1412875"/>
              <a:ext cx="1450436" cy="1980000"/>
              <a:chOff x="7037218" y="1412875"/>
              <a:chExt cx="1450436" cy="1980000"/>
            </a:xfrm>
          </p:grpSpPr>
          <p:sp>
            <p:nvSpPr>
              <p:cNvPr id="52" name="Textplatzhalter 5">
                <a:extLst>
                  <a:ext uri="{FF2B5EF4-FFF2-40B4-BE49-F238E27FC236}">
                    <a16:creationId xmlns:a16="http://schemas.microsoft.com/office/drawing/2014/main" id="{688F89EC-3FF2-6C4D-443A-D8CAC14B0805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7037218" y="1995830"/>
                <a:ext cx="1450436" cy="6925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0800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solidFill>
                      <a:schemeClr val="accent1">
                        <a:lumMod val="75000"/>
                      </a:schemeClr>
                    </a:solidFill>
                  </a:rPr>
                  <a:t>Informal doc</a:t>
                </a:r>
                <a:br>
                  <a:rPr lang="en-US" sz="1400" dirty="0">
                    <a:solidFill>
                      <a:schemeClr val="accent1">
                        <a:lumMod val="75000"/>
                      </a:schemeClr>
                    </a:solidFill>
                  </a:rPr>
                </a:br>
                <a:r>
                  <a:rPr lang="en-US" sz="1400" dirty="0">
                    <a:solidFill>
                      <a:schemeClr val="accent1">
                        <a:lumMod val="75000"/>
                      </a:schemeClr>
                    </a:solidFill>
                  </a:rPr>
                  <a:t>Step 2 </a:t>
                </a:r>
                <a:br>
                  <a:rPr lang="en-US" sz="1400" dirty="0">
                    <a:solidFill>
                      <a:schemeClr val="accent1">
                        <a:lumMod val="75000"/>
                      </a:schemeClr>
                    </a:solidFill>
                  </a:rPr>
                </a:br>
                <a:r>
                  <a:rPr lang="en-US" sz="1400" dirty="0">
                    <a:solidFill>
                      <a:schemeClr val="accent1">
                        <a:lumMod val="75000"/>
                      </a:schemeClr>
                    </a:solidFill>
                  </a:rPr>
                  <a:t>(best case)</a:t>
                </a:r>
              </a:p>
            </p:txBody>
          </p:sp>
          <p:grpSp>
            <p:nvGrpSpPr>
              <p:cNvPr id="53" name="Gruppieren 52">
                <a:extLst>
                  <a:ext uri="{FF2B5EF4-FFF2-40B4-BE49-F238E27FC236}">
                    <a16:creationId xmlns:a16="http://schemas.microsoft.com/office/drawing/2014/main" id="{309FF796-ECFF-2CEC-5502-746E1617CB44}"/>
                  </a:ext>
                </a:extLst>
              </p:cNvPr>
              <p:cNvGrpSpPr/>
              <p:nvPr/>
            </p:nvGrpSpPr>
            <p:grpSpPr>
              <a:xfrm>
                <a:off x="7037218" y="1412875"/>
                <a:ext cx="1450436" cy="1980000"/>
                <a:chOff x="7037218" y="1412875"/>
                <a:chExt cx="1450436" cy="1980000"/>
              </a:xfrm>
            </p:grpSpPr>
            <p:sp>
              <p:nvSpPr>
                <p:cNvPr id="54" name="Textplatzhalter 5">
                  <a:extLst>
                    <a:ext uri="{FF2B5EF4-FFF2-40B4-BE49-F238E27FC236}">
                      <a16:creationId xmlns:a16="http://schemas.microsoft.com/office/drawing/2014/main" id="{1783C68C-358A-7042-74C1-EB6276AC218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037218" y="1418725"/>
                  <a:ext cx="1450436" cy="430887"/>
                </a:xfrm>
                <a:prstGeom prst="rect">
                  <a:avLst/>
                </a:prstGeom>
              </p:spPr>
              <p:txBody>
                <a:bodyPr vert="horz" wrap="square" lIns="108000" tIns="0" rIns="0" bIns="0" rtlCol="0" anchor="t">
                  <a:spAutoFit/>
                </a:bodyPr>
                <a:lstStyle>
                  <a:lvl1pPr marL="0" indent="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4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88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32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400" b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80th session GRBP</a:t>
                  </a:r>
                </a:p>
              </p:txBody>
            </p:sp>
            <p:cxnSp>
              <p:nvCxnSpPr>
                <p:cNvPr id="55" name="Gerader Verbinder 54">
                  <a:extLst>
                    <a:ext uri="{FF2B5EF4-FFF2-40B4-BE49-F238E27FC236}">
                      <a16:creationId xmlns:a16="http://schemas.microsoft.com/office/drawing/2014/main" id="{D82C87C2-D798-7454-4887-0968F8C273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37218" y="1412875"/>
                  <a:ext cx="0" cy="1980000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BA2100FE-0119-FD38-82FA-B111107C052B}"/>
              </a:ext>
            </a:extLst>
          </p:cNvPr>
          <p:cNvGrpSpPr/>
          <p:nvPr/>
        </p:nvGrpSpPr>
        <p:grpSpPr>
          <a:xfrm>
            <a:off x="8904312" y="1665024"/>
            <a:ext cx="1450436" cy="1980000"/>
            <a:chOff x="3704346" y="1412875"/>
            <a:chExt cx="1450436" cy="1980000"/>
          </a:xfrm>
        </p:grpSpPr>
        <p:sp>
          <p:nvSpPr>
            <p:cNvPr id="57" name="Textplatzhalter 5">
              <a:extLst>
                <a:ext uri="{FF2B5EF4-FFF2-40B4-BE49-F238E27FC236}">
                  <a16:creationId xmlns:a16="http://schemas.microsoft.com/office/drawing/2014/main" id="{9CC8BFAF-AD42-0D54-3ABB-4603108C7A3F}"/>
                </a:ext>
              </a:extLst>
            </p:cNvPr>
            <p:cNvSpPr txBox="1">
              <a:spLocks/>
            </p:cNvSpPr>
            <p:nvPr/>
          </p:nvSpPr>
          <p:spPr>
            <a:xfrm>
              <a:off x="3704346" y="2998249"/>
              <a:ext cx="1450436" cy="318040"/>
            </a:xfrm>
            <a:prstGeom prst="rect">
              <a:avLst/>
            </a:prstGeom>
          </p:spPr>
          <p:txBody>
            <a:bodyPr vert="horz" wrap="square" lIns="10800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Nov. 2024</a:t>
              </a:r>
            </a:p>
          </p:txBody>
        </p: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042DDD4C-40C6-F740-CC53-DC90082582F5}"/>
                </a:ext>
              </a:extLst>
            </p:cNvPr>
            <p:cNvGrpSpPr/>
            <p:nvPr/>
          </p:nvGrpSpPr>
          <p:grpSpPr>
            <a:xfrm>
              <a:off x="3704346" y="1412875"/>
              <a:ext cx="1450436" cy="1980000"/>
              <a:chOff x="3704346" y="1412875"/>
              <a:chExt cx="1450436" cy="1980000"/>
            </a:xfrm>
          </p:grpSpPr>
          <p:sp>
            <p:nvSpPr>
              <p:cNvPr id="59" name="Textplatzhalter 5">
                <a:extLst>
                  <a:ext uri="{FF2B5EF4-FFF2-40B4-BE49-F238E27FC236}">
                    <a16:creationId xmlns:a16="http://schemas.microsoft.com/office/drawing/2014/main" id="{4EDE6573-B3B9-E0C8-EC1D-6E37AB1CAB64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3704346" y="1995830"/>
                <a:ext cx="1450436" cy="6925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0800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Working Doc.  Step 2 </a:t>
                </a:r>
                <a:br>
                  <a:rPr lang="en-US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</a:br>
                <a:r>
                  <a:rPr lang="en-US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(best case)</a:t>
                </a:r>
              </a:p>
            </p:txBody>
          </p:sp>
          <p:grpSp>
            <p:nvGrpSpPr>
              <p:cNvPr id="60" name="Gruppieren 59">
                <a:extLst>
                  <a:ext uri="{FF2B5EF4-FFF2-40B4-BE49-F238E27FC236}">
                    <a16:creationId xmlns:a16="http://schemas.microsoft.com/office/drawing/2014/main" id="{C48EC083-EA91-BB8B-123B-036E67337F3F}"/>
                  </a:ext>
                </a:extLst>
              </p:cNvPr>
              <p:cNvGrpSpPr/>
              <p:nvPr/>
            </p:nvGrpSpPr>
            <p:grpSpPr>
              <a:xfrm>
                <a:off x="3704346" y="1412875"/>
                <a:ext cx="1450436" cy="1980000"/>
                <a:chOff x="3704346" y="1412875"/>
                <a:chExt cx="1450436" cy="1980000"/>
              </a:xfrm>
            </p:grpSpPr>
            <p:sp>
              <p:nvSpPr>
                <p:cNvPr id="61" name="Textplatzhalter 5">
                  <a:extLst>
                    <a:ext uri="{FF2B5EF4-FFF2-40B4-BE49-F238E27FC236}">
                      <a16:creationId xmlns:a16="http://schemas.microsoft.com/office/drawing/2014/main" id="{C9A4F12A-B4A2-D11C-6810-D915C31B50C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704346" y="1418725"/>
                  <a:ext cx="1450436" cy="430887"/>
                </a:xfrm>
                <a:prstGeom prst="rect">
                  <a:avLst/>
                </a:prstGeom>
              </p:spPr>
              <p:txBody>
                <a:bodyPr vert="horz" wrap="square" lIns="108000" tIns="0" rIns="0" bIns="0" rtlCol="0" anchor="t">
                  <a:spAutoFit/>
                </a:bodyPr>
                <a:lstStyle>
                  <a:lvl1pPr marL="0" indent="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4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88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32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400" b="1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Deadline </a:t>
                  </a:r>
                  <a:br>
                    <a:rPr lang="en-US" sz="1400" b="1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</a:br>
                  <a:r>
                    <a:rPr lang="en-US" sz="1400" b="1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81</a:t>
                  </a:r>
                  <a:r>
                    <a:rPr lang="en-US" sz="1400" b="1" baseline="30000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st</a:t>
                  </a:r>
                  <a:r>
                    <a:rPr lang="en-US" sz="1400" b="1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 GRBP</a:t>
                  </a:r>
                </a:p>
              </p:txBody>
            </p:sp>
            <p:cxnSp>
              <p:nvCxnSpPr>
                <p:cNvPr id="63" name="Gerader Verbinder 62">
                  <a:extLst>
                    <a:ext uri="{FF2B5EF4-FFF2-40B4-BE49-F238E27FC236}">
                      <a16:creationId xmlns:a16="http://schemas.microsoft.com/office/drawing/2014/main" id="{C8E2A75D-34CA-BBCA-181A-1CEA8FB0C1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04346" y="1412875"/>
                  <a:ext cx="0" cy="1980000"/>
                </a:xfrm>
                <a:prstGeom prst="line">
                  <a:avLst/>
                </a:prstGeom>
                <a:ln w="2857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838965A3-136A-9FDD-BAF6-9950E70C97FB}"/>
              </a:ext>
            </a:extLst>
          </p:cNvPr>
          <p:cNvGrpSpPr/>
          <p:nvPr/>
        </p:nvGrpSpPr>
        <p:grpSpPr>
          <a:xfrm>
            <a:off x="10344472" y="1665024"/>
            <a:ext cx="1450436" cy="1980000"/>
            <a:chOff x="7037218" y="1412875"/>
            <a:chExt cx="1450436" cy="1980000"/>
          </a:xfrm>
        </p:grpSpPr>
        <p:sp>
          <p:nvSpPr>
            <p:cNvPr id="66" name="Textplatzhalter 5">
              <a:extLst>
                <a:ext uri="{FF2B5EF4-FFF2-40B4-BE49-F238E27FC236}">
                  <a16:creationId xmlns:a16="http://schemas.microsoft.com/office/drawing/2014/main" id="{2F4B6DF8-20EF-0D79-2FD9-E1A347747B75}"/>
                </a:ext>
              </a:extLst>
            </p:cNvPr>
            <p:cNvSpPr txBox="1">
              <a:spLocks/>
            </p:cNvSpPr>
            <p:nvPr/>
          </p:nvSpPr>
          <p:spPr>
            <a:xfrm>
              <a:off x="7037218" y="2998249"/>
              <a:ext cx="1450436" cy="318040"/>
            </a:xfrm>
            <a:prstGeom prst="rect">
              <a:avLst/>
            </a:prstGeom>
          </p:spPr>
          <p:txBody>
            <a:bodyPr vert="horz" wrap="square" lIns="10800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>
                  <a:solidFill>
                    <a:srgbClr val="0000FF"/>
                  </a:solidFill>
                </a:rPr>
                <a:t>Feb. 2025</a:t>
              </a:r>
            </a:p>
          </p:txBody>
        </p:sp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914A0B32-EA0F-AE3C-A498-9CCC153CCBC0}"/>
                </a:ext>
              </a:extLst>
            </p:cNvPr>
            <p:cNvGrpSpPr/>
            <p:nvPr/>
          </p:nvGrpSpPr>
          <p:grpSpPr>
            <a:xfrm>
              <a:off x="7037218" y="1412875"/>
              <a:ext cx="1450436" cy="1980000"/>
              <a:chOff x="7037218" y="1412875"/>
              <a:chExt cx="1450436" cy="1980000"/>
            </a:xfrm>
          </p:grpSpPr>
          <p:sp>
            <p:nvSpPr>
              <p:cNvPr id="68" name="Textplatzhalter 5">
                <a:extLst>
                  <a:ext uri="{FF2B5EF4-FFF2-40B4-BE49-F238E27FC236}">
                    <a16:creationId xmlns:a16="http://schemas.microsoft.com/office/drawing/2014/main" id="{7EEF41A2-6524-B56A-BDB4-1B951A6D361A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7037218" y="1995830"/>
                <a:ext cx="1450436" cy="6925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0800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>
                    <a:solidFill>
                      <a:srgbClr val="0000FF"/>
                    </a:solidFill>
                  </a:rPr>
                  <a:t>Working Doc Step 2 adopted</a:t>
                </a:r>
                <a:br>
                  <a:rPr lang="en-US" sz="1400" dirty="0">
                    <a:solidFill>
                      <a:srgbClr val="0000FF"/>
                    </a:solidFill>
                  </a:rPr>
                </a:br>
                <a:r>
                  <a:rPr lang="en-US" sz="1400" dirty="0">
                    <a:solidFill>
                      <a:srgbClr val="0000FF"/>
                    </a:solidFill>
                  </a:rPr>
                  <a:t>(best case)</a:t>
                </a:r>
              </a:p>
            </p:txBody>
          </p:sp>
          <p:grpSp>
            <p:nvGrpSpPr>
              <p:cNvPr id="70" name="Gruppieren 69">
                <a:extLst>
                  <a:ext uri="{FF2B5EF4-FFF2-40B4-BE49-F238E27FC236}">
                    <a16:creationId xmlns:a16="http://schemas.microsoft.com/office/drawing/2014/main" id="{AEBD7779-DC59-00FD-A820-22F519526A6B}"/>
                  </a:ext>
                </a:extLst>
              </p:cNvPr>
              <p:cNvGrpSpPr/>
              <p:nvPr/>
            </p:nvGrpSpPr>
            <p:grpSpPr>
              <a:xfrm>
                <a:off x="7037218" y="1412875"/>
                <a:ext cx="1450436" cy="1980000"/>
                <a:chOff x="7037218" y="1412875"/>
                <a:chExt cx="1450436" cy="1980000"/>
              </a:xfrm>
            </p:grpSpPr>
            <p:sp>
              <p:nvSpPr>
                <p:cNvPr id="71" name="Textplatzhalter 5">
                  <a:extLst>
                    <a:ext uri="{FF2B5EF4-FFF2-40B4-BE49-F238E27FC236}">
                      <a16:creationId xmlns:a16="http://schemas.microsoft.com/office/drawing/2014/main" id="{32BE53DC-9012-58FF-9857-3EBEA8D3FE3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037218" y="1418725"/>
                  <a:ext cx="1450436" cy="430887"/>
                </a:xfrm>
                <a:prstGeom prst="rect">
                  <a:avLst/>
                </a:prstGeom>
              </p:spPr>
              <p:txBody>
                <a:bodyPr vert="horz" wrap="square" lIns="108000" tIns="0" rIns="0" bIns="0" rtlCol="0" anchor="t">
                  <a:spAutoFit/>
                </a:bodyPr>
                <a:lstStyle>
                  <a:lvl1pPr marL="0" indent="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4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88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32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76000" indent="-144000" algn="l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SzPct val="100000"/>
                    <a:buFont typeface="Arial" panose="020B0604020202020204" pitchFamily="34" charset="0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400" b="1" dirty="0">
                      <a:solidFill>
                        <a:srgbClr val="0000FF"/>
                      </a:solidFill>
                    </a:rPr>
                    <a:t>81</a:t>
                  </a:r>
                  <a:r>
                    <a:rPr lang="en-US" sz="1400" b="1" baseline="30000" dirty="0">
                      <a:solidFill>
                        <a:srgbClr val="0000FF"/>
                      </a:solidFill>
                    </a:rPr>
                    <a:t>st </a:t>
                  </a:r>
                  <a:r>
                    <a:rPr lang="en-US" sz="1400" b="1" dirty="0">
                      <a:solidFill>
                        <a:srgbClr val="0000FF"/>
                      </a:solidFill>
                    </a:rPr>
                    <a:t>session GRBP</a:t>
                  </a:r>
                </a:p>
              </p:txBody>
            </p:sp>
            <p:cxnSp>
              <p:nvCxnSpPr>
                <p:cNvPr id="72" name="Gerader Verbinder 71">
                  <a:extLst>
                    <a:ext uri="{FF2B5EF4-FFF2-40B4-BE49-F238E27FC236}">
                      <a16:creationId xmlns:a16="http://schemas.microsoft.com/office/drawing/2014/main" id="{5B3871D5-A758-D0CC-E2B8-D6073C04AE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37218" y="1412875"/>
                  <a:ext cx="0" cy="198000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B1F301CC-DB9F-E0B7-A9AD-244B2A94E94C}"/>
              </a:ext>
            </a:extLst>
          </p:cNvPr>
          <p:cNvCxnSpPr/>
          <p:nvPr/>
        </p:nvCxnSpPr>
        <p:spPr>
          <a:xfrm>
            <a:off x="367834" y="3645024"/>
            <a:ext cx="11449050" cy="0"/>
          </a:xfrm>
          <a:prstGeom prst="line">
            <a:avLst/>
          </a:prstGeom>
          <a:ln w="2540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Grafik 73">
            <a:extLst>
              <a:ext uri="{FF2B5EF4-FFF2-40B4-BE49-F238E27FC236}">
                <a16:creationId xmlns:a16="http://schemas.microsoft.com/office/drawing/2014/main" id="{14358D67-B6C6-8ECF-0AE6-BC53A85BE8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9376" y="4836387"/>
            <a:ext cx="1644214" cy="1628800"/>
          </a:xfrm>
          <a:prstGeom prst="rect">
            <a:avLst/>
          </a:prstGeom>
        </p:spPr>
      </p:pic>
      <p:sp>
        <p:nvSpPr>
          <p:cNvPr id="76" name="Pfeil: Fünfeck 75">
            <a:extLst>
              <a:ext uri="{FF2B5EF4-FFF2-40B4-BE49-F238E27FC236}">
                <a16:creationId xmlns:a16="http://schemas.microsoft.com/office/drawing/2014/main" id="{3E786149-CE47-4738-C1D0-F5BBF010AF67}"/>
              </a:ext>
            </a:extLst>
          </p:cNvPr>
          <p:cNvSpPr/>
          <p:nvPr/>
        </p:nvSpPr>
        <p:spPr>
          <a:xfrm>
            <a:off x="479376" y="3700413"/>
            <a:ext cx="1450421" cy="337876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Step 1</a:t>
            </a:r>
            <a:endParaRPr lang="en-US" dirty="0"/>
          </a:p>
        </p:txBody>
      </p:sp>
      <p:sp>
        <p:nvSpPr>
          <p:cNvPr id="77" name="Pfeil: Fünfeck 76">
            <a:extLst>
              <a:ext uri="{FF2B5EF4-FFF2-40B4-BE49-F238E27FC236}">
                <a16:creationId xmlns:a16="http://schemas.microsoft.com/office/drawing/2014/main" id="{66A0E07A-1E40-5012-EAB5-6324B44EAAD4}"/>
              </a:ext>
            </a:extLst>
          </p:cNvPr>
          <p:cNvSpPr/>
          <p:nvPr/>
        </p:nvSpPr>
        <p:spPr>
          <a:xfrm>
            <a:off x="3296552" y="3715794"/>
            <a:ext cx="5607760" cy="337876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                        Step 2  </a:t>
            </a:r>
            <a:endParaRPr lang="en-US" dirty="0"/>
          </a:p>
        </p:txBody>
      </p:sp>
      <p:sp>
        <p:nvSpPr>
          <p:cNvPr id="81" name="Pfeil: Fünfeck 80">
            <a:extLst>
              <a:ext uri="{FF2B5EF4-FFF2-40B4-BE49-F238E27FC236}">
                <a16:creationId xmlns:a16="http://schemas.microsoft.com/office/drawing/2014/main" id="{B939C419-EB51-F278-D928-CE48D9069FB7}"/>
              </a:ext>
            </a:extLst>
          </p:cNvPr>
          <p:cNvSpPr/>
          <p:nvPr/>
        </p:nvSpPr>
        <p:spPr>
          <a:xfrm>
            <a:off x="465531" y="4190390"/>
            <a:ext cx="9395208" cy="318236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 Standard with updated Testing Procedure</a:t>
            </a:r>
            <a:endParaRPr lang="en-US" dirty="0"/>
          </a:p>
        </p:txBody>
      </p:sp>
      <p:grpSp>
        <p:nvGrpSpPr>
          <p:cNvPr id="136" name="Gruppieren 24">
            <a:extLst>
              <a:ext uri="{FF2B5EF4-FFF2-40B4-BE49-F238E27FC236}">
                <a16:creationId xmlns:a16="http://schemas.microsoft.com/office/drawing/2014/main" id="{819B8E57-4072-70A5-93B3-D7E40DDDF23B}"/>
              </a:ext>
            </a:extLst>
          </p:cNvPr>
          <p:cNvGrpSpPr>
            <a:grpSpLocks noChangeAspect="1"/>
          </p:cNvGrpSpPr>
          <p:nvPr/>
        </p:nvGrpSpPr>
        <p:grpSpPr>
          <a:xfrm>
            <a:off x="9939831" y="3567023"/>
            <a:ext cx="473170" cy="1098427"/>
            <a:chOff x="1313728" y="3331248"/>
            <a:chExt cx="339582" cy="788315"/>
          </a:xfrm>
        </p:grpSpPr>
        <p:sp>
          <p:nvSpPr>
            <p:cNvPr id="138" name="Rechteck 25">
              <a:extLst>
                <a:ext uri="{FF2B5EF4-FFF2-40B4-BE49-F238E27FC236}">
                  <a16:creationId xmlns:a16="http://schemas.microsoft.com/office/drawing/2014/main" id="{3AAEB0AD-02F3-E289-AEA5-0B3AF083D279}"/>
                </a:ext>
              </a:extLst>
            </p:cNvPr>
            <p:cNvSpPr/>
            <p:nvPr/>
          </p:nvSpPr>
          <p:spPr>
            <a:xfrm>
              <a:off x="1313728" y="3331248"/>
              <a:ext cx="339582" cy="7883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140" name="Ellipse 26">
              <a:extLst>
                <a:ext uri="{FF2B5EF4-FFF2-40B4-BE49-F238E27FC236}">
                  <a16:creationId xmlns:a16="http://schemas.microsoft.com/office/drawing/2014/main" id="{502EFAAB-D176-D165-4081-2D6D6D263C85}"/>
                </a:ext>
              </a:extLst>
            </p:cNvPr>
            <p:cNvSpPr/>
            <p:nvPr/>
          </p:nvSpPr>
          <p:spPr>
            <a:xfrm>
              <a:off x="1395494" y="3854046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40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141" name="Ellipse 27">
              <a:extLst>
                <a:ext uri="{FF2B5EF4-FFF2-40B4-BE49-F238E27FC236}">
                  <a16:creationId xmlns:a16="http://schemas.microsoft.com/office/drawing/2014/main" id="{EE981913-E37A-52E4-6419-65FCDDA5C0EE}"/>
                </a:ext>
              </a:extLst>
            </p:cNvPr>
            <p:cNvSpPr/>
            <p:nvPr/>
          </p:nvSpPr>
          <p:spPr>
            <a:xfrm>
              <a:off x="1395494" y="3634301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40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142" name="Ellipse 28">
              <a:extLst>
                <a:ext uri="{FF2B5EF4-FFF2-40B4-BE49-F238E27FC236}">
                  <a16:creationId xmlns:a16="http://schemas.microsoft.com/office/drawing/2014/main" id="{1B589C27-ED98-1E7A-8DDA-8BD9955B965B}"/>
                </a:ext>
              </a:extLst>
            </p:cNvPr>
            <p:cNvSpPr/>
            <p:nvPr/>
          </p:nvSpPr>
          <p:spPr>
            <a:xfrm>
              <a:off x="1395494" y="3414556"/>
              <a:ext cx="182208" cy="182208"/>
            </a:xfrm>
            <a:prstGeom prst="ellipse">
              <a:avLst/>
            </a:prstGeom>
            <a:solidFill>
              <a:srgbClr val="C327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40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9036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C30638E8-1CD3-5D1D-8CD3-17E232A4FBB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22001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think-cell Folie" r:id="rId6" imgW="400" imgH="396" progId="TCLayout.ActiveDocument.1">
                  <p:embed/>
                </p:oleObj>
              </mc:Choice>
              <mc:Fallback>
                <p:oleObj name="think-cell Folie" r:id="rId6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C30638E8-1CD3-5D1D-8CD3-17E232A4FB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el 4">
            <a:extLst>
              <a:ext uri="{FF2B5EF4-FFF2-40B4-BE49-F238E27FC236}">
                <a16:creationId xmlns:a16="http://schemas.microsoft.com/office/drawing/2014/main" id="{101F536C-5F2C-7378-2FB6-4694F62BA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dirty="0"/>
              <a:t>3. Updating Safety Concept</a:t>
            </a:r>
            <a:br>
              <a:rPr lang="en-US" sz="3600" dirty="0"/>
            </a:br>
            <a:r>
              <a:rPr lang="en-US" sz="2800" dirty="0"/>
              <a:t>Face the progress of new technologies! 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B959B2E-F127-7841-E9B8-0F1F2963886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/>
              <a:t>Smart AVAS operation </a:t>
            </a:r>
          </a:p>
          <a:p>
            <a:pPr lvl="1"/>
            <a:r>
              <a:rPr lang="en-US" sz="1600" dirty="0"/>
              <a:t>reflecting safety risk scenario, </a:t>
            </a:r>
            <a:endParaRPr lang="en-US" sz="1400" dirty="0"/>
          </a:p>
          <a:p>
            <a:pPr marL="914400" lvl="2" indent="0">
              <a:buNone/>
            </a:pPr>
            <a:r>
              <a:rPr lang="en-US" sz="1600" dirty="0"/>
              <a:t>e.g., child in front of vehicle, </a:t>
            </a:r>
            <a:br>
              <a:rPr lang="en-US" sz="1600" dirty="0"/>
            </a:br>
            <a:r>
              <a:rPr lang="en-US" sz="1600" dirty="0"/>
              <a:t>traffic jam on motorway</a:t>
            </a:r>
          </a:p>
          <a:p>
            <a:r>
              <a:rPr lang="en-US" sz="1800" dirty="0"/>
              <a:t>use AVAS in combination with other driving safety systems </a:t>
            </a:r>
          </a:p>
          <a:p>
            <a:pPr lvl="1"/>
            <a:r>
              <a:rPr lang="en-US" sz="1600" dirty="0"/>
              <a:t>CAR2x communication</a:t>
            </a:r>
          </a:p>
          <a:p>
            <a:pPr lvl="1"/>
            <a:r>
              <a:rPr lang="en-US" sz="1600" dirty="0"/>
              <a:t>Driver assistance systems for parking, crossing traffic, detection of pedestrian, traffic jam, </a:t>
            </a:r>
            <a:r>
              <a:rPr lang="en-US" sz="1600" dirty="0" err="1"/>
              <a:t>etc</a:t>
            </a:r>
            <a:endParaRPr lang="en-US" sz="1600" dirty="0"/>
          </a:p>
          <a:p>
            <a:pPr lvl="1"/>
            <a:r>
              <a:rPr lang="en-US" sz="1600" dirty="0"/>
              <a:t>Automated/autonomous driving</a:t>
            </a:r>
          </a:p>
        </p:txBody>
      </p:sp>
      <p:pic>
        <p:nvPicPr>
          <p:cNvPr id="25" name="Inhaltsplatzhalter 24">
            <a:extLst>
              <a:ext uri="{FF2B5EF4-FFF2-40B4-BE49-F238E27FC236}">
                <a16:creationId xmlns:a16="http://schemas.microsoft.com/office/drawing/2014/main" id="{2F953B85-5F2D-F696-DAD6-F08A8CFBD7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8"/>
          <a:stretch>
            <a:fillRect/>
          </a:stretch>
        </p:blipFill>
        <p:spPr>
          <a:xfrm>
            <a:off x="6559247" y="1600200"/>
            <a:ext cx="4661506" cy="4525963"/>
          </a:xfrm>
        </p:spPr>
      </p:pic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1A3FC1A0-2314-8843-E9E6-9C3375CA7FD7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559247" y="6126163"/>
            <a:ext cx="5580063" cy="221599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252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Courier New" panose="02070309020205020404" pitchFamily="49" charset="0"/>
              <a:buChar char="o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800" dirty="0"/>
              <a:t>Source: </a:t>
            </a:r>
            <a:r>
              <a:rPr lang="de-DE" sz="800" dirty="0">
                <a:hlinkClick r:id="rId9"/>
              </a:rPr>
              <a:t>Framework </a:t>
            </a:r>
            <a:r>
              <a:rPr lang="de-DE" sz="800" dirty="0" err="1">
                <a:hlinkClick r:id="rId9"/>
              </a:rPr>
              <a:t>Document</a:t>
            </a:r>
            <a:r>
              <a:rPr lang="de-DE" sz="800" dirty="0">
                <a:hlinkClick r:id="rId9"/>
              </a:rPr>
              <a:t> </a:t>
            </a:r>
            <a:r>
              <a:rPr lang="de-DE" sz="800" dirty="0" err="1">
                <a:hlinkClick r:id="rId9"/>
              </a:rPr>
              <a:t>for</a:t>
            </a:r>
            <a:r>
              <a:rPr lang="de-DE" sz="800" dirty="0">
                <a:hlinkClick r:id="rId9"/>
              </a:rPr>
              <a:t> </a:t>
            </a:r>
            <a:r>
              <a:rPr lang="de-DE" sz="800" dirty="0" err="1">
                <a:hlinkClick r:id="rId9"/>
              </a:rPr>
              <a:t>Automated</a:t>
            </a:r>
            <a:r>
              <a:rPr lang="de-DE" sz="800" dirty="0">
                <a:hlinkClick r:id="rId9"/>
              </a:rPr>
              <a:t>/</a:t>
            </a:r>
            <a:r>
              <a:rPr lang="de-DE" sz="800" dirty="0" err="1">
                <a:hlinkClick r:id="rId9"/>
              </a:rPr>
              <a:t>Autonomous</a:t>
            </a:r>
            <a:r>
              <a:rPr lang="de-DE" sz="800" dirty="0">
                <a:hlinkClick r:id="rId9"/>
              </a:rPr>
              <a:t> </a:t>
            </a:r>
            <a:r>
              <a:rPr lang="de-DE" sz="800" dirty="0" err="1">
                <a:hlinkClick r:id="rId9"/>
              </a:rPr>
              <a:t>Vehicles</a:t>
            </a:r>
            <a:r>
              <a:rPr lang="de-DE" sz="800" dirty="0">
                <a:hlinkClick r:id="rId9"/>
              </a:rPr>
              <a:t> (UPDATED) | UNECE</a:t>
            </a:r>
            <a:endParaRPr lang="en-US" sz="800" dirty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800" dirty="0"/>
              <a:t>https://unece.org/transport/publications/framework-document-automatedautonomous-vehicles-updated</a:t>
            </a:r>
          </a:p>
        </p:txBody>
      </p:sp>
    </p:spTree>
    <p:extLst>
      <p:ext uri="{BB962C8B-B14F-4D97-AF65-F5344CB8AC3E}">
        <p14:creationId xmlns:p14="http://schemas.microsoft.com/office/powerpoint/2010/main" val="2692393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5F99B06A-5B76-76F3-B184-7D16943FFC7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469050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5F99B06A-5B76-76F3-B184-7D16943FFC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>
            <a:extLst>
              <a:ext uri="{FF2B5EF4-FFF2-40B4-BE49-F238E27FC236}">
                <a16:creationId xmlns:a16="http://schemas.microsoft.com/office/drawing/2014/main" id="{8A4FFC49-BCCF-1562-4AB0-9641C3559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Thank You!</a:t>
            </a:r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96C5D5D-4869-3D42-1DDE-8BF9FF29AD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4884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a0aiAGY06bYO74rBRXp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ABEL-urn:ae5340c4-9fe1-4a96-afeb-8a9275c94f9e:quickSlide:basic:slides#e3ae8436-5ed0-428c-9ea3-b3cf70f894c4\51bd83e5-35ce-4fe3-bcec-dd31160b2fc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0</TotalTime>
  <Words>516</Words>
  <Application>Microsoft Office PowerPoint</Application>
  <PresentationFormat>Breitbild</PresentationFormat>
  <Paragraphs>77</Paragraphs>
  <Slides>7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ＭＳ Ｐゴシック</vt:lpstr>
      <vt:lpstr>Arial</vt:lpstr>
      <vt:lpstr>Calibri</vt:lpstr>
      <vt:lpstr>CorpoS</vt:lpstr>
      <vt:lpstr>Courier New</vt:lpstr>
      <vt:lpstr>Times New Roman</vt:lpstr>
      <vt:lpstr>Wingdings</vt:lpstr>
      <vt:lpstr>Masque présentation OICA</vt:lpstr>
      <vt:lpstr>think-cell Folie</vt:lpstr>
      <vt:lpstr>Questions &amp; Ambiguities  in Updating UN Regulation No. 138</vt:lpstr>
      <vt:lpstr>Activities needed in this Topics</vt:lpstr>
      <vt:lpstr>1. Scope of UN Regulation No. 138 Requirements are addressed in the appropriate Regulations!</vt:lpstr>
      <vt:lpstr>2. Testing Procedure Main topic are Measurement Uncertainties</vt:lpstr>
      <vt:lpstr>2. Testing Procedure  Timing mismatch between R138 Step 1 and ISO Standard</vt:lpstr>
      <vt:lpstr>3. Updating Safety Concept Face the progress of new technologies! 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Organizational Questions regarding the Monitoring Phase of RD-ASEP</dc:title>
  <dc:creator>Klaus Neuhaus</dc:creator>
  <cp:lastModifiedBy>Volkenborn, Dirk (059)</cp:lastModifiedBy>
  <cp:revision>4</cp:revision>
  <dcterms:created xsi:type="dcterms:W3CDTF">2023-01-12T13:11:37Z</dcterms:created>
  <dcterms:modified xsi:type="dcterms:W3CDTF">2023-02-03T07:40:51Z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24dbb1d-991d-4bbd-aad5-33bac1d8ffaf_Enabled">
    <vt:lpwstr>true</vt:lpwstr>
  </property>
  <property fmtid="{D5CDD505-2E9C-101B-9397-08002B2CF9AE}" pid="3" name="MSIP_Label_924dbb1d-991d-4bbd-aad5-33bac1d8ffaf_SetDate">
    <vt:lpwstr>2023-02-03T07:39:48Z</vt:lpwstr>
  </property>
  <property fmtid="{D5CDD505-2E9C-101B-9397-08002B2CF9AE}" pid="4" name="MSIP_Label_924dbb1d-991d-4bbd-aad5-33bac1d8ffaf_Method">
    <vt:lpwstr>Standard</vt:lpwstr>
  </property>
  <property fmtid="{D5CDD505-2E9C-101B-9397-08002B2CF9AE}" pid="5" name="MSIP_Label_924dbb1d-991d-4bbd-aad5-33bac1d8ffaf_Name">
    <vt:lpwstr>924dbb1d-991d-4bbd-aad5-33bac1d8ffaf</vt:lpwstr>
  </property>
  <property fmtid="{D5CDD505-2E9C-101B-9397-08002B2CF9AE}" pid="6" name="MSIP_Label_924dbb1d-991d-4bbd-aad5-33bac1d8ffaf_SiteId">
    <vt:lpwstr>9652d7c2-1ccf-4940-8151-4a92bd474ed0</vt:lpwstr>
  </property>
  <property fmtid="{D5CDD505-2E9C-101B-9397-08002B2CF9AE}" pid="7" name="MSIP_Label_924dbb1d-991d-4bbd-aad5-33bac1d8ffaf_ActionId">
    <vt:lpwstr>dfd937be-29d4-44d3-a0e6-85e4bb678d3f</vt:lpwstr>
  </property>
  <property fmtid="{D5CDD505-2E9C-101B-9397-08002B2CF9AE}" pid="8" name="MSIP_Label_924dbb1d-991d-4bbd-aad5-33bac1d8ffaf_ContentBits">
    <vt:lpwstr>1</vt:lpwstr>
  </property>
</Properties>
</file>