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sldIdLst>
    <p:sldId id="257" r:id="rId5"/>
    <p:sldId id="756" r:id="rId6"/>
    <p:sldId id="781" r:id="rId7"/>
    <p:sldId id="782" r:id="rId8"/>
    <p:sldId id="789" r:id="rId9"/>
    <p:sldId id="790" r:id="rId10"/>
    <p:sldId id="791" r:id="rId11"/>
    <p:sldId id="786" r:id="rId12"/>
    <p:sldId id="787" r:id="rId13"/>
    <p:sldId id="775" r:id="rId14"/>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in Knight" initials="IK" lastIdx="6" clrIdx="0">
    <p:extLst>
      <p:ext uri="{19B8F6BF-5375-455C-9EA6-DF929625EA0E}">
        <p15:presenceInfo xmlns:p15="http://schemas.microsoft.com/office/powerpoint/2012/main" userId="Iain Knight" providerId="None"/>
      </p:ext>
    </p:extLst>
  </p:cmAuthor>
  <p:cmAuthor id="2" name="Johan Broeders" initials="JB" lastIdx="11" clrIdx="1">
    <p:extLst>
      <p:ext uri="{19B8F6BF-5375-455C-9EA6-DF929625EA0E}">
        <p15:presenceInfo xmlns:p15="http://schemas.microsoft.com/office/powerpoint/2012/main" userId="S-1-5-21-1332221160-1415407890-2118856591-5157" providerId="AD"/>
      </p:ext>
    </p:extLst>
  </p:cmAuthor>
  <p:cmAuthor id="3" name="Johannes Peter BAUER" initials="JPB" lastIdx="3" clrIdx="2">
    <p:extLst>
      <p:ext uri="{19B8F6BF-5375-455C-9EA6-DF929625EA0E}">
        <p15:presenceInfo xmlns:p15="http://schemas.microsoft.com/office/powerpoint/2012/main" userId="S::jpb@acea.be::7122d12b-2013-4221-a27f-20b6afcba400" providerId="AD"/>
      </p:ext>
    </p:extLst>
  </p:cmAuthor>
  <p:cmAuthor id="4" name="Tomas Vive Larsen" initials="TVL" lastIdx="3" clrIdx="3">
    <p:extLst>
      <p:ext uri="{19B8F6BF-5375-455C-9EA6-DF929625EA0E}">
        <p15:presenceInfo xmlns:p15="http://schemas.microsoft.com/office/powerpoint/2012/main" userId="S::tovl@trafikstyrelsen.dk::9f668816-0ae9-4bb8-922e-e2a5b4f821b2" providerId="AD"/>
      </p:ext>
    </p:extLst>
  </p:cmAuthor>
  <p:cmAuthor id="5" name="Steve Summerskill" initials="SS" lastIdx="21" clrIdx="4">
    <p:extLst>
      <p:ext uri="{19B8F6BF-5375-455C-9EA6-DF929625EA0E}">
        <p15:presenceInfo xmlns:p15="http://schemas.microsoft.com/office/powerpoint/2012/main" userId="S::cdsjs2@lunet.lboro.ac.uk::d7e6bcc4-3357-4cef-ba48-7ca2313f5db8" providerId="AD"/>
      </p:ext>
    </p:extLst>
  </p:cmAuthor>
  <p:cmAuthor id="6" name="Iain Knight" initials="IK [2]" lastIdx="1" clrIdx="5">
    <p:extLst>
      <p:ext uri="{19B8F6BF-5375-455C-9EA6-DF929625EA0E}">
        <p15:presenceInfo xmlns:p15="http://schemas.microsoft.com/office/powerpoint/2012/main" userId="53d44175fa025da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9B02"/>
    <a:srgbClr val="D8ECDB"/>
    <a:srgbClr val="BCE6F6"/>
    <a:srgbClr val="FBD0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289050-C563-4797-B100-2CF17E928352}" v="1" dt="2022-10-19T14:24:34.7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19" autoAdjust="0"/>
  </p:normalViewPr>
  <p:slideViewPr>
    <p:cSldViewPr snapToGrid="0">
      <p:cViewPr varScale="1">
        <p:scale>
          <a:sx n="64" d="100"/>
          <a:sy n="64"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C1289050-C563-4797-B100-2CF17E928352}"/>
    <pc:docChg chg="modSld">
      <pc:chgData name="Johan Broeders" userId="b75809dd-f2de-4da2-9aff-d3bdf67db9af" providerId="ADAL" clId="{C1289050-C563-4797-B100-2CF17E928352}" dt="2022-10-19T14:26:28.536" v="17" actId="20577"/>
      <pc:docMkLst>
        <pc:docMk/>
      </pc:docMkLst>
      <pc:sldChg chg="addSp modSp mod">
        <pc:chgData name="Johan Broeders" userId="b75809dd-f2de-4da2-9aff-d3bdf67db9af" providerId="ADAL" clId="{C1289050-C563-4797-B100-2CF17E928352}" dt="2022-10-19T14:26:28.536" v="17" actId="20577"/>
        <pc:sldMkLst>
          <pc:docMk/>
          <pc:sldMk cId="2475805559" sldId="257"/>
        </pc:sldMkLst>
        <pc:spChg chg="add mod">
          <ac:chgData name="Johan Broeders" userId="b75809dd-f2de-4da2-9aff-d3bdf67db9af" providerId="ADAL" clId="{C1289050-C563-4797-B100-2CF17E928352}" dt="2022-10-19T14:26:28.536" v="17" actId="20577"/>
          <ac:spMkLst>
            <pc:docMk/>
            <pc:sldMk cId="2475805559" sldId="257"/>
            <ac:spMk id="4" creationId="{5553D9C6-F134-400B-B7DB-24038E2A7AF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10/19/2022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10/19/2022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10/19/2022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10/19/2022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10/19/2022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10/19/2022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10/19/2022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10/19/2022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10/19/2022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10/19/2022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10/19/2022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10/19/2022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a:normAutofit/>
          </a:bodyPr>
          <a:lstStyle/>
          <a:p>
            <a:r>
              <a:rPr lang="en-US" dirty="0"/>
              <a:t>Task Force Direct Vision: Progress &amp; Status Phase 2</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a:normAutofit/>
          </a:bodyPr>
          <a:lstStyle/>
          <a:p>
            <a:r>
              <a:rPr lang="en-US" dirty="0"/>
              <a:t>Iain Knight &amp; Johannes Peter Bauer </a:t>
            </a:r>
            <a:r>
              <a:rPr lang="en-US"/>
              <a:t>on behalf of the Task force</a:t>
            </a:r>
            <a:endParaRPr lang="en-US" dirty="0"/>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4" name="Tekstvak 3">
            <a:extLst>
              <a:ext uri="{FF2B5EF4-FFF2-40B4-BE49-F238E27FC236}">
                <a16:creationId xmlns:a16="http://schemas.microsoft.com/office/drawing/2014/main" id="{5553D9C6-F134-400B-B7DB-24038E2A7AF6}"/>
              </a:ext>
            </a:extLst>
          </p:cNvPr>
          <p:cNvSpPr txBox="1"/>
          <p:nvPr/>
        </p:nvSpPr>
        <p:spPr>
          <a:xfrm>
            <a:off x="9848538" y="6265889"/>
            <a:ext cx="1766959" cy="369332"/>
          </a:xfrm>
          <a:prstGeom prst="rect">
            <a:avLst/>
          </a:prstGeom>
          <a:noFill/>
        </p:spPr>
        <p:txBody>
          <a:bodyPr wrap="none" rtlCol="0">
            <a:spAutoFit/>
          </a:bodyPr>
          <a:lstStyle/>
          <a:p>
            <a:r>
              <a:rPr lang="nl-NL" dirty="0"/>
              <a:t>VRU-Proxi-25-02</a:t>
            </a:r>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40B04-BEA0-496B-86FA-72A54F21FDCA}"/>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A7F226FB-E4B4-4406-997F-DD9C68B2D4CD}"/>
              </a:ext>
            </a:extLst>
          </p:cNvPr>
          <p:cNvSpPr>
            <a:spLocks noGrp="1"/>
          </p:cNvSpPr>
          <p:nvPr>
            <p:ph sz="half" idx="1"/>
          </p:nvPr>
        </p:nvSpPr>
        <p:spPr>
          <a:xfrm>
            <a:off x="287383" y="2090057"/>
            <a:ext cx="8874034" cy="3770993"/>
          </a:xfrm>
        </p:spPr>
        <p:txBody>
          <a:bodyPr/>
          <a:lstStyle/>
          <a:p>
            <a:r>
              <a:rPr lang="en-GB" dirty="0"/>
              <a:t>Task force has made good progress on design neutrality and has candidate methods that are much improved</a:t>
            </a:r>
          </a:p>
          <a:p>
            <a:r>
              <a:rPr lang="en-GB" dirty="0"/>
              <a:t>Timescales are challenging and some key analyses and decisions are still required</a:t>
            </a:r>
          </a:p>
          <a:p>
            <a:r>
              <a:rPr lang="en-GB" dirty="0"/>
              <a:t>Very fast progress will be needed on ZEV if the more ambitious April GRSG target is to be met, but October remains possible as a fall back.</a:t>
            </a:r>
          </a:p>
        </p:txBody>
      </p:sp>
    </p:spTree>
    <p:extLst>
      <p:ext uri="{BB962C8B-B14F-4D97-AF65-F5344CB8AC3E}">
        <p14:creationId xmlns:p14="http://schemas.microsoft.com/office/powerpoint/2010/main" val="847393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p:txBody>
          <a:bodyPr/>
          <a:lstStyle/>
          <a:p>
            <a:r>
              <a:rPr lang="en-GB" dirty="0"/>
              <a:t>Objectives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2340864"/>
            <a:ext cx="11029615" cy="3903182"/>
          </a:xfrm>
        </p:spPr>
        <p:txBody>
          <a:bodyPr>
            <a:normAutofit/>
          </a:bodyPr>
          <a:lstStyle/>
          <a:p>
            <a:r>
              <a:rPr lang="en-GB" dirty="0"/>
              <a:t>From Terms of Reference</a:t>
            </a:r>
          </a:p>
          <a:p>
            <a:pPr lvl="1"/>
            <a:r>
              <a:rPr lang="en-GB" dirty="0"/>
              <a:t>Amending the alternative testing method for innovative vehicle designs (e.g. aerodynamic narrow A-pillar designs) by replacing paragraph 5.3. (April 2023 or earlier if possible)</a:t>
            </a:r>
          </a:p>
          <a:p>
            <a:pPr lvl="1"/>
            <a:r>
              <a:rPr lang="en-GB" dirty="0"/>
              <a:t>For vehicles with competing objectives (e.g. improved direct vision versus high capacity transport, high efficiency, new powertrain technology, impact on freight industry) with direct vision challenges an alternative approach could be considered. It shall be limited to Level 3 for N3 category of vehicles and shall be based on quantified data. (October 2023 or earlier if possible)</a:t>
            </a:r>
          </a:p>
        </p:txBody>
      </p:sp>
    </p:spTree>
    <p:extLst>
      <p:ext uri="{BB962C8B-B14F-4D97-AF65-F5344CB8AC3E}">
        <p14:creationId xmlns:p14="http://schemas.microsoft.com/office/powerpoint/2010/main" val="1912481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A3450-6623-8898-84AF-32F54A3EBA40}"/>
              </a:ext>
            </a:extLst>
          </p:cNvPr>
          <p:cNvSpPr>
            <a:spLocks noGrp="1"/>
          </p:cNvSpPr>
          <p:nvPr>
            <p:ph type="title"/>
          </p:nvPr>
        </p:nvSpPr>
        <p:spPr/>
        <p:txBody>
          <a:bodyPr/>
          <a:lstStyle/>
          <a:p>
            <a:r>
              <a:rPr lang="en-GB" dirty="0"/>
              <a:t>Design Neutrality – What is the problem?</a:t>
            </a:r>
          </a:p>
        </p:txBody>
      </p:sp>
      <p:sp>
        <p:nvSpPr>
          <p:cNvPr id="3" name="Content Placeholder 2">
            <a:extLst>
              <a:ext uri="{FF2B5EF4-FFF2-40B4-BE49-F238E27FC236}">
                <a16:creationId xmlns:a16="http://schemas.microsoft.com/office/drawing/2014/main" id="{14CB1CA0-2613-01C6-1E3D-34B586CD2EC2}"/>
              </a:ext>
            </a:extLst>
          </p:cNvPr>
          <p:cNvSpPr>
            <a:spLocks noGrp="1"/>
          </p:cNvSpPr>
          <p:nvPr>
            <p:ph idx="1"/>
          </p:nvPr>
        </p:nvSpPr>
        <p:spPr>
          <a:xfrm>
            <a:off x="581192" y="2340864"/>
            <a:ext cx="7817084" cy="3634486"/>
          </a:xfrm>
        </p:spPr>
        <p:txBody>
          <a:bodyPr>
            <a:normAutofit/>
          </a:bodyPr>
          <a:lstStyle/>
          <a:p>
            <a:r>
              <a:rPr lang="en-GB" dirty="0"/>
              <a:t>Method development to date based on past/current cab design</a:t>
            </a:r>
          </a:p>
          <a:p>
            <a:r>
              <a:rPr lang="en-GB" dirty="0"/>
              <a:t>Future truck design may vary: narrower distance between A pillars a particular feature of aerodynamic concepts</a:t>
            </a:r>
          </a:p>
          <a:p>
            <a:r>
              <a:rPr lang="en-GB" dirty="0"/>
              <a:t>Current method defines front, nearside and drivers side view based on A-pillar and sets a limit value to each side</a:t>
            </a:r>
          </a:p>
          <a:p>
            <a:r>
              <a:rPr lang="en-GB" dirty="0"/>
              <a:t>Making the A pillars closer together laterally will make the view out of the front window smaller and the view out of the side windows bigger. A vehicle that passes the regulation with a standard cab configuration, could fail on frontal limit if A pillars are moved closer together and nothing else changes</a:t>
            </a:r>
          </a:p>
        </p:txBody>
      </p:sp>
      <p:pic>
        <p:nvPicPr>
          <p:cNvPr id="4" name="Picture 3">
            <a:extLst>
              <a:ext uri="{FF2B5EF4-FFF2-40B4-BE49-F238E27FC236}">
                <a16:creationId xmlns:a16="http://schemas.microsoft.com/office/drawing/2014/main" id="{E2ACF76D-446D-8014-08C6-2C577AF8AD4F}"/>
              </a:ext>
            </a:extLst>
          </p:cNvPr>
          <p:cNvPicPr>
            <a:picLocks noChangeAspect="1"/>
          </p:cNvPicPr>
          <p:nvPr/>
        </p:nvPicPr>
        <p:blipFill rotWithShape="1">
          <a:blip r:embed="rId2"/>
          <a:srcRect l="26755" r="27730" b="1877"/>
          <a:stretch/>
        </p:blipFill>
        <p:spPr>
          <a:xfrm>
            <a:off x="9144000" y="605161"/>
            <a:ext cx="2629828" cy="3204839"/>
          </a:xfrm>
          <a:prstGeom prst="rect">
            <a:avLst/>
          </a:prstGeom>
        </p:spPr>
      </p:pic>
      <p:pic>
        <p:nvPicPr>
          <p:cNvPr id="5" name="Picture 4">
            <a:extLst>
              <a:ext uri="{FF2B5EF4-FFF2-40B4-BE49-F238E27FC236}">
                <a16:creationId xmlns:a16="http://schemas.microsoft.com/office/drawing/2014/main" id="{3A840E5B-1E9A-5A3B-2A31-1EA2EDBC2E00}"/>
              </a:ext>
            </a:extLst>
          </p:cNvPr>
          <p:cNvPicPr>
            <a:picLocks noChangeAspect="1"/>
          </p:cNvPicPr>
          <p:nvPr/>
        </p:nvPicPr>
        <p:blipFill>
          <a:blip r:embed="rId3"/>
          <a:stretch>
            <a:fillRect/>
          </a:stretch>
        </p:blipFill>
        <p:spPr>
          <a:xfrm>
            <a:off x="9144000" y="3810000"/>
            <a:ext cx="3048000" cy="3048000"/>
          </a:xfrm>
          <a:prstGeom prst="rect">
            <a:avLst/>
          </a:prstGeom>
        </p:spPr>
      </p:pic>
    </p:spTree>
    <p:extLst>
      <p:ext uri="{BB962C8B-B14F-4D97-AF65-F5344CB8AC3E}">
        <p14:creationId xmlns:p14="http://schemas.microsoft.com/office/powerpoint/2010/main" val="3329128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147A61-998C-F533-777B-A4008ADA44B3}"/>
              </a:ext>
            </a:extLst>
          </p:cNvPr>
          <p:cNvPicPr>
            <a:picLocks noChangeAspect="1"/>
          </p:cNvPicPr>
          <p:nvPr/>
        </p:nvPicPr>
        <p:blipFill>
          <a:blip r:embed="rId2"/>
          <a:stretch>
            <a:fillRect/>
          </a:stretch>
        </p:blipFill>
        <p:spPr>
          <a:xfrm>
            <a:off x="0" y="1409249"/>
            <a:ext cx="11869444" cy="4746595"/>
          </a:xfrm>
          <a:prstGeom prst="rect">
            <a:avLst/>
          </a:prstGeom>
        </p:spPr>
      </p:pic>
      <p:sp>
        <p:nvSpPr>
          <p:cNvPr id="2" name="Title 1">
            <a:extLst>
              <a:ext uri="{FF2B5EF4-FFF2-40B4-BE49-F238E27FC236}">
                <a16:creationId xmlns:a16="http://schemas.microsoft.com/office/drawing/2014/main" id="{3326AE63-BA92-B485-016D-C82F05E94A34}"/>
              </a:ext>
            </a:extLst>
          </p:cNvPr>
          <p:cNvSpPr>
            <a:spLocks noGrp="1"/>
          </p:cNvSpPr>
          <p:nvPr>
            <p:ph type="title"/>
          </p:nvPr>
        </p:nvSpPr>
        <p:spPr>
          <a:xfrm>
            <a:off x="581192" y="702156"/>
            <a:ext cx="11029616" cy="585106"/>
          </a:xfrm>
        </p:spPr>
        <p:txBody>
          <a:bodyPr/>
          <a:lstStyle/>
          <a:p>
            <a:r>
              <a:rPr lang="en-GB" dirty="0"/>
              <a:t>Design Neutrality – What Solutions are Proposed?</a:t>
            </a:r>
          </a:p>
        </p:txBody>
      </p:sp>
      <p:sp>
        <p:nvSpPr>
          <p:cNvPr id="3" name="Content Placeholder 2">
            <a:extLst>
              <a:ext uri="{FF2B5EF4-FFF2-40B4-BE49-F238E27FC236}">
                <a16:creationId xmlns:a16="http://schemas.microsoft.com/office/drawing/2014/main" id="{8EE88BCF-97B6-4F3D-633F-020B0FE75D37}"/>
              </a:ext>
            </a:extLst>
          </p:cNvPr>
          <p:cNvSpPr>
            <a:spLocks noGrp="1"/>
          </p:cNvSpPr>
          <p:nvPr>
            <p:ph idx="1"/>
          </p:nvPr>
        </p:nvSpPr>
        <p:spPr>
          <a:xfrm>
            <a:off x="3701988" y="4767309"/>
            <a:ext cx="8490012" cy="2296176"/>
          </a:xfrm>
        </p:spPr>
        <p:txBody>
          <a:bodyPr/>
          <a:lstStyle/>
          <a:p>
            <a:r>
              <a:rPr lang="en-GB" dirty="0"/>
              <a:t>All options involve defining at least the front view as a section of assessment volume. Deemed visible whichever area of the cab (windscreen, side window, lower door window etc) they are seen through</a:t>
            </a:r>
          </a:p>
          <a:p>
            <a:pPr lvl="1"/>
            <a:r>
              <a:rPr lang="en-GB" dirty="0"/>
              <a:t>Options 1 &amp; 2 have 3 discrete views all defined independently of vehicle configuration</a:t>
            </a:r>
          </a:p>
          <a:p>
            <a:pPr lvl="1"/>
            <a:r>
              <a:rPr lang="en-GB" dirty="0"/>
              <a:t>Options 3 &amp; 4 have independently defined front zone but side zones remain tied to A-pillar position</a:t>
            </a:r>
          </a:p>
        </p:txBody>
      </p:sp>
    </p:spTree>
    <p:extLst>
      <p:ext uri="{BB962C8B-B14F-4D97-AF65-F5344CB8AC3E}">
        <p14:creationId xmlns:p14="http://schemas.microsoft.com/office/powerpoint/2010/main" val="2807101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0D62C-CFB1-8AB0-51AA-601ABC1CC19A}"/>
              </a:ext>
            </a:extLst>
          </p:cNvPr>
          <p:cNvSpPr>
            <a:spLocks noGrp="1"/>
          </p:cNvSpPr>
          <p:nvPr>
            <p:ph type="title"/>
          </p:nvPr>
        </p:nvSpPr>
        <p:spPr>
          <a:xfrm>
            <a:off x="581192" y="702156"/>
            <a:ext cx="6500328" cy="1188720"/>
          </a:xfrm>
        </p:spPr>
        <p:txBody>
          <a:bodyPr/>
          <a:lstStyle/>
          <a:p>
            <a:r>
              <a:rPr lang="en-GB" dirty="0"/>
              <a:t>Results of the analysis: Tech neutrality</a:t>
            </a:r>
          </a:p>
        </p:txBody>
      </p:sp>
      <p:sp>
        <p:nvSpPr>
          <p:cNvPr id="3" name="Content Placeholder 2">
            <a:extLst>
              <a:ext uri="{FF2B5EF4-FFF2-40B4-BE49-F238E27FC236}">
                <a16:creationId xmlns:a16="http://schemas.microsoft.com/office/drawing/2014/main" id="{652D0638-8600-D439-F40E-017424947AB0}"/>
              </a:ext>
            </a:extLst>
          </p:cNvPr>
          <p:cNvSpPr>
            <a:spLocks noGrp="1"/>
          </p:cNvSpPr>
          <p:nvPr>
            <p:ph idx="1"/>
          </p:nvPr>
        </p:nvSpPr>
        <p:spPr>
          <a:xfrm>
            <a:off x="7172960" y="1026160"/>
            <a:ext cx="4437847" cy="4949190"/>
          </a:xfrm>
        </p:spPr>
        <p:txBody>
          <a:bodyPr/>
          <a:lstStyle/>
          <a:p>
            <a:r>
              <a:rPr lang="en-GB" dirty="0"/>
              <a:t>Regulated method is #0 (Dark blue)</a:t>
            </a:r>
          </a:p>
          <a:p>
            <a:pPr lvl="1"/>
            <a:r>
              <a:rPr lang="en-GB" dirty="0"/>
              <a:t>As A-pillar moves from original position, volume reduces substantially – Not tech neutral</a:t>
            </a:r>
          </a:p>
          <a:p>
            <a:r>
              <a:rPr lang="en-GB" dirty="0"/>
              <a:t>All new methods #1 to #4 are substantially less variable – large improvement in tech neutrality</a:t>
            </a:r>
          </a:p>
          <a:p>
            <a:r>
              <a:rPr lang="en-GB" dirty="0"/>
              <a:t>Least variation is method #4 (light blue), because with current designs the amount of volume visible is low in front of the vehicle but larger to the side. A pillars do move from outside to inside of frontal zone though</a:t>
            </a:r>
          </a:p>
          <a:p>
            <a:r>
              <a:rPr lang="en-GB" dirty="0"/>
              <a:t>Variability is  larger with method#3 but A-pillars are always in the frontal zone in realistic ranges.</a:t>
            </a:r>
          </a:p>
        </p:txBody>
      </p:sp>
      <p:pic>
        <p:nvPicPr>
          <p:cNvPr id="6" name="Picture 5">
            <a:extLst>
              <a:ext uri="{FF2B5EF4-FFF2-40B4-BE49-F238E27FC236}">
                <a16:creationId xmlns:a16="http://schemas.microsoft.com/office/drawing/2014/main" id="{7265C297-DEBE-B121-151E-2DEEDBAD9906}"/>
              </a:ext>
            </a:extLst>
          </p:cNvPr>
          <p:cNvPicPr>
            <a:picLocks noChangeAspect="1"/>
          </p:cNvPicPr>
          <p:nvPr/>
        </p:nvPicPr>
        <p:blipFill>
          <a:blip r:embed="rId2"/>
          <a:stretch>
            <a:fillRect/>
          </a:stretch>
        </p:blipFill>
        <p:spPr>
          <a:xfrm>
            <a:off x="0" y="2335659"/>
            <a:ext cx="7081520" cy="3913984"/>
          </a:xfrm>
          <a:prstGeom prst="rect">
            <a:avLst/>
          </a:prstGeom>
        </p:spPr>
      </p:pic>
    </p:spTree>
    <p:extLst>
      <p:ext uri="{BB962C8B-B14F-4D97-AF65-F5344CB8AC3E}">
        <p14:creationId xmlns:p14="http://schemas.microsoft.com/office/powerpoint/2010/main" val="203674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0D62C-CFB1-8AB0-51AA-601ABC1CC19A}"/>
              </a:ext>
            </a:extLst>
          </p:cNvPr>
          <p:cNvSpPr>
            <a:spLocks noGrp="1"/>
          </p:cNvSpPr>
          <p:nvPr>
            <p:ph type="title"/>
          </p:nvPr>
        </p:nvSpPr>
        <p:spPr>
          <a:xfrm>
            <a:off x="581191" y="702156"/>
            <a:ext cx="11029615" cy="476404"/>
          </a:xfrm>
        </p:spPr>
        <p:txBody>
          <a:bodyPr>
            <a:normAutofit fontScale="90000"/>
          </a:bodyPr>
          <a:lstStyle/>
          <a:p>
            <a:r>
              <a:rPr lang="en-GB" dirty="0"/>
              <a:t>Results of the analysis: Equivalent safety</a:t>
            </a:r>
          </a:p>
        </p:txBody>
      </p:sp>
      <p:sp>
        <p:nvSpPr>
          <p:cNvPr id="3" name="Content Placeholder 2">
            <a:extLst>
              <a:ext uri="{FF2B5EF4-FFF2-40B4-BE49-F238E27FC236}">
                <a16:creationId xmlns:a16="http://schemas.microsoft.com/office/drawing/2014/main" id="{652D0638-8600-D439-F40E-017424947AB0}"/>
              </a:ext>
            </a:extLst>
          </p:cNvPr>
          <p:cNvSpPr>
            <a:spLocks noGrp="1"/>
          </p:cNvSpPr>
          <p:nvPr>
            <p:ph idx="1"/>
          </p:nvPr>
        </p:nvSpPr>
        <p:spPr>
          <a:xfrm>
            <a:off x="132080" y="4196080"/>
            <a:ext cx="11478727" cy="2082800"/>
          </a:xfrm>
        </p:spPr>
        <p:txBody>
          <a:bodyPr>
            <a:normAutofit lnSpcReduction="10000"/>
          </a:bodyPr>
          <a:lstStyle/>
          <a:p>
            <a:r>
              <a:rPr lang="en-GB" dirty="0"/>
              <a:t>Whatever new frontal zone is chosen, a new limit value is required and this needs to be demonstrably equivalent to the existing value in terms of safety.</a:t>
            </a:r>
          </a:p>
          <a:p>
            <a:r>
              <a:rPr lang="en-GB" dirty="0"/>
              <a:t>Original method derived the limit from correlation analysis of VRU distance and volume</a:t>
            </a:r>
          </a:p>
          <a:p>
            <a:r>
              <a:rPr lang="en-GB" dirty="0"/>
              <a:t>Concerns are that this approach will be less valid the wider the front zone is, a particular issue for method #3. However, correlation remains strong based on a sample of 10 existing vehicles</a:t>
            </a:r>
          </a:p>
          <a:p>
            <a:r>
              <a:rPr lang="en-GB" dirty="0"/>
              <a:t>The best correlation is achieved with method #4</a:t>
            </a:r>
          </a:p>
        </p:txBody>
      </p:sp>
      <p:pic>
        <p:nvPicPr>
          <p:cNvPr id="4" name="Picture 3">
            <a:extLst>
              <a:ext uri="{FF2B5EF4-FFF2-40B4-BE49-F238E27FC236}">
                <a16:creationId xmlns:a16="http://schemas.microsoft.com/office/drawing/2014/main" id="{BD1B1203-5A88-507C-E969-E73E683D48CD}"/>
              </a:ext>
            </a:extLst>
          </p:cNvPr>
          <p:cNvPicPr>
            <a:picLocks noChangeAspect="1"/>
          </p:cNvPicPr>
          <p:nvPr/>
        </p:nvPicPr>
        <p:blipFill>
          <a:blip r:embed="rId2"/>
          <a:stretch>
            <a:fillRect/>
          </a:stretch>
        </p:blipFill>
        <p:spPr>
          <a:xfrm>
            <a:off x="456711" y="1253414"/>
            <a:ext cx="11278578" cy="2651990"/>
          </a:xfrm>
          <a:prstGeom prst="rect">
            <a:avLst/>
          </a:prstGeom>
        </p:spPr>
      </p:pic>
    </p:spTree>
    <p:extLst>
      <p:ext uri="{BB962C8B-B14F-4D97-AF65-F5344CB8AC3E}">
        <p14:creationId xmlns:p14="http://schemas.microsoft.com/office/powerpoint/2010/main" val="1539363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4BA92-A69C-28D4-F209-B813B665C6C5}"/>
              </a:ext>
            </a:extLst>
          </p:cNvPr>
          <p:cNvSpPr>
            <a:spLocks noGrp="1"/>
          </p:cNvSpPr>
          <p:nvPr>
            <p:ph type="title"/>
          </p:nvPr>
        </p:nvSpPr>
        <p:spPr/>
        <p:txBody>
          <a:bodyPr/>
          <a:lstStyle/>
          <a:p>
            <a:r>
              <a:rPr lang="en-GB" dirty="0"/>
              <a:t>Current Status: Tech Neutrality</a:t>
            </a:r>
          </a:p>
        </p:txBody>
      </p:sp>
      <p:sp>
        <p:nvSpPr>
          <p:cNvPr id="3" name="Content Placeholder 2">
            <a:extLst>
              <a:ext uri="{FF2B5EF4-FFF2-40B4-BE49-F238E27FC236}">
                <a16:creationId xmlns:a16="http://schemas.microsoft.com/office/drawing/2014/main" id="{9C99AEB2-F078-94B8-3D6A-48C0907F82EE}"/>
              </a:ext>
            </a:extLst>
          </p:cNvPr>
          <p:cNvSpPr>
            <a:spLocks noGrp="1"/>
          </p:cNvSpPr>
          <p:nvPr>
            <p:ph idx="1"/>
          </p:nvPr>
        </p:nvSpPr>
        <p:spPr/>
        <p:txBody>
          <a:bodyPr/>
          <a:lstStyle/>
          <a:p>
            <a:r>
              <a:rPr lang="en-GB" dirty="0"/>
              <a:t>We have 4 candidate methods – all are substantially better than the regulated version in this respect</a:t>
            </a:r>
          </a:p>
          <a:p>
            <a:r>
              <a:rPr lang="en-GB" dirty="0"/>
              <a:t>Task force is agreed that we shouldn’t use method #1 or #2</a:t>
            </a:r>
          </a:p>
          <a:p>
            <a:r>
              <a:rPr lang="en-GB" dirty="0"/>
              <a:t>Work is continuing to either:</a:t>
            </a:r>
          </a:p>
          <a:p>
            <a:pPr lvl="1"/>
            <a:r>
              <a:rPr lang="en-GB" dirty="0"/>
              <a:t>Reach consensus on a single approach</a:t>
            </a:r>
          </a:p>
          <a:p>
            <a:pPr lvl="1"/>
            <a:r>
              <a:rPr lang="en-GB" dirty="0"/>
              <a:t>Bring a clearly explained choice between method #3 and #4 to VRU </a:t>
            </a:r>
            <a:r>
              <a:rPr lang="en-GB" dirty="0" err="1"/>
              <a:t>Proxi</a:t>
            </a:r>
            <a:r>
              <a:rPr lang="en-GB" dirty="0"/>
              <a:t> CPs</a:t>
            </a:r>
          </a:p>
          <a:p>
            <a:r>
              <a:rPr lang="en-GB" dirty="0"/>
              <a:t>Remaining work</a:t>
            </a:r>
          </a:p>
          <a:p>
            <a:pPr lvl="1"/>
            <a:r>
              <a:rPr lang="en-GB" dirty="0"/>
              <a:t>For the selected method, doing additional analysis to support the selection of the limit value</a:t>
            </a:r>
          </a:p>
          <a:p>
            <a:pPr lvl="1"/>
            <a:r>
              <a:rPr lang="en-GB" dirty="0"/>
              <a:t>Drafting the regulatory text</a:t>
            </a:r>
          </a:p>
          <a:p>
            <a:r>
              <a:rPr lang="en-GB" dirty="0"/>
              <a:t>Question: Should the new approach be a REPLACEMENT of the existing method, or an ALTERNATIVE (similar to the R151 approach)?</a:t>
            </a:r>
          </a:p>
        </p:txBody>
      </p:sp>
    </p:spTree>
    <p:extLst>
      <p:ext uri="{BB962C8B-B14F-4D97-AF65-F5344CB8AC3E}">
        <p14:creationId xmlns:p14="http://schemas.microsoft.com/office/powerpoint/2010/main" val="3033368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FCDC8-C9F5-4D3E-1813-4E68FD897A98}"/>
              </a:ext>
            </a:extLst>
          </p:cNvPr>
          <p:cNvSpPr>
            <a:spLocks noGrp="1"/>
          </p:cNvSpPr>
          <p:nvPr>
            <p:ph type="title"/>
          </p:nvPr>
        </p:nvSpPr>
        <p:spPr/>
        <p:txBody>
          <a:bodyPr/>
          <a:lstStyle/>
          <a:p>
            <a:r>
              <a:rPr lang="en-GB" dirty="0"/>
              <a:t>Alternative Approach for Competing Objectives</a:t>
            </a:r>
          </a:p>
        </p:txBody>
      </p:sp>
      <p:sp>
        <p:nvSpPr>
          <p:cNvPr id="3" name="Content Placeholder 2">
            <a:extLst>
              <a:ext uri="{FF2B5EF4-FFF2-40B4-BE49-F238E27FC236}">
                <a16:creationId xmlns:a16="http://schemas.microsoft.com/office/drawing/2014/main" id="{C1E9C568-260F-33B8-EC78-A9B951BBE815}"/>
              </a:ext>
            </a:extLst>
          </p:cNvPr>
          <p:cNvSpPr>
            <a:spLocks noGrp="1"/>
          </p:cNvSpPr>
          <p:nvPr>
            <p:ph sz="half" idx="1"/>
          </p:nvPr>
        </p:nvSpPr>
        <p:spPr/>
        <p:txBody>
          <a:bodyPr>
            <a:normAutofit/>
          </a:bodyPr>
          <a:lstStyle/>
          <a:p>
            <a:r>
              <a:rPr lang="en-GB" dirty="0"/>
              <a:t>High Capacity Transport (HCT) Concept </a:t>
            </a:r>
          </a:p>
          <a:p>
            <a:pPr lvl="1"/>
            <a:r>
              <a:rPr lang="en-GB" dirty="0"/>
              <a:t>Sweden has presented a case for why they consider it essential that vehicles capable of use in HCT must remain available through full type approval &amp; proposed some simple amendment text</a:t>
            </a:r>
          </a:p>
          <a:p>
            <a:pPr lvl="1"/>
            <a:r>
              <a:rPr lang="en-GB" dirty="0"/>
              <a:t>Await a proposal from industry explaining why that can’t be met with existing DVS limits and what the alternative approach should be</a:t>
            </a:r>
          </a:p>
          <a:p>
            <a:r>
              <a:rPr lang="en-GB" dirty="0"/>
              <a:t>Zero Emission Vehicles</a:t>
            </a:r>
          </a:p>
          <a:p>
            <a:pPr lvl="1"/>
            <a:r>
              <a:rPr lang="en-GB" dirty="0"/>
              <a:t>Limited progress to-date</a:t>
            </a:r>
          </a:p>
        </p:txBody>
      </p:sp>
      <p:pic>
        <p:nvPicPr>
          <p:cNvPr id="8" name="Picture 7">
            <a:extLst>
              <a:ext uri="{FF2B5EF4-FFF2-40B4-BE49-F238E27FC236}">
                <a16:creationId xmlns:a16="http://schemas.microsoft.com/office/drawing/2014/main" id="{E7B3FFA8-46BA-0F7F-C55B-36AC46334178}"/>
              </a:ext>
            </a:extLst>
          </p:cNvPr>
          <p:cNvPicPr>
            <a:picLocks noChangeAspect="1"/>
          </p:cNvPicPr>
          <p:nvPr/>
        </p:nvPicPr>
        <p:blipFill rotWithShape="1">
          <a:blip r:embed="rId2"/>
          <a:srcRect t="54981"/>
          <a:stretch/>
        </p:blipFill>
        <p:spPr>
          <a:xfrm>
            <a:off x="7528038" y="1717989"/>
            <a:ext cx="4663962" cy="2662007"/>
          </a:xfrm>
          <a:prstGeom prst="rect">
            <a:avLst/>
          </a:prstGeom>
        </p:spPr>
      </p:pic>
      <p:pic>
        <p:nvPicPr>
          <p:cNvPr id="1026" name="Picture 2" descr="Daimler Truck trials liquid hydrogen - Just Auto">
            <a:extLst>
              <a:ext uri="{FF2B5EF4-FFF2-40B4-BE49-F238E27FC236}">
                <a16:creationId xmlns:a16="http://schemas.microsoft.com/office/drawing/2014/main" id="{540B0FC3-AADC-5659-9C9E-B6E950112B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8038" y="4421080"/>
            <a:ext cx="4663962" cy="2436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262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8223E-31C0-5FA8-13CE-6A67A96E375E}"/>
              </a:ext>
            </a:extLst>
          </p:cNvPr>
          <p:cNvSpPr>
            <a:spLocks noGrp="1"/>
          </p:cNvSpPr>
          <p:nvPr>
            <p:ph type="title"/>
          </p:nvPr>
        </p:nvSpPr>
        <p:spPr>
          <a:xfrm>
            <a:off x="581193" y="729658"/>
            <a:ext cx="11029616" cy="451072"/>
          </a:xfrm>
        </p:spPr>
        <p:txBody>
          <a:bodyPr>
            <a:normAutofit fontScale="90000"/>
          </a:bodyPr>
          <a:lstStyle/>
          <a:p>
            <a:r>
              <a:rPr lang="en-GB" dirty="0"/>
              <a:t>Work plan and timing</a:t>
            </a:r>
          </a:p>
        </p:txBody>
      </p:sp>
      <p:pic>
        <p:nvPicPr>
          <p:cNvPr id="6" name="Content Placeholder 5">
            <a:extLst>
              <a:ext uri="{FF2B5EF4-FFF2-40B4-BE49-F238E27FC236}">
                <a16:creationId xmlns:a16="http://schemas.microsoft.com/office/drawing/2014/main" id="{D434481C-E07D-F4E0-7843-0950D66688D7}"/>
              </a:ext>
            </a:extLst>
          </p:cNvPr>
          <p:cNvPicPr>
            <a:picLocks noGrp="1" noChangeAspect="1"/>
          </p:cNvPicPr>
          <p:nvPr>
            <p:ph sz="half" idx="1"/>
          </p:nvPr>
        </p:nvPicPr>
        <p:blipFill>
          <a:blip r:embed="rId2"/>
          <a:stretch>
            <a:fillRect/>
          </a:stretch>
        </p:blipFill>
        <p:spPr>
          <a:xfrm>
            <a:off x="6213316" y="1723183"/>
            <a:ext cx="5771537" cy="4642685"/>
          </a:xfrm>
        </p:spPr>
      </p:pic>
      <p:sp>
        <p:nvSpPr>
          <p:cNvPr id="3" name="Content Placeholder 2">
            <a:extLst>
              <a:ext uri="{FF2B5EF4-FFF2-40B4-BE49-F238E27FC236}">
                <a16:creationId xmlns:a16="http://schemas.microsoft.com/office/drawing/2014/main" id="{5092D720-AA11-71F3-D413-16EEFC44C3F5}"/>
              </a:ext>
            </a:extLst>
          </p:cNvPr>
          <p:cNvSpPr txBox="1">
            <a:spLocks/>
          </p:cNvSpPr>
          <p:nvPr/>
        </p:nvSpPr>
        <p:spPr>
          <a:xfrm>
            <a:off x="581193" y="1723183"/>
            <a:ext cx="5194767" cy="4642685"/>
          </a:xfrm>
          <a:prstGeom prst="rect">
            <a:avLst/>
          </a:prstGeom>
        </p:spPr>
        <p:txBody>
          <a:bodyPr vert="horz" lIns="91440" tIns="45720" rIns="91440" bIns="45720" rtlCol="0" anchor="ctr">
            <a:normAutofit lnSpcReduction="1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GB" dirty="0"/>
              <a:t>Design Neutral Method </a:t>
            </a:r>
          </a:p>
          <a:p>
            <a:pPr lvl="1"/>
            <a:r>
              <a:rPr lang="en-GB" dirty="0"/>
              <a:t>With work to establish limit value still to be completed, we are around one month behind schedule</a:t>
            </a:r>
          </a:p>
          <a:p>
            <a:pPr lvl="1"/>
            <a:r>
              <a:rPr lang="en-GB" dirty="0"/>
              <a:t>Propose beginning to draft text in parallel with the limit value work</a:t>
            </a:r>
          </a:p>
          <a:p>
            <a:pPr lvl="1"/>
            <a:r>
              <a:rPr lang="en-GB" dirty="0"/>
              <a:t>Recovery of time remains possible but challenging</a:t>
            </a:r>
          </a:p>
          <a:p>
            <a:pPr lvl="1"/>
            <a:r>
              <a:rPr lang="en-GB" dirty="0"/>
              <a:t>Decisions needed quickly</a:t>
            </a:r>
          </a:p>
          <a:p>
            <a:pPr lvl="2"/>
            <a:r>
              <a:rPr lang="en-GB" dirty="0"/>
              <a:t>Replacement method or alternative</a:t>
            </a:r>
          </a:p>
          <a:p>
            <a:pPr lvl="2"/>
            <a:r>
              <a:rPr lang="en-GB" dirty="0"/>
              <a:t>Method 3 or 4. Task force aims to agree. Whether this proves possible will be known very soon. If not possible a CP decision would be needed urgently if April GRSG deadline is to be met</a:t>
            </a:r>
          </a:p>
          <a:p>
            <a:r>
              <a:rPr lang="en-GB" dirty="0"/>
              <a:t>Zero Emission Vehicles</a:t>
            </a:r>
          </a:p>
          <a:p>
            <a:pPr lvl="1"/>
            <a:r>
              <a:rPr lang="en-GB" dirty="0"/>
              <a:t>Ambition was to exceed TOR deadline (October 23 GRSG) by submitting for April</a:t>
            </a:r>
          </a:p>
          <a:p>
            <a:pPr lvl="1"/>
            <a:r>
              <a:rPr lang="en-GB" dirty="0"/>
              <a:t>More significantly behind the schedule required to achieve that.</a:t>
            </a:r>
          </a:p>
        </p:txBody>
      </p:sp>
    </p:spTree>
    <p:extLst>
      <p:ext uri="{BB962C8B-B14F-4D97-AF65-F5344CB8AC3E}">
        <p14:creationId xmlns:p14="http://schemas.microsoft.com/office/powerpoint/2010/main" val="32868284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137a027-612c-4469-b9b0-47ca7f98f3be"/>
</p:tagLst>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F12D48FD714BA429D1A233797B227A8" ma:contentTypeVersion="13" ma:contentTypeDescription="Create a new document." ma:contentTypeScope="" ma:versionID="5d384358f8f2a0efabac73ab3ce6b82b">
  <xsd:schema xmlns:xsd="http://www.w3.org/2001/XMLSchema" xmlns:xs="http://www.w3.org/2001/XMLSchema" xmlns:p="http://schemas.microsoft.com/office/2006/metadata/properties" xmlns:ns3="db0645f4-2af9-4dce-b774-fa0c19e05152" xmlns:ns4="fed0414f-9f51-401e-827b-a8c57b0555b9" targetNamespace="http://schemas.microsoft.com/office/2006/metadata/properties" ma:root="true" ma:fieldsID="ff8afeb50c40283844fb650b9ea9008c" ns3:_="" ns4:_="">
    <xsd:import namespace="db0645f4-2af9-4dce-b774-fa0c19e05152"/>
    <xsd:import namespace="fed0414f-9f51-401e-827b-a8c57b0555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0645f4-2af9-4dce-b774-fa0c19e0515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d0414f-9f51-401e-827b-a8c57b0555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fed0414f-9f51-401e-827b-a8c57b0555b9" xsi:nil="true"/>
  </documentManagement>
</p:properties>
</file>

<file path=customXml/itemProps1.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2.xml><?xml version="1.0" encoding="utf-8"?>
<ds:datastoreItem xmlns:ds="http://schemas.openxmlformats.org/officeDocument/2006/customXml" ds:itemID="{8041FA64-185D-4306-B3A4-5F2C1BC2BC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0645f4-2af9-4dce-b774-fa0c19e05152"/>
    <ds:schemaRef ds:uri="fed0414f-9f51-401e-827b-a8c57b0555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289AE2-D2AE-49D1-AFAC-3A79F6794255}">
  <ds:schemaRefs>
    <ds:schemaRef ds:uri="http://purl.org/dc/elements/1.1/"/>
    <ds:schemaRef ds:uri="db0645f4-2af9-4dce-b774-fa0c19e05152"/>
    <ds:schemaRef ds:uri="http://schemas.openxmlformats.org/package/2006/metadata/core-properties"/>
    <ds:schemaRef ds:uri="http://purl.org/dc/dcmitype/"/>
    <ds:schemaRef ds:uri="http://purl.org/dc/terms/"/>
    <ds:schemaRef ds:uri="http://schemas.microsoft.com/office/2006/documentManagement/types"/>
    <ds:schemaRef ds:uri="http://schemas.microsoft.com/office/2006/metadata/properties"/>
    <ds:schemaRef ds:uri="fed0414f-9f51-401e-827b-a8c57b0555b9"/>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{C72DF44F-A572-4D71-9EA7-E993B5A56413}tf33552983</Template>
  <TotalTime>5069</TotalTime>
  <Words>882</Words>
  <Application>Microsoft Office PowerPoint</Application>
  <PresentationFormat>Breedbeeld</PresentationFormat>
  <Paragraphs>58</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Franklin Gothic Book</vt:lpstr>
      <vt:lpstr>Franklin Gothic Demi</vt:lpstr>
      <vt:lpstr>Wingdings 2</vt:lpstr>
      <vt:lpstr>DividendVTI</vt:lpstr>
      <vt:lpstr>Task Force Direct Vision: Progress &amp; Status Phase 2</vt:lpstr>
      <vt:lpstr>Objectives</vt:lpstr>
      <vt:lpstr>Design Neutrality – What is the problem?</vt:lpstr>
      <vt:lpstr>Design Neutrality – What Solutions are Proposed?</vt:lpstr>
      <vt:lpstr>Results of the analysis: Tech neutrality</vt:lpstr>
      <vt:lpstr>Results of the analysis: Equivalent safety</vt:lpstr>
      <vt:lpstr>Current Status: Tech Neutrality</vt:lpstr>
      <vt:lpstr>Alternative Approach for Competing Objectives</vt:lpstr>
      <vt:lpstr>Work plan and timing</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Force for differential dvs limits</dc:title>
  <dc:creator>Iain Knight</dc:creator>
  <cp:lastModifiedBy>Johan Broeders</cp:lastModifiedBy>
  <cp:revision>338</cp:revision>
  <dcterms:created xsi:type="dcterms:W3CDTF">2020-09-07T09:03:39Z</dcterms:created>
  <dcterms:modified xsi:type="dcterms:W3CDTF">2022-10-19T14:26:33Z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0x0101006F12D48FD714BA429D1A233797B227A8</vt:lpwstr>
  </property>
</Properties>
</file>