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1" r:id="rId4"/>
    <p:sldId id="266" r:id="rId5"/>
    <p:sldId id="268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1FF"/>
    <a:srgbClr val="2F5597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6" d="100"/>
          <a:sy n="66" d="100"/>
        </p:scale>
        <p:origin x="104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206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5DC11D-5762-4102-A088-3B15A4C59C4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AFC246-4C4E-4EB6-AFEA-8C2DA4F4FF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07AF7-D8C9-483B-BE98-565A7D862BDA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B5D930-BB99-4828-9494-34A98A22706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4CF785-F6BA-480A-A198-169D77D6259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CBBEBE-BECD-4634-A76D-F063B23DD24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10650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A41AD2-D453-40F1-9247-A8DD61448133}" type="datetimeFigureOut">
              <a:rPr lang="en-US" smtClean="0"/>
              <a:t>10/12/2022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93D99B-8DC3-4891-9707-3320E2A84D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6279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noFill/>
          <a:effectLst/>
        </p:spPr>
        <p:txBody>
          <a:bodyPr>
            <a:normAutofit/>
          </a:bodyPr>
          <a:lstStyle>
            <a:lvl1pPr algn="ctr">
              <a:defRPr sz="288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789041"/>
            <a:ext cx="8534400" cy="677863"/>
          </a:xfrm>
        </p:spPr>
        <p:txBody>
          <a:bodyPr>
            <a:normAutofit/>
          </a:bodyPr>
          <a:lstStyle>
            <a:lvl1pPr marL="0" indent="0" algn="ctr">
              <a:buNone/>
              <a:defRPr sz="144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983851B3-B5FA-4CE8-9121-B2E7106A4B41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19937" y="4564064"/>
            <a:ext cx="11303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646757" y="5452239"/>
            <a:ext cx="4876656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>
              <a:tabLst>
                <a:tab pos="2700338" algn="ctr"/>
                <a:tab pos="5400675" algn="r"/>
              </a:tabLst>
            </a:pP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J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APAN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A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UTOMOBILE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S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TANDARDS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I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NTERNATIONALIZATION</a:t>
            </a:r>
            <a:r>
              <a:rPr lang="en-US" altLang="ja-JP" sz="2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4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C</a:t>
            </a:r>
            <a:r>
              <a:rPr lang="en-US" altLang="ja-JP" sz="1000" b="1" dirty="0">
                <a:latin typeface="Times New Roman" pitchFamily="18" charset="0"/>
                <a:ea typeface="ＭＳ 明朝" pitchFamily="17" charset="-128"/>
                <a:cs typeface="Times New Roman" pitchFamily="18" charset="0"/>
              </a:rPr>
              <a:t>ENTER</a:t>
            </a:r>
          </a:p>
        </p:txBody>
      </p:sp>
    </p:spTree>
    <p:extLst>
      <p:ext uri="{BB962C8B-B14F-4D97-AF65-F5344CB8AC3E}">
        <p14:creationId xmlns:p14="http://schemas.microsoft.com/office/powerpoint/2010/main" val="1521921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41514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 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9466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делите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8"/>
          <p:cNvSpPr>
            <a:spLocks noGrp="1"/>
          </p:cNvSpPr>
          <p:nvPr>
            <p:ph type="body" sz="quarter" idx="13" hasCustomPrompt="1"/>
          </p:nvPr>
        </p:nvSpPr>
        <p:spPr>
          <a:xfrm>
            <a:off x="1530755" y="2355221"/>
            <a:ext cx="9144000" cy="750049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2400" b="1" spc="-113" baseline="0">
                <a:solidFill>
                  <a:schemeClr val="accent3">
                    <a:lumMod val="10000"/>
                  </a:schemeClr>
                </a:solidFill>
                <a:latin typeface="Myriad Pro Cond" panose="020B0506030403020204" pitchFamily="34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ru-RU" dirty="0"/>
              <a:t>Заголовок разделителя</a:t>
            </a:r>
          </a:p>
        </p:txBody>
      </p:sp>
    </p:spTree>
    <p:extLst>
      <p:ext uri="{BB962C8B-B14F-4D97-AF65-F5344CB8AC3E}">
        <p14:creationId xmlns:p14="http://schemas.microsoft.com/office/powerpoint/2010/main" val="33353962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プレースホルダー 10"/>
          <p:cNvSpPr>
            <a:spLocks noGrp="1"/>
          </p:cNvSpPr>
          <p:nvPr>
            <p:ph type="body" sz="quarter" idx="10" hasCustomPrompt="1"/>
          </p:nvPr>
        </p:nvSpPr>
        <p:spPr>
          <a:xfrm>
            <a:off x="556847" y="981075"/>
            <a:ext cx="11256107" cy="532765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2800" b="1">
                <a:latin typeface="+mn-lt"/>
                <a:cs typeface="Arial" panose="020B0604020202020204" pitchFamily="34" charset="0"/>
              </a:defRPr>
            </a:lvl1pPr>
            <a:lvl2pPr marL="55721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2pPr>
            <a:lvl3pPr>
              <a:defRPr sz="2800">
                <a:latin typeface="+mn-lt"/>
                <a:cs typeface="Arial" panose="020B0604020202020204" pitchFamily="34" charset="0"/>
              </a:defRPr>
            </a:lvl3pPr>
            <a:lvl4pPr marL="1300163" indent="-185738">
              <a:buFont typeface="Arial" panose="020B0604020202020204" pitchFamily="34" charset="0"/>
              <a:buChar char="–"/>
              <a:defRPr sz="2800">
                <a:latin typeface="+mn-lt"/>
                <a:cs typeface="Arial" panose="020B0604020202020204" pitchFamily="34" charset="0"/>
              </a:defRPr>
            </a:lvl4pPr>
            <a:lvl5pPr marL="1671638" indent="-185738">
              <a:buFont typeface="Arial" panose="020B0604020202020204" pitchFamily="34" charset="0"/>
              <a:buChar char="»"/>
              <a:defRPr sz="280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kumimoji="1" lang="en-US" altLang="ja-JP" dirty="0"/>
              <a:t>Click to edit Master text styles</a:t>
            </a:r>
            <a:endParaRPr kumimoji="1" lang="ja-JP" altLang="en-US" dirty="0"/>
          </a:p>
          <a:p>
            <a:pPr lvl="1"/>
            <a:r>
              <a:rPr kumimoji="1" lang="en-US" altLang="ja-JP" dirty="0"/>
              <a:t> Second level</a:t>
            </a:r>
            <a:endParaRPr kumimoji="1" lang="ja-JP" altLang="en-US" dirty="0"/>
          </a:p>
          <a:p>
            <a:pPr lvl="2"/>
            <a:r>
              <a:rPr kumimoji="1" lang="en-US" altLang="ja-JP" dirty="0"/>
              <a:t>Third level</a:t>
            </a:r>
            <a:endParaRPr kumimoji="1" lang="ja-JP" altLang="en-US" dirty="0"/>
          </a:p>
          <a:p>
            <a:pPr lvl="3"/>
            <a:r>
              <a:rPr kumimoji="1" lang="ja-JP" altLang="en-US" dirty="0"/>
              <a:t> </a:t>
            </a:r>
            <a:r>
              <a:rPr kumimoji="1" lang="en-US" altLang="ja-JP" dirty="0"/>
              <a:t>Fourth level</a:t>
            </a:r>
            <a:endParaRPr kumimoji="1" lang="ja-JP" altLang="en-US" dirty="0"/>
          </a:p>
          <a:p>
            <a:pPr lvl="4"/>
            <a:r>
              <a:rPr kumimoji="1" lang="en-US" altLang="ja-JP" dirty="0"/>
              <a:t> Fifth level</a:t>
            </a:r>
            <a:endParaRPr kumimoji="1" lang="ja-JP" altLang="en-US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56848" y="188913"/>
            <a:ext cx="9759461" cy="576262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>
              <a:spcBef>
                <a:spcPts val="0"/>
              </a:spcBef>
              <a:buNone/>
              <a:defRPr sz="2200" b="1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dirty="0"/>
              <a:t>INSERT HEADER HERE</a:t>
            </a:r>
            <a:br>
              <a:rPr lang="en-US" dirty="0"/>
            </a:br>
            <a:r>
              <a:rPr lang="en-US" dirty="0"/>
              <a:t>2 LINES</a:t>
            </a:r>
          </a:p>
        </p:txBody>
      </p:sp>
    </p:spTree>
    <p:extLst>
      <p:ext uri="{BB962C8B-B14F-4D97-AF65-F5344CB8AC3E}">
        <p14:creationId xmlns:p14="http://schemas.microsoft.com/office/powerpoint/2010/main" val="2479003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TRTO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1CA3A41B-2351-42EB-B9E3-456F6C3C8C21}"/>
              </a:ext>
            </a:extLst>
          </p:cNvPr>
          <p:cNvSpPr/>
          <p:nvPr userDrawn="1"/>
        </p:nvSpPr>
        <p:spPr>
          <a:xfrm>
            <a:off x="0" y="6203697"/>
            <a:ext cx="12183229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9F7E399-283F-4391-8129-349183F72073}"/>
              </a:ext>
            </a:extLst>
          </p:cNvPr>
          <p:cNvSpPr/>
          <p:nvPr userDrawn="1"/>
        </p:nvSpPr>
        <p:spPr>
          <a:xfrm rot="5400000">
            <a:off x="8427078" y="3101850"/>
            <a:ext cx="6858000" cy="65430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52377-5DEE-497F-9639-62A87421C7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199" y="1733472"/>
            <a:ext cx="10515600" cy="40829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441D8B-6044-4E89-AA2F-39C11F6D0ED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4199" y="352612"/>
            <a:ext cx="10515600" cy="8094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introduce slide title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6189BA6-A78A-458D-A1BF-A748C6605E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841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65011442-9EA8-43C1-A90A-E8091E9236D0}" type="datetime2">
              <a:rPr lang="en-US" smtClean="0"/>
              <a:t>Wednesday, October 12, 2022</a:t>
            </a:fld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27B7DE60-A3A8-440C-8851-A7DE74D42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599" y="6234175"/>
            <a:ext cx="27432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fld id="{74F045D9-6A50-447E-9A04-3B3C9EFFC6F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43745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1600"/>
            </a:lvl1pPr>
            <a:lvl2pPr>
              <a:defRPr sz="1440"/>
            </a:lvl2pPr>
            <a:lvl3pPr>
              <a:defRPr sz="1280"/>
            </a:lvl3pPr>
            <a:lvl4pPr>
              <a:defRPr sz="1120"/>
            </a:lvl4pPr>
            <a:lvl5pPr>
              <a:defRPr sz="1120"/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+mn-lt"/>
              </a:defRPr>
            </a:lvl1pPr>
          </a:lstStyle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70913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正方形/長方形 7"/>
          <p:cNvSpPr/>
          <p:nvPr/>
        </p:nvSpPr>
        <p:spPr>
          <a:xfrm>
            <a:off x="1" y="1"/>
            <a:ext cx="11386927" cy="546021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90000">
                <a:schemeClr val="accent1">
                  <a:shade val="93000"/>
                  <a:satMod val="13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4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" y="0"/>
            <a:ext cx="11386927" cy="548680"/>
          </a:xfrm>
          <a:noFill/>
          <a:effectLst/>
        </p:spPr>
        <p:txBody>
          <a:bodyPr/>
          <a:lstStyle/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94740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5360" y="1988841"/>
            <a:ext cx="11521280" cy="1362075"/>
          </a:xfrm>
          <a:noFill/>
          <a:effectLst/>
        </p:spPr>
        <p:txBody>
          <a:bodyPr anchor="t">
            <a:normAutofit/>
          </a:bodyPr>
          <a:lstStyle>
            <a:lvl1pPr algn="ctr">
              <a:defRPr sz="2880" b="0" cap="all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1265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240"/>
            </a:lvl1pPr>
            <a:lvl2pPr>
              <a:defRPr sz="1920"/>
            </a:lvl2pPr>
            <a:lvl3pPr>
              <a:defRPr sz="1600"/>
            </a:lvl3pPr>
            <a:lvl4pPr>
              <a:defRPr sz="1440"/>
            </a:lvl4pPr>
            <a:lvl5pPr>
              <a:defRPr sz="1440"/>
            </a:lvl5pPr>
            <a:lvl6pPr>
              <a:defRPr sz="1440"/>
            </a:lvl6pPr>
            <a:lvl7pPr>
              <a:defRPr sz="1440"/>
            </a:lvl7pPr>
            <a:lvl8pPr>
              <a:defRPr sz="1440"/>
            </a:lvl8pPr>
            <a:lvl9pPr>
              <a:defRPr sz="144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3088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457200" indent="0">
              <a:buNone/>
              <a:defRPr sz="1600" b="1"/>
            </a:lvl2pPr>
            <a:lvl3pPr marL="914400" indent="0">
              <a:buNone/>
              <a:defRPr sz="1440" b="1"/>
            </a:lvl3pPr>
            <a:lvl4pPr marL="1371600" indent="0">
              <a:buNone/>
              <a:defRPr sz="1280" b="1"/>
            </a:lvl4pPr>
            <a:lvl5pPr marL="1828800" indent="0">
              <a:buNone/>
              <a:defRPr sz="1280" b="1"/>
            </a:lvl5pPr>
            <a:lvl6pPr marL="2286000" indent="0">
              <a:buNone/>
              <a:defRPr sz="1280" b="1"/>
            </a:lvl6pPr>
            <a:lvl7pPr marL="2743200" indent="0">
              <a:buNone/>
              <a:defRPr sz="1280" b="1"/>
            </a:lvl7pPr>
            <a:lvl8pPr marL="3200400" indent="0">
              <a:buNone/>
              <a:defRPr sz="1280" b="1"/>
            </a:lvl8pPr>
            <a:lvl9pPr marL="3657600" indent="0">
              <a:buNone/>
              <a:defRPr sz="128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920"/>
            </a:lvl1pPr>
            <a:lvl2pPr>
              <a:defRPr sz="1600"/>
            </a:lvl2pPr>
            <a:lvl3pPr>
              <a:defRPr sz="1440"/>
            </a:lvl3pPr>
            <a:lvl4pPr>
              <a:defRPr sz="1280"/>
            </a:lvl4pPr>
            <a:lvl5pPr>
              <a:defRPr sz="1280"/>
            </a:lvl5pPr>
            <a:lvl6pPr>
              <a:defRPr sz="1280"/>
            </a:lvl6pPr>
            <a:lvl7pPr>
              <a:defRPr sz="1280"/>
            </a:lvl7pPr>
            <a:lvl8pPr>
              <a:defRPr sz="1280"/>
            </a:lvl8pPr>
            <a:lvl9pPr>
              <a:defRPr sz="128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0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36196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Picture 7" descr="修正後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DFE"/>
              </a:clrFrom>
              <a:clrTo>
                <a:srgbClr val="FFFD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386927" y="1564"/>
            <a:ext cx="735917" cy="403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6197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9690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 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052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6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560"/>
            </a:lvl1pPr>
            <a:lvl2pPr marL="457200" indent="0">
              <a:buNone/>
              <a:defRPr sz="2240"/>
            </a:lvl2pPr>
            <a:lvl3pPr marL="914400" indent="0">
              <a:buNone/>
              <a:defRPr sz="192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kumimoji="1" lang="ja-JP" altLang="en-US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120"/>
            </a:lvl1pPr>
            <a:lvl2pPr marL="457200" indent="0">
              <a:buNone/>
              <a:defRPr sz="960"/>
            </a:lvl2pPr>
            <a:lvl3pPr marL="914400" indent="0">
              <a:buNone/>
              <a:defRPr sz="800"/>
            </a:lvl3pPr>
            <a:lvl4pPr marL="1371600" indent="0">
              <a:buNone/>
              <a:defRPr sz="720"/>
            </a:lvl4pPr>
            <a:lvl5pPr marL="1828800" indent="0">
              <a:buNone/>
              <a:defRPr sz="720"/>
            </a:lvl5pPr>
            <a:lvl6pPr marL="2286000" indent="0">
              <a:buNone/>
              <a:defRPr sz="720"/>
            </a:lvl6pPr>
            <a:lvl7pPr marL="2743200" indent="0">
              <a:buNone/>
              <a:defRPr sz="720"/>
            </a:lvl7pPr>
            <a:lvl8pPr marL="3200400" indent="0">
              <a:buNone/>
              <a:defRPr sz="720"/>
            </a:lvl8pPr>
            <a:lvl9pPr marL="3657600" indent="0">
              <a:buNone/>
              <a:defRPr sz="72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5647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4664"/>
          </a:xfrm>
          <a:prstGeom prst="rect">
            <a:avLst/>
          </a:prstGeom>
          <a:gradFill>
            <a:gsLst>
              <a:gs pos="0">
                <a:schemeClr val="accent1">
                  <a:shade val="51000"/>
                  <a:satMod val="130000"/>
                </a:schemeClr>
              </a:gs>
              <a:gs pos="75000">
                <a:schemeClr val="accent1">
                  <a:shade val="93000"/>
                  <a:satMod val="130000"/>
                </a:schemeClr>
              </a:gs>
              <a:gs pos="90000">
                <a:schemeClr val="bg1"/>
              </a:gs>
            </a:gsLst>
            <a:lin ang="0" scaled="0"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5CDD1-6F02-4E9E-980F-D4F3B7B009EE}" type="datetimeFigureOut">
              <a:rPr kumimoji="1" lang="ja-JP" altLang="en-US" smtClean="0"/>
              <a:t>2022/10/12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 i="1">
                <a:solidFill>
                  <a:schemeClr val="tx1">
                    <a:tint val="75000"/>
                  </a:schemeClr>
                </a:solidFill>
                <a:latin typeface="+mn-lt"/>
                <a:cs typeface="Times New Roman" panose="02020603050405020304" pitchFamily="18" charset="0"/>
              </a:defRPr>
            </a:lvl1pPr>
          </a:lstStyle>
          <a:p>
            <a:fld id="{D735ED00-674E-4D07-966F-E7A51A94778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716BD23B-F6BF-25C9-334C-62503608E269}"/>
              </a:ext>
            </a:extLst>
          </p:cNvPr>
          <p:cNvSpPr txBox="1">
            <a:spLocks/>
          </p:cNvSpPr>
          <p:nvPr userDrawn="1"/>
        </p:nvSpPr>
        <p:spPr>
          <a:xfrm>
            <a:off x="10033929" y="64533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ja-JP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DE2FF35C-2CFB-45B8-BE85-A4B85C638B80}" type="slidenum">
              <a:rPr lang="ja-JP" altLang="en-US" sz="140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pPr>
                <a:defRPr/>
              </a:pPr>
              <a:t>‹#›</a:t>
            </a:fld>
            <a:r>
              <a:rPr lang="en-US" altLang="ja-JP" sz="1400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/11</a:t>
            </a:r>
            <a:endParaRPr lang="ja-JP" altLang="en-US" sz="1400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3618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spcBef>
          <a:spcPct val="0"/>
        </a:spcBef>
        <a:buNone/>
        <a:defRPr kumimoji="1" sz="224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6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24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92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E2030-9651-4450-932B-E2BF8E7CB8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6142" y="1662421"/>
            <a:ext cx="11779717" cy="1804792"/>
          </a:xfrm>
        </p:spPr>
        <p:txBody>
          <a:bodyPr>
            <a:normAutofit/>
          </a:bodyPr>
          <a:lstStyle/>
          <a:p>
            <a:r>
              <a:rPr lang="en-US" sz="3200" dirty="0"/>
              <a:t>Status report of JASIC/JATMA – ETRTO meeting on 2023 test campaign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2D440-BEBF-4CA7-AD1F-F7C0A6F03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6D5E84F0-4C6F-F125-65B5-755CA242D578}"/>
              </a:ext>
            </a:extLst>
          </p:cNvPr>
          <p:cNvSpPr txBox="1">
            <a:spLocks/>
          </p:cNvSpPr>
          <p:nvPr/>
        </p:nvSpPr>
        <p:spPr>
          <a:xfrm>
            <a:off x="1828800" y="3789041"/>
            <a:ext cx="8534400" cy="6778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4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224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92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noProof="1"/>
              <a:t>46</a:t>
            </a:r>
            <a:r>
              <a:rPr lang="en-US" altLang="ja-JP" sz="1600" baseline="30000" noProof="1"/>
              <a:t>th</a:t>
            </a:r>
            <a:r>
              <a:rPr lang="en-US" altLang="ja-JP" sz="1600" noProof="1"/>
              <a:t> IWG WGWT</a:t>
            </a:r>
            <a:endParaRPr lang="en-US" altLang="ja-JP" sz="1600" dirty="0"/>
          </a:p>
          <a:p>
            <a:r>
              <a:rPr lang="en-US" altLang="ja-JP" sz="1600" noProof="1"/>
              <a:t>13</a:t>
            </a:r>
            <a:r>
              <a:rPr lang="en-US" altLang="ja-JP" sz="1600" baseline="30000" noProof="1"/>
              <a:t>th</a:t>
            </a:r>
            <a:r>
              <a:rPr lang="en-US" altLang="ja-JP" sz="1600" noProof="1"/>
              <a:t> October 2022</a:t>
            </a:r>
            <a:endParaRPr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71102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campaign to improve test precision in 2023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D7E30EE-1E43-4604-9B92-86F03DB8F4B0}"/>
              </a:ext>
            </a:extLst>
          </p:cNvPr>
          <p:cNvSpPr txBox="1"/>
          <p:nvPr/>
        </p:nvSpPr>
        <p:spPr>
          <a:xfrm>
            <a:off x="650874" y="1813595"/>
            <a:ext cx="1036642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At </a:t>
            </a:r>
            <a:r>
              <a:rPr lang="en-US" altLang="ja-JP" sz="2400" b="1" dirty="0"/>
              <a:t>45th</a:t>
            </a:r>
            <a:r>
              <a:rPr lang="en-US" sz="2400" b="1" dirty="0"/>
              <a:t> IWG WGWT, JASIC and ETRTO each proposed test campaign plan in 2023 to improve test precision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JASIC's </a:t>
            </a:r>
            <a:r>
              <a:rPr lang="en-US" sz="2400" b="1"/>
              <a:t>proposal focuses </a:t>
            </a:r>
            <a:r>
              <a:rPr lang="en-US" sz="2400" b="1" dirty="0"/>
              <a:t>on reviewing the WWGI formula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ETRTO's proposal focuses on the accuracy of water depth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Meetings were held between JASIC/JATMA ETRTO on 16 and 29 September to finalise the content of the 2023 test campaign</a:t>
            </a:r>
            <a:endParaRPr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3656674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JASIC Proposal for 2023 test campaign</a:t>
            </a:r>
            <a:endParaRPr lang="en-US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9CB538-C03D-835A-C60C-60EC09BB87C6}"/>
              </a:ext>
            </a:extLst>
          </p:cNvPr>
          <p:cNvSpPr txBox="1"/>
          <p:nvPr/>
        </p:nvSpPr>
        <p:spPr>
          <a:xfrm>
            <a:off x="86264" y="976203"/>
            <a:ext cx="947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Test plan for reviewing the WWGI formula.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41B01EA-309C-E0BE-FB87-802A0CB17CFB}"/>
              </a:ext>
            </a:extLst>
          </p:cNvPr>
          <p:cNvSpPr txBox="1"/>
          <p:nvPr/>
        </p:nvSpPr>
        <p:spPr>
          <a:xfrm>
            <a:off x="86264" y="1915371"/>
            <a:ext cx="52276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JASIC is of the opinion that the existing WWGI formula needs to be assessed in terms the following aspects</a:t>
            </a:r>
          </a:p>
          <a:p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Coefficients</a:t>
            </a:r>
            <a:br>
              <a:rPr lang="en-US" altLang="ja-JP" sz="1400" b="1" u="sng" dirty="0"/>
            </a:br>
            <a:r>
              <a:rPr lang="en-US" altLang="ja-JP" sz="1400" dirty="0"/>
              <a:t>Multiple regression analysis was not processed well because of the testing number of each candidate tyre in 2021 test campaign is  insufficient small.</a:t>
            </a:r>
          </a:p>
          <a:p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Correction term</a:t>
            </a:r>
            <a:br>
              <a:rPr lang="en-US" altLang="ja-JP" sz="1400" b="1" u="sng" dirty="0"/>
            </a:br>
            <a:r>
              <a:rPr lang="en-US" altLang="ja-JP" sz="1400" dirty="0"/>
              <a:t>Test water depth factor which has high influence on the wet performance was not take into account to the formula. </a:t>
            </a:r>
          </a:p>
          <a:p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Lack of testing over a wide temperature range</a:t>
            </a:r>
            <a:br>
              <a:rPr lang="en-US" altLang="ja-JP" sz="1400" b="1" u="sng" dirty="0"/>
            </a:br>
            <a:r>
              <a:rPr lang="en-US" altLang="ja-JP" sz="1400" dirty="0"/>
              <a:t>Test temperature range at 2021 test campaign were rather narrow. </a:t>
            </a:r>
          </a:p>
          <a:p>
            <a:r>
              <a:rPr lang="en-US" altLang="ja-JP" sz="1400" dirty="0"/>
              <a:t>  (most of the test were done at 15 – 25</a:t>
            </a:r>
            <a:r>
              <a:rPr lang="ja-JP" altLang="en-US" sz="1400" dirty="0"/>
              <a:t>℃</a:t>
            </a:r>
            <a:r>
              <a:rPr lang="en-US" altLang="ja-JP" sz="1400" dirty="0"/>
              <a:t>)</a:t>
            </a:r>
            <a:r>
              <a:rPr lang="ja-JP" altLang="en-US" sz="1400" dirty="0"/>
              <a:t>　</a:t>
            </a:r>
          </a:p>
          <a:p>
            <a:r>
              <a:rPr lang="ja-JP" altLang="en-US" sz="1400" dirty="0"/>
              <a:t>  </a:t>
            </a:r>
            <a:r>
              <a:rPr lang="en-US" altLang="ja-JP" sz="1400" dirty="0"/>
              <a:t>Wet μ temperature compensation shows certain variation.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B3BE43-A04E-C437-5C6C-CC18EEFDFD53}"/>
              </a:ext>
            </a:extLst>
          </p:cNvPr>
          <p:cNvSpPr txBox="1"/>
          <p:nvPr/>
        </p:nvSpPr>
        <p:spPr>
          <a:xfrm>
            <a:off x="8680785" y="5401396"/>
            <a:ext cx="1753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/>
              <a:t>WT-46-xx</a:t>
            </a:r>
            <a:endParaRPr lang="fr-FR" sz="1400" dirty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BBD8E9E-0839-0623-5386-3E2D99A0BC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8755" y="1692768"/>
            <a:ext cx="6656981" cy="3744552"/>
          </a:xfrm>
          <a:prstGeom prst="rect">
            <a:avLst/>
          </a:prstGeom>
        </p:spPr>
      </p:pic>
      <p:sp>
        <p:nvSpPr>
          <p:cNvPr id="9" name="ZoneTexte 1">
            <a:extLst>
              <a:ext uri="{FF2B5EF4-FFF2-40B4-BE49-F238E27FC236}">
                <a16:creationId xmlns:a16="http://schemas.microsoft.com/office/drawing/2014/main" id="{833E7D81-84C2-662B-822C-F3C14DA4380B}"/>
              </a:ext>
            </a:extLst>
          </p:cNvPr>
          <p:cNvSpPr txBox="1"/>
          <p:nvPr/>
        </p:nvSpPr>
        <p:spPr>
          <a:xfrm>
            <a:off x="129942" y="5946488"/>
            <a:ext cx="11932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131FF"/>
                </a:solidFill>
              </a:rPr>
              <a:t>JASIC proposed the test plan, consisting of half the magnitude of 2021, to verify these</a:t>
            </a:r>
            <a:r>
              <a:rPr lang="ja-JP" altLang="en-US" sz="2400" dirty="0">
                <a:solidFill>
                  <a:srgbClr val="3131FF"/>
                </a:solidFill>
              </a:rPr>
              <a:t> </a:t>
            </a:r>
            <a:r>
              <a:rPr lang="en-US" altLang="ja-JP" sz="2400" dirty="0">
                <a:solidFill>
                  <a:srgbClr val="3131FF"/>
                </a:solidFill>
              </a:rPr>
              <a:t>aspects</a:t>
            </a:r>
            <a:endParaRPr lang="en-US" sz="2400" dirty="0">
              <a:solidFill>
                <a:srgbClr val="3131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604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ETRTO Proposal for 2023 test campaign</a:t>
            </a:r>
            <a:endParaRPr lang="en-US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9CB538-C03D-835A-C60C-60EC09BB87C6}"/>
              </a:ext>
            </a:extLst>
          </p:cNvPr>
          <p:cNvSpPr txBox="1"/>
          <p:nvPr/>
        </p:nvSpPr>
        <p:spPr>
          <a:xfrm>
            <a:off x="86264" y="976203"/>
            <a:ext cx="947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Test plan for standardise measurement of water depths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41B01EA-309C-E0BE-FB87-802A0CB17CFB}"/>
              </a:ext>
            </a:extLst>
          </p:cNvPr>
          <p:cNvSpPr txBox="1"/>
          <p:nvPr/>
        </p:nvSpPr>
        <p:spPr>
          <a:xfrm>
            <a:off x="86264" y="1636237"/>
            <a:ext cx="52276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/>
              <a:t>ETRTO is of the opinion that it is needed to identify and quantify the sources of variability, and detected the following parameters</a:t>
            </a:r>
          </a:p>
          <a:p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Variations in SRTT</a:t>
            </a:r>
            <a:br>
              <a:rPr lang="en-US" altLang="ja-JP" sz="1400" b="1" u="sng" dirty="0"/>
            </a:br>
            <a:r>
              <a:rPr lang="en-US" altLang="ja-JP" sz="1400" dirty="0"/>
              <a:t>It was solved with molded SRTT.</a:t>
            </a:r>
          </a:p>
          <a:p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Improvement of the water depth measurement</a:t>
            </a:r>
            <a:br>
              <a:rPr lang="en-US" altLang="ja-JP" sz="1400" b="1" u="sng" dirty="0"/>
            </a:br>
            <a:r>
              <a:rPr lang="en-US" altLang="ja-JP" sz="1400" dirty="0"/>
              <a:t>By standardise measurement of water depths with a high accuracy, it is possible to control the exact water depth between different watering methods and different track characteristics (MTD) thus improving the test precision.</a:t>
            </a:r>
          </a:p>
          <a:p>
            <a:endParaRPr lang="en-US" altLang="ja-JP" sz="1400" dirty="0"/>
          </a:p>
          <a:p>
            <a:r>
              <a:rPr lang="en-US" altLang="ja-JP" sz="1400" dirty="0"/>
              <a:t>Furthermore, ETRTO proposed a test campaign in 2024, after the standardisation of water depth measurement methods, potentially focusing on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 it is possible to reduce the mu peak range for the molded SRTT </a:t>
            </a:r>
            <a:r>
              <a:rPr lang="en-US" altLang="ja-JP" sz="1400" dirty="0"/>
              <a:t>and/or 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r>
              <a:rPr lang="en-US" altLang="ja-JP" sz="1400" b="1" u="sng" dirty="0"/>
              <a:t> the introduction of the water depth in the formula is effective to reduce the variation of the test.</a:t>
            </a:r>
          </a:p>
          <a:p>
            <a:pPr marL="85725" indent="-85725">
              <a:buFont typeface="Arial" panose="020B0604020202020204" pitchFamily="34" charset="0"/>
              <a:buChar char="•"/>
            </a:pPr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endParaRPr lang="en-US" altLang="ja-JP" sz="1400" dirty="0"/>
          </a:p>
          <a:p>
            <a:pPr marL="85725" indent="-85725">
              <a:buFont typeface="Arial" panose="020B0604020202020204" pitchFamily="34" charset="0"/>
              <a:buChar char="•"/>
            </a:pPr>
            <a:endParaRPr lang="en-US" altLang="ja-JP" sz="1400" dirty="0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B3BE43-A04E-C437-5C6C-CC18EEFDFD53}"/>
              </a:ext>
            </a:extLst>
          </p:cNvPr>
          <p:cNvSpPr txBox="1"/>
          <p:nvPr/>
        </p:nvSpPr>
        <p:spPr>
          <a:xfrm>
            <a:off x="8077992" y="5727908"/>
            <a:ext cx="1753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dirty="0"/>
              <a:t>WT-46-zz</a:t>
            </a:r>
            <a:endParaRPr lang="fr-FR" sz="14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A34A812-B00E-BB78-23ED-E5DD444E40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3872" y="1832312"/>
            <a:ext cx="6696501" cy="3766782"/>
          </a:xfrm>
          <a:prstGeom prst="rect">
            <a:avLst/>
          </a:prstGeom>
        </p:spPr>
      </p:pic>
      <p:sp>
        <p:nvSpPr>
          <p:cNvPr id="8" name="ZoneTexte 1">
            <a:extLst>
              <a:ext uri="{FF2B5EF4-FFF2-40B4-BE49-F238E27FC236}">
                <a16:creationId xmlns:a16="http://schemas.microsoft.com/office/drawing/2014/main" id="{EBF4B19A-CF22-AE47-ED2F-63056BE549DC}"/>
              </a:ext>
            </a:extLst>
          </p:cNvPr>
          <p:cNvSpPr txBox="1"/>
          <p:nvPr/>
        </p:nvSpPr>
        <p:spPr>
          <a:xfrm>
            <a:off x="129942" y="6235247"/>
            <a:ext cx="11932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131FF"/>
                </a:solidFill>
              </a:rPr>
              <a:t>ETRTO proposed the 2</a:t>
            </a:r>
            <a:r>
              <a:rPr lang="ja-JP" altLang="en-US" sz="2400" dirty="0">
                <a:solidFill>
                  <a:srgbClr val="3131FF"/>
                </a:solidFill>
              </a:rPr>
              <a:t> </a:t>
            </a:r>
            <a:r>
              <a:rPr lang="en-US" altLang="ja-JP" sz="2400" dirty="0">
                <a:solidFill>
                  <a:srgbClr val="3131FF"/>
                </a:solidFill>
              </a:rPr>
              <a:t>step</a:t>
            </a:r>
            <a:r>
              <a:rPr lang="ja-JP" altLang="en-US" sz="2400" dirty="0">
                <a:solidFill>
                  <a:srgbClr val="3131FF"/>
                </a:solidFill>
              </a:rPr>
              <a:t> </a:t>
            </a:r>
            <a:r>
              <a:rPr lang="en-US" sz="2400" dirty="0">
                <a:solidFill>
                  <a:srgbClr val="3131FF"/>
                </a:solidFill>
              </a:rPr>
              <a:t>test plan with standardization of water depth as step 1 </a:t>
            </a:r>
          </a:p>
        </p:txBody>
      </p:sp>
    </p:spTree>
    <p:extLst>
      <p:ext uri="{BB962C8B-B14F-4D97-AF65-F5344CB8AC3E}">
        <p14:creationId xmlns:p14="http://schemas.microsoft.com/office/powerpoint/2010/main" val="2183864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242D93-9AD8-42DC-BB25-667BFBECF9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70092D-4B3B-473F-BC62-472276F63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ETRTO Proposal for 2023 test campaign</a:t>
            </a:r>
            <a:endParaRPr lang="en-US" dirty="0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C09CB538-C03D-835A-C60C-60EC09BB87C6}"/>
              </a:ext>
            </a:extLst>
          </p:cNvPr>
          <p:cNvSpPr txBox="1"/>
          <p:nvPr/>
        </p:nvSpPr>
        <p:spPr>
          <a:xfrm>
            <a:off x="86264" y="976203"/>
            <a:ext cx="9471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Test plan for standardise measurement of water depths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1B3BE43-A04E-C437-5C6C-CC18EEFDFD53}"/>
              </a:ext>
            </a:extLst>
          </p:cNvPr>
          <p:cNvSpPr txBox="1"/>
          <p:nvPr/>
        </p:nvSpPr>
        <p:spPr>
          <a:xfrm>
            <a:off x="9037363" y="1711502"/>
            <a:ext cx="1269208" cy="307777"/>
          </a:xfrm>
          <a:prstGeom prst="rect">
            <a:avLst/>
          </a:prstGeom>
          <a:noFill/>
          <a:ln>
            <a:solidFill>
              <a:srgbClr val="2F5597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BE" sz="1400" dirty="0"/>
              <a:t>WT-46-zz</a:t>
            </a:r>
            <a:endParaRPr lang="fr-FR" sz="1400" dirty="0"/>
          </a:p>
        </p:txBody>
      </p:sp>
      <p:sp>
        <p:nvSpPr>
          <p:cNvPr id="8" name="ZoneTexte 1">
            <a:extLst>
              <a:ext uri="{FF2B5EF4-FFF2-40B4-BE49-F238E27FC236}">
                <a16:creationId xmlns:a16="http://schemas.microsoft.com/office/drawing/2014/main" id="{EBF4B19A-CF22-AE47-ED2F-63056BE549DC}"/>
              </a:ext>
            </a:extLst>
          </p:cNvPr>
          <p:cNvSpPr txBox="1"/>
          <p:nvPr/>
        </p:nvSpPr>
        <p:spPr>
          <a:xfrm>
            <a:off x="129942" y="6235247"/>
            <a:ext cx="119321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3131FF"/>
                </a:solidFill>
              </a:rPr>
              <a:t>Action items in each stage are studied and defined</a:t>
            </a: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643" y="1323642"/>
            <a:ext cx="11172668" cy="3882912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1268" y="5054180"/>
            <a:ext cx="2569870" cy="12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086" y="5040062"/>
            <a:ext cx="2724439" cy="1057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66109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5CCEB59-218E-7C1D-09E5-4326FF009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1"/>
            <a:ext cx="10972800" cy="5650029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JASIC/JATMA and ETRTO respect each other‘s proposals.</a:t>
            </a:r>
            <a:br>
              <a:rPr lang="en-US" sz="2600" dirty="0"/>
            </a:br>
            <a:r>
              <a:rPr lang="en-US" sz="2600" dirty="0"/>
              <a:t>However, it</a:t>
            </a:r>
            <a:r>
              <a:rPr lang="ja-JP" altLang="en-US" sz="2600" dirty="0"/>
              <a:t> </a:t>
            </a:r>
            <a:r>
              <a:rPr lang="en-US" altLang="ja-JP" sz="2600" dirty="0"/>
              <a:t>is</a:t>
            </a:r>
            <a:r>
              <a:rPr lang="ja-JP" altLang="en-US" sz="2600" dirty="0"/>
              <a:t> </a:t>
            </a:r>
            <a:r>
              <a:rPr lang="en-US" altLang="ja-JP" sz="2600" dirty="0"/>
              <a:t>not</a:t>
            </a:r>
            <a:r>
              <a:rPr lang="ja-JP" altLang="en-US" sz="2600" dirty="0"/>
              <a:t> </a:t>
            </a:r>
            <a:r>
              <a:rPr lang="en-US" altLang="ja-JP" sz="2600" dirty="0"/>
              <a:t>able</a:t>
            </a:r>
            <a:r>
              <a:rPr lang="ja-JP" altLang="en-US" sz="2600" dirty="0"/>
              <a:t> </a:t>
            </a:r>
            <a:r>
              <a:rPr lang="en-US" altLang="ja-JP" sz="2600" dirty="0"/>
              <a:t>to</a:t>
            </a:r>
            <a:r>
              <a:rPr lang="ja-JP" altLang="en-US" sz="2600" dirty="0"/>
              <a:t> </a:t>
            </a:r>
            <a:r>
              <a:rPr lang="en-US" sz="2600" dirty="0"/>
              <a:t>reach a common workplan agreement, mainly due to differences in timelines.</a:t>
            </a:r>
          </a:p>
          <a:p>
            <a:endParaRPr lang="fr-BE" sz="2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fr-BE" altLang="ja-JP" sz="2600" dirty="0"/>
              <a:t>JASIC opinion: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altLang="ja-JP" sz="2200" dirty="0"/>
              <a:t>Testing for review of WWGI formulae and standardisation of water depth measurement methods will be carried out in parallel in 2023.</a:t>
            </a:r>
            <a:endParaRPr lang="fr-BE" altLang="ja-JP" sz="2200" dirty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altLang="ja-JP" sz="2200" dirty="0"/>
              <a:t>Because the IWG WGWT ToR states that test precision improvement activities are to be carried out in 2023.</a:t>
            </a:r>
          </a:p>
          <a:p>
            <a:pPr lvl="2">
              <a:buFont typeface="Courier New" panose="02070309020205020404" pitchFamily="49" charset="0"/>
              <a:buChar char="o"/>
            </a:pPr>
            <a:endParaRPr lang="fr-BE" altLang="ja-JP" sz="1900" dirty="0"/>
          </a:p>
          <a:p>
            <a:r>
              <a:rPr lang="fr-BE" sz="2600" dirty="0"/>
              <a:t>ETRTO opinion: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In 2023, standardisation of the water depth measurement method will be carried out.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In 2024, if deemed necessary, additional testing to improve the test precision will be conducted. The test plan will be considered in the results of the improvement of the water depth measurement method.</a:t>
            </a:r>
          </a:p>
          <a:p>
            <a:pPr marL="457200" lvl="1" indent="0">
              <a:buNone/>
            </a:pPr>
            <a:endParaRPr lang="fr-BE" dirty="0"/>
          </a:p>
          <a:p>
            <a:pPr marL="457200" lvl="1" indent="0">
              <a:buNone/>
            </a:pPr>
            <a:endParaRPr lang="fr-BE" dirty="0"/>
          </a:p>
          <a:p>
            <a:pPr marL="457200" lvl="1" indent="0">
              <a:buNone/>
            </a:pPr>
            <a:endParaRPr lang="fr-BE" dirty="0"/>
          </a:p>
          <a:p>
            <a:pPr marL="0" indent="0" algn="ctr">
              <a:buNone/>
            </a:pPr>
            <a:r>
              <a:rPr lang="fr-FR" sz="3000" b="1" dirty="0">
                <a:solidFill>
                  <a:srgbClr val="3131FF"/>
                </a:solidFill>
              </a:rPr>
              <a:t>Decision to be taken in IWG WGWT on 13 October</a:t>
            </a:r>
            <a:endParaRPr lang="fr-BE" sz="3000" b="1" dirty="0">
              <a:solidFill>
                <a:srgbClr val="3131FF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FC8BBB4-AF95-0596-8526-711BAC4E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0C6C81C-039F-5B82-A7CC-D841E7699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</a:t>
            </a:r>
            <a:r>
              <a:rPr lang="fr-BE" dirty="0"/>
              <a:t>onclusions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868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5CCEB59-218E-7C1D-09E5-4326FF009D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914401"/>
            <a:ext cx="10972800" cy="5650029"/>
          </a:xfrm>
        </p:spPr>
        <p:txBody>
          <a:bodyPr>
            <a:normAutofit/>
          </a:bodyPr>
          <a:lstStyle/>
          <a:p>
            <a:r>
              <a:rPr lang="en-US" sz="2600" dirty="0"/>
              <a:t>JASIC/JATMA and ETRTO respect each other‘s proposals.</a:t>
            </a:r>
            <a:br>
              <a:rPr lang="en-US" sz="2600" dirty="0"/>
            </a:br>
            <a:r>
              <a:rPr lang="en-US" sz="2600" dirty="0"/>
              <a:t>However, it</a:t>
            </a:r>
            <a:r>
              <a:rPr lang="ja-JP" altLang="en-US" sz="2600" dirty="0"/>
              <a:t> </a:t>
            </a:r>
            <a:r>
              <a:rPr lang="en-US" altLang="ja-JP" sz="2600" dirty="0"/>
              <a:t>is</a:t>
            </a:r>
            <a:r>
              <a:rPr lang="ja-JP" altLang="en-US" sz="2600" dirty="0"/>
              <a:t> </a:t>
            </a:r>
            <a:r>
              <a:rPr lang="en-US" altLang="ja-JP" sz="2600" dirty="0"/>
              <a:t>not</a:t>
            </a:r>
            <a:r>
              <a:rPr lang="ja-JP" altLang="en-US" sz="2600" dirty="0"/>
              <a:t> </a:t>
            </a:r>
            <a:r>
              <a:rPr lang="en-US" altLang="ja-JP" sz="2600" dirty="0"/>
              <a:t>able</a:t>
            </a:r>
            <a:r>
              <a:rPr lang="ja-JP" altLang="en-US" sz="2600" dirty="0"/>
              <a:t> </a:t>
            </a:r>
            <a:r>
              <a:rPr lang="en-US" altLang="ja-JP" sz="2600" dirty="0"/>
              <a:t>to</a:t>
            </a:r>
            <a:r>
              <a:rPr lang="ja-JP" altLang="en-US" sz="2600" dirty="0"/>
              <a:t> </a:t>
            </a:r>
            <a:r>
              <a:rPr lang="en-US" sz="2600" dirty="0"/>
              <a:t>reach a common workplan agreement, mainly due to differences in timelines.</a:t>
            </a:r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en-US" sz="2600" dirty="0"/>
          </a:p>
          <a:p>
            <a:pPr marL="0" indent="0">
              <a:buNone/>
            </a:pPr>
            <a:endParaRPr lang="fr-BE" dirty="0"/>
          </a:p>
          <a:p>
            <a:pPr marL="0" indent="0" algn="ctr">
              <a:buNone/>
            </a:pPr>
            <a:r>
              <a:rPr lang="fr-FR" sz="3000" b="1" dirty="0">
                <a:solidFill>
                  <a:srgbClr val="3131FF"/>
                </a:solidFill>
              </a:rPr>
              <a:t>Decision to be taken in IWG WGWT on 13 October</a:t>
            </a:r>
            <a:endParaRPr lang="fr-BE" sz="3000" b="1" dirty="0">
              <a:solidFill>
                <a:srgbClr val="3131FF"/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FC8BBB4-AF95-0596-8526-711BAC4E7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045D9-6A50-447E-9A04-3B3C9EFFC6F0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30C6C81C-039F-5B82-A7CC-D841E76990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/>
              <a:t>Timeline</a:t>
            </a:r>
            <a:endParaRPr lang="fr-FR" dirty="0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92909"/>
              </p:ext>
            </p:extLst>
          </p:nvPr>
        </p:nvGraphicFramePr>
        <p:xfrm>
          <a:off x="1074467" y="2457410"/>
          <a:ext cx="10401805" cy="2935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32237">
                  <a:extLst>
                    <a:ext uri="{9D8B030D-6E8A-4147-A177-3AD203B41FA5}">
                      <a16:colId xmlns:a16="http://schemas.microsoft.com/office/drawing/2014/main" val="3992922878"/>
                    </a:ext>
                  </a:extLst>
                </a:gridCol>
                <a:gridCol w="1321077">
                  <a:extLst>
                    <a:ext uri="{9D8B030D-6E8A-4147-A177-3AD203B41FA5}">
                      <a16:colId xmlns:a16="http://schemas.microsoft.com/office/drawing/2014/main" val="810708965"/>
                    </a:ext>
                  </a:extLst>
                </a:gridCol>
                <a:gridCol w="3055887">
                  <a:extLst>
                    <a:ext uri="{9D8B030D-6E8A-4147-A177-3AD203B41FA5}">
                      <a16:colId xmlns:a16="http://schemas.microsoft.com/office/drawing/2014/main" val="161118495"/>
                    </a:ext>
                  </a:extLst>
                </a:gridCol>
                <a:gridCol w="3055887">
                  <a:extLst>
                    <a:ext uri="{9D8B030D-6E8A-4147-A177-3AD203B41FA5}">
                      <a16:colId xmlns:a16="http://schemas.microsoft.com/office/drawing/2014/main" val="807785082"/>
                    </a:ext>
                  </a:extLst>
                </a:gridCol>
                <a:gridCol w="1236717">
                  <a:extLst>
                    <a:ext uri="{9D8B030D-6E8A-4147-A177-3AD203B41FA5}">
                      <a16:colId xmlns:a16="http://schemas.microsoft.com/office/drawing/2014/main" val="114445693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2024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2025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2306488"/>
                  </a:ext>
                </a:extLst>
              </a:tr>
              <a:tr h="122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ETRTO Opinion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55139"/>
                  </a:ext>
                </a:extLst>
              </a:tr>
              <a:tr h="122400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6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JASIC Opinion</a:t>
                      </a:r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6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1152527"/>
                  </a:ext>
                </a:extLst>
              </a:tr>
            </a:tbl>
          </a:graphicData>
        </a:graphic>
      </p:graphicFrame>
      <p:sp>
        <p:nvSpPr>
          <p:cNvPr id="9" name="角丸四角形 8"/>
          <p:cNvSpPr/>
          <p:nvPr/>
        </p:nvSpPr>
        <p:spPr>
          <a:xfrm>
            <a:off x="3418216" y="4252253"/>
            <a:ext cx="3114135" cy="439948"/>
          </a:xfrm>
          <a:prstGeom prst="roundRect">
            <a:avLst/>
          </a:prstGeom>
          <a:solidFill>
            <a:srgbClr val="313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dirty="0"/>
              <a:t>Standardization of water depth measurement</a:t>
            </a:r>
            <a:endParaRPr kumimoji="1" lang="ja-JP" altLang="en-US" dirty="0"/>
          </a:p>
        </p:txBody>
      </p:sp>
      <p:sp>
        <p:nvSpPr>
          <p:cNvPr id="11" name="星 5 10"/>
          <p:cNvSpPr/>
          <p:nvPr/>
        </p:nvSpPr>
        <p:spPr>
          <a:xfrm>
            <a:off x="7410091" y="3766470"/>
            <a:ext cx="345056" cy="284671"/>
          </a:xfrm>
          <a:prstGeom prst="star5">
            <a:avLst/>
          </a:prstGeom>
          <a:solidFill>
            <a:srgbClr val="3131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星 5 11"/>
          <p:cNvSpPr/>
          <p:nvPr/>
        </p:nvSpPr>
        <p:spPr>
          <a:xfrm>
            <a:off x="7410091" y="4937810"/>
            <a:ext cx="345056" cy="284671"/>
          </a:xfrm>
          <a:prstGeom prst="star5">
            <a:avLst/>
          </a:prstGeom>
          <a:solidFill>
            <a:srgbClr val="3131FF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星 5 12"/>
          <p:cNvSpPr/>
          <p:nvPr/>
        </p:nvSpPr>
        <p:spPr>
          <a:xfrm>
            <a:off x="10424544" y="3766470"/>
            <a:ext cx="345056" cy="284671"/>
          </a:xfrm>
          <a:prstGeom prst="star5">
            <a:avLst/>
          </a:prstGeom>
          <a:solidFill>
            <a:schemeClr val="tx2">
              <a:lumMod val="40000"/>
              <a:lumOff val="60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5" name="カギ線コネクタ 14"/>
          <p:cNvCxnSpPr>
            <a:stCxn id="7" idx="3"/>
          </p:cNvCxnSpPr>
          <p:nvPr/>
        </p:nvCxnSpPr>
        <p:spPr>
          <a:xfrm>
            <a:off x="6463821" y="3262135"/>
            <a:ext cx="1014800" cy="693044"/>
          </a:xfrm>
          <a:prstGeom prst="bentConnector3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カギ線コネクタ 18"/>
          <p:cNvCxnSpPr/>
          <p:nvPr/>
        </p:nvCxnSpPr>
        <p:spPr>
          <a:xfrm>
            <a:off x="6463821" y="4428503"/>
            <a:ext cx="1014800" cy="693044"/>
          </a:xfrm>
          <a:prstGeom prst="bentConnector3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カギ線コネクタ 19"/>
          <p:cNvCxnSpPr/>
          <p:nvPr/>
        </p:nvCxnSpPr>
        <p:spPr>
          <a:xfrm>
            <a:off x="5551816" y="5069563"/>
            <a:ext cx="1914837" cy="55293"/>
          </a:xfrm>
          <a:prstGeom prst="bentConnector3">
            <a:avLst>
              <a:gd name="adj1" fmla="val 50000"/>
            </a:avLst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角丸四角形 9"/>
          <p:cNvSpPr/>
          <p:nvPr/>
        </p:nvSpPr>
        <p:spPr>
          <a:xfrm>
            <a:off x="4332376" y="4831491"/>
            <a:ext cx="2199975" cy="439948"/>
          </a:xfrm>
          <a:prstGeom prst="roundRect">
            <a:avLst/>
          </a:prstGeom>
          <a:solidFill>
            <a:srgbClr val="313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dirty="0"/>
              <a:t>Test precision improvement</a:t>
            </a:r>
            <a:endParaRPr kumimoji="1" lang="ja-JP" altLang="en-US" dirty="0"/>
          </a:p>
        </p:txBody>
      </p:sp>
      <p:cxnSp>
        <p:nvCxnSpPr>
          <p:cNvPr id="25" name="カギ線コネクタ 24"/>
          <p:cNvCxnSpPr/>
          <p:nvPr/>
        </p:nvCxnSpPr>
        <p:spPr>
          <a:xfrm>
            <a:off x="9421258" y="3262135"/>
            <a:ext cx="1014800" cy="693044"/>
          </a:xfrm>
          <a:prstGeom prst="bentConnector3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角丸四角形 6"/>
          <p:cNvSpPr/>
          <p:nvPr/>
        </p:nvSpPr>
        <p:spPr>
          <a:xfrm>
            <a:off x="3418216" y="3042161"/>
            <a:ext cx="3045605" cy="439948"/>
          </a:xfrm>
          <a:prstGeom prst="roundRect">
            <a:avLst/>
          </a:prstGeom>
          <a:solidFill>
            <a:srgbClr val="3131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dirty="0"/>
              <a:t>Standardization of water depth measurement</a:t>
            </a:r>
            <a:endParaRPr kumimoji="1" lang="ja-JP" altLang="en-US" dirty="0"/>
          </a:p>
        </p:txBody>
      </p:sp>
      <p:sp>
        <p:nvSpPr>
          <p:cNvPr id="8" name="角丸四角形 7"/>
          <p:cNvSpPr/>
          <p:nvPr/>
        </p:nvSpPr>
        <p:spPr>
          <a:xfrm>
            <a:off x="7755148" y="3042160"/>
            <a:ext cx="1820174" cy="439949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1400"/>
              </a:lnSpc>
            </a:pPr>
            <a:r>
              <a:rPr kumimoji="1" lang="en-US" altLang="ja-JP" dirty="0"/>
              <a:t>Test precision improvement</a:t>
            </a:r>
            <a:r>
              <a:rPr kumimoji="1" lang="en-US" altLang="ja-JP" dirty="0">
                <a:solidFill>
                  <a:schemeClr val="bg1"/>
                </a:solidFill>
              </a:rPr>
              <a:t>*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27236" y="3739415"/>
            <a:ext cx="1168881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200" dirty="0"/>
              <a:t>Working document </a:t>
            </a:r>
            <a:endParaRPr kumimoji="1" lang="ja-JP" altLang="en-US" sz="12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7727236" y="4911007"/>
            <a:ext cx="1168881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200" dirty="0"/>
              <a:t>Working document </a:t>
            </a:r>
            <a:endParaRPr kumimoji="1" lang="ja-JP" altLang="en-US" sz="1200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10744382" y="3739415"/>
            <a:ext cx="1168881" cy="357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200" dirty="0"/>
              <a:t>Working document </a:t>
            </a:r>
            <a:endParaRPr kumimoji="1" lang="ja-JP" altLang="en-US" sz="1200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0293453" y="3580755"/>
            <a:ext cx="1168881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400" dirty="0"/>
              <a:t>GRBP</a:t>
            </a:r>
            <a:endParaRPr kumimoji="1" lang="ja-JP" altLang="en-US" sz="14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308227" y="4738340"/>
            <a:ext cx="1168881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400" dirty="0"/>
              <a:t>GRBP</a:t>
            </a:r>
            <a:endParaRPr kumimoji="1" lang="ja-JP" altLang="en-US" sz="14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281058" y="3580755"/>
            <a:ext cx="1168881" cy="2358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kumimoji="1" lang="en-US" altLang="ja-JP" sz="1400" dirty="0"/>
              <a:t>GRBP</a:t>
            </a:r>
            <a:endParaRPr kumimoji="1" lang="ja-JP" altLang="en-US" sz="1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858415C-454D-D74D-F68A-B57371E0AA15}"/>
              </a:ext>
            </a:extLst>
          </p:cNvPr>
          <p:cNvSpPr txBox="1"/>
          <p:nvPr/>
        </p:nvSpPr>
        <p:spPr>
          <a:xfrm>
            <a:off x="1914525" y="6492876"/>
            <a:ext cx="4617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dirty="0"/>
              <a:t>* Test to </a:t>
            </a:r>
            <a:r>
              <a:rPr lang="fr-BE" dirty="0" err="1"/>
              <a:t>be</a:t>
            </a:r>
            <a:r>
              <a:rPr lang="fr-BE" dirty="0"/>
              <a:t> </a:t>
            </a:r>
            <a:r>
              <a:rPr lang="fr-BE" dirty="0" err="1"/>
              <a:t>performed</a:t>
            </a:r>
            <a:r>
              <a:rPr lang="fr-BE" dirty="0"/>
              <a:t> if </a:t>
            </a:r>
            <a:r>
              <a:rPr lang="fr-BE" dirty="0" err="1"/>
              <a:t>deemed</a:t>
            </a:r>
            <a:r>
              <a:rPr lang="fr-BE" dirty="0"/>
              <a:t> </a:t>
            </a:r>
            <a:r>
              <a:rPr lang="fr-BE" dirty="0" err="1"/>
              <a:t>necessary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03913276"/>
      </p:ext>
    </p:extLst>
  </p:cSld>
  <p:clrMapOvr>
    <a:masterClrMapping/>
  </p:clrMapOvr>
</p:sld>
</file>

<file path=ppt/theme/theme1.xml><?xml version="1.0" encoding="utf-8"?>
<a:theme xmlns:a="http://schemas.openxmlformats.org/drawingml/2006/main" name="テーマ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テーマ3" id="{572D61AB-5CAD-48E9-B463-E9AB4B62E0F8}" vid="{4B02867C-3831-4AE9-8570-508A7EAC9D2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880</TotalTime>
  <Words>659</Words>
  <Application>Microsoft Office PowerPoint</Application>
  <PresentationFormat>ワイド画面</PresentationFormat>
  <Paragraphs>91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4" baseType="lpstr">
      <vt:lpstr>Meiryo UI</vt:lpstr>
      <vt:lpstr>Myriad Pro Cond</vt:lpstr>
      <vt:lpstr>Arial</vt:lpstr>
      <vt:lpstr>Calibri</vt:lpstr>
      <vt:lpstr>Courier New</vt:lpstr>
      <vt:lpstr>Times New Roman</vt:lpstr>
      <vt:lpstr>テーマ3</vt:lpstr>
      <vt:lpstr>Status report of JASIC/JATMA – ETRTO meeting on 2023 test campaign</vt:lpstr>
      <vt:lpstr>Test campaign to improve test precision in 2023</vt:lpstr>
      <vt:lpstr>JASIC Proposal for 2023 test campaign</vt:lpstr>
      <vt:lpstr>ETRTO Proposal for 2023 test campaign</vt:lpstr>
      <vt:lpstr>ETRTO Proposal for 2023 test campaign</vt:lpstr>
      <vt:lpstr>Conclusions</vt:lpstr>
      <vt:lpstr>Timeline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to EXEC</dc:title>
  <dc:creator>Josep Guinjoan</dc:creator>
  <cp:lastModifiedBy>Kitagawa Tomohiro</cp:lastModifiedBy>
  <cp:revision>34</cp:revision>
  <dcterms:created xsi:type="dcterms:W3CDTF">2021-11-17T09:31:58Z</dcterms:created>
  <dcterms:modified xsi:type="dcterms:W3CDTF">2022-10-12T04:39:30Z</dcterms:modified>
</cp:coreProperties>
</file>