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1"/>
    <p:sldMasterId id="2147483677" r:id="rId2"/>
    <p:sldMasterId id="2147483696" r:id="rId3"/>
  </p:sldMasterIdLst>
  <p:notesMasterIdLst>
    <p:notesMasterId r:id="rId27"/>
  </p:notesMasterIdLst>
  <p:handoutMasterIdLst>
    <p:handoutMasterId r:id="rId28"/>
  </p:handoutMasterIdLst>
  <p:sldIdLst>
    <p:sldId id="672" r:id="rId4"/>
    <p:sldId id="631" r:id="rId5"/>
    <p:sldId id="747" r:id="rId6"/>
    <p:sldId id="734" r:id="rId7"/>
    <p:sldId id="737" r:id="rId8"/>
    <p:sldId id="735" r:id="rId9"/>
    <p:sldId id="748" r:id="rId10"/>
    <p:sldId id="749" r:id="rId11"/>
    <p:sldId id="738" r:id="rId12"/>
    <p:sldId id="736" r:id="rId13"/>
    <p:sldId id="742" r:id="rId14"/>
    <p:sldId id="743" r:id="rId15"/>
    <p:sldId id="744" r:id="rId16"/>
    <p:sldId id="745" r:id="rId17"/>
    <p:sldId id="746" r:id="rId18"/>
    <p:sldId id="729" r:id="rId19"/>
    <p:sldId id="730" r:id="rId20"/>
    <p:sldId id="731" r:id="rId21"/>
    <p:sldId id="709" r:id="rId22"/>
    <p:sldId id="724" r:id="rId23"/>
    <p:sldId id="725" r:id="rId24"/>
    <p:sldId id="726" r:id="rId25"/>
    <p:sldId id="727" r:id="rId26"/>
  </p:sldIdLst>
  <p:sldSz cx="9144000" cy="5143500" type="screen16x9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191">
          <p15:clr>
            <a:srgbClr val="A4A3A4"/>
          </p15:clr>
        </p15:guide>
        <p15:guide id="3" orient="horz" pos="854">
          <p15:clr>
            <a:srgbClr val="A4A3A4"/>
          </p15:clr>
        </p15:guide>
        <p15:guide id="4" orient="horz" pos="821">
          <p15:clr>
            <a:srgbClr val="A4A3A4"/>
          </p15:clr>
        </p15:guide>
        <p15:guide id="5" orient="horz" pos="3049">
          <p15:clr>
            <a:srgbClr val="A4A3A4"/>
          </p15:clr>
        </p15:guide>
        <p15:guide id="6" orient="horz" pos="3151">
          <p15:clr>
            <a:srgbClr val="A4A3A4"/>
          </p15:clr>
        </p15:guide>
        <p15:guide id="7" pos="2880">
          <p15:clr>
            <a:srgbClr val="A4A3A4"/>
          </p15:clr>
        </p15:guide>
        <p15:guide id="8" pos="204" userDrawn="1">
          <p15:clr>
            <a:srgbClr val="A4A3A4"/>
          </p15:clr>
        </p15:guide>
        <p15:guide id="9" pos="5193">
          <p15:clr>
            <a:srgbClr val="A4A3A4"/>
          </p15:clr>
        </p15:guide>
        <p15:guide id="10" pos="546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IRLET Alban" initials="VA" lastIdx="1" clrIdx="0">
    <p:extLst>
      <p:ext uri="{19B8F6BF-5375-455C-9EA6-DF929625EA0E}">
        <p15:presenceInfo xmlns:p15="http://schemas.microsoft.com/office/powerpoint/2012/main" userId="S-1-5-21-1940544878-2514950346-2276345395-19190" providerId="AD"/>
      </p:ext>
    </p:extLst>
  </p:cmAuthor>
  <p:cmAuthor id="2" name="BOZONNAT Cedric" initials="BC" lastIdx="8" clrIdx="1">
    <p:extLst>
      <p:ext uri="{19B8F6BF-5375-455C-9EA6-DF929625EA0E}">
        <p15:presenceInfo xmlns:p15="http://schemas.microsoft.com/office/powerpoint/2012/main" userId="S-1-5-21-1940544878-2514950346-2276345395-18807" providerId="AD"/>
      </p:ext>
    </p:extLst>
  </p:cmAuthor>
  <p:cmAuthor id="3" name="RENARD Claude" initials="RC" lastIdx="1" clrIdx="2">
    <p:extLst>
      <p:ext uri="{19B8F6BF-5375-455C-9EA6-DF929625EA0E}">
        <p15:presenceInfo xmlns:p15="http://schemas.microsoft.com/office/powerpoint/2012/main" userId="RENARD Claude" providerId="None"/>
      </p:ext>
    </p:extLst>
  </p:cmAuthor>
  <p:cmAuthor id="4" name="LANAUD Elsa" initials="LE" lastIdx="6" clrIdx="3">
    <p:extLst>
      <p:ext uri="{19B8F6BF-5375-455C-9EA6-DF929625EA0E}">
        <p15:presenceInfo xmlns:p15="http://schemas.microsoft.com/office/powerpoint/2012/main" userId="LANAUD Elsa" providerId="None"/>
      </p:ext>
    </p:extLst>
  </p:cmAuthor>
  <p:cmAuthor id="5" name=" " initials="" lastIdx="1" clrIdx="4">
    <p:extLst>
      <p:ext uri="{19B8F6BF-5375-455C-9EA6-DF929625EA0E}">
        <p15:presenceInfo xmlns:p15="http://schemas.microsoft.com/office/powerpoint/2012/main" userId="S-1-5-21-4276358278-3772456312-481434233-6856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9440"/>
    <a:srgbClr val="99CCFF"/>
    <a:srgbClr val="3399FF"/>
    <a:srgbClr val="EEF1FC"/>
    <a:srgbClr val="ECF3FE"/>
    <a:srgbClr val="3E43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Style foncé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94" autoAdjust="0"/>
    <p:restoredTop sz="88351" autoAdjust="0"/>
  </p:normalViewPr>
  <p:slideViewPr>
    <p:cSldViewPr snapToGrid="0">
      <p:cViewPr varScale="1">
        <p:scale>
          <a:sx n="97" d="100"/>
          <a:sy n="97" d="100"/>
        </p:scale>
        <p:origin x="888" y="77"/>
      </p:cViewPr>
      <p:guideLst>
        <p:guide orient="horz" pos="1620"/>
        <p:guide orient="horz" pos="191"/>
        <p:guide orient="horz" pos="854"/>
        <p:guide orient="horz" pos="821"/>
        <p:guide orient="horz" pos="3049"/>
        <p:guide orient="horz" pos="3151"/>
        <p:guide pos="2880"/>
        <p:guide pos="204"/>
        <p:guide pos="5193"/>
        <p:guide pos="546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65A7CEA-ED38-4775-9171-6CE2DE335340}" type="datetimeFigureOut">
              <a:rPr lang="fr-FR"/>
              <a:pPr>
                <a:defRPr/>
              </a:pPr>
              <a:t>08/12/2022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69DCAC4-75F4-40F3-B2DB-BFF959F3E03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89206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2177A030-0821-46DE-B753-3B6384E7B5DF}" type="datetimeFigureOut">
              <a:rPr lang="fr-FR"/>
              <a:pPr>
                <a:defRPr/>
              </a:pPr>
              <a:t>08/12/2022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dirty="0"/>
              <a:t>Cliquez pour 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CC095A73-C2CE-44A3-897B-56326605CDE9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152406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095A73-C2CE-44A3-897B-56326605CDE9}" type="slidenum">
              <a:rPr lang="fr-FR" smtClean="0"/>
              <a:pPr>
                <a:defRPr/>
              </a:pPr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127418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095A73-C2CE-44A3-897B-56326605CDE9}" type="slidenum">
              <a:rPr lang="fr-FR" smtClean="0"/>
              <a:pPr>
                <a:defRPr/>
              </a:pPr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94864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0" y="4964113"/>
            <a:ext cx="179388" cy="179387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 algn="ctr">
              <a:defRPr sz="100" cap="none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>
              <a:defRPr/>
            </a:pPr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720725" y="3919538"/>
            <a:ext cx="3238500" cy="900112"/>
          </a:xfrm>
        </p:spPr>
        <p:txBody>
          <a:bodyPr anchor="b"/>
          <a:lstStyle>
            <a:lvl1pPr>
              <a:defRPr sz="1150"/>
            </a:lvl1pPr>
          </a:lstStyle>
          <a:p>
            <a:pPr>
              <a:defRPr/>
            </a:pPr>
            <a:r>
              <a:rPr lang="fr-FR"/>
              <a:t>Intitulé de la direction/service interministérielle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0" y="4964113"/>
            <a:ext cx="179388" cy="179387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>
              <a:defRPr/>
            </a:pPr>
            <a:fld id="{0B0C765C-793D-4A1D-9F37-A30B1BD31EC4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/>
          </p:nvPr>
        </p:nvSpPr>
        <p:spPr bwMode="gray">
          <a:xfrm>
            <a:off x="0" y="738000"/>
            <a:ext cx="9144000" cy="4406400"/>
          </a:xfrm>
          <a:solidFill>
            <a:schemeClr val="bg1">
              <a:lumMod val="85000"/>
            </a:schemeClr>
          </a:solidFill>
        </p:spPr>
        <p:txBody>
          <a:bodyPr tIns="1080000" anchor="ctr"/>
          <a:lstStyle>
            <a:lvl1pPr algn="ctr">
              <a:defRPr cap="all" baseline="0"/>
            </a:lvl1pPr>
          </a:lstStyle>
          <a:p>
            <a:pPr lvl="0"/>
            <a:r>
              <a:rPr lang="fr-FR" noProof="0" dirty="0"/>
              <a:t>Cliquez sur l'icône pour ajouter une image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bIns="360000" anchor="ctr"/>
          <a:lstStyle>
            <a:lvl1pPr marL="396000" indent="-396000">
              <a:buFont typeface="+mj-lt"/>
              <a:buAutoNum type="arabicPeriod"/>
              <a:defRPr sz="3250"/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Intitulé de la direction/service interministérielle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A5E64-EC07-4D21-BB3C-3F5F60FA4F57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XX/XX/XXXX</a:t>
            </a:r>
            <a:endParaRPr lang="fr-FR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Intitulé de la direction/service interministérielle</a:t>
            </a: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7C2AF-F3A5-4814-9709-79184A9BAE53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1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87338" y="144464"/>
            <a:ext cx="4400550" cy="332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re 6"/>
          <p:cNvSpPr>
            <a:spLocks noGrp="1"/>
          </p:cNvSpPr>
          <p:nvPr>
            <p:ph type="title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0" y="4964114"/>
            <a:ext cx="179388" cy="179387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 algn="ctr">
              <a:defRPr sz="100" cap="none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>
              <a:defRPr/>
            </a:pPr>
            <a:fld id="{BD3572CC-6F10-4AE4-B1BA-1519DCF7D10A}" type="datetime1">
              <a:rPr lang="fr-FR" smtClean="0"/>
              <a:t>08/12/2022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720725" y="3919539"/>
            <a:ext cx="3238500" cy="900112"/>
          </a:xfrm>
        </p:spPr>
        <p:txBody>
          <a:bodyPr anchor="b"/>
          <a:lstStyle>
            <a:lvl1pPr>
              <a:defRPr sz="115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0" y="4964114"/>
            <a:ext cx="179388" cy="179387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>
              <a:defRPr/>
            </a:pPr>
            <a:fld id="{0B0C765C-793D-4A1D-9F37-A30B1BD31EC4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755057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8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52400"/>
            <a:ext cx="2259012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re 6"/>
          <p:cNvSpPr>
            <a:spLocks noGrp="1"/>
          </p:cNvSpPr>
          <p:nvPr>
            <p:ph type="title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/>
          </p:nvPr>
        </p:nvSpPr>
        <p:spPr bwMode="gray">
          <a:xfrm>
            <a:off x="360000" y="2346046"/>
            <a:ext cx="8424000" cy="20772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8379531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359998" y="1891968"/>
            <a:ext cx="2520000" cy="25308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/>
          </p:nvPr>
        </p:nvSpPr>
        <p:spPr bwMode="gray">
          <a:xfrm>
            <a:off x="3312000" y="1893600"/>
            <a:ext cx="2520000" cy="25308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/>
          </p:nvPr>
        </p:nvSpPr>
        <p:spPr bwMode="gray">
          <a:xfrm>
            <a:off x="6263999" y="1893600"/>
            <a:ext cx="2520000" cy="25308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14FA8-9B0A-4A43-9AE8-964AE36C60FD}" type="datetime1">
              <a:rPr lang="fr-FR" smtClean="0"/>
              <a:t>08/12/2022</a:t>
            </a:fld>
            <a:endParaRPr lang="fr-FR" dirty="0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49FFB-0667-487E-92DC-ECE9492792A8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070642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/>
          </p:nvPr>
        </p:nvSpPr>
        <p:spPr bwMode="gray">
          <a:xfrm>
            <a:off x="0" y="738000"/>
            <a:ext cx="9144000" cy="4406400"/>
          </a:xfrm>
          <a:solidFill>
            <a:schemeClr val="bg1">
              <a:lumMod val="85000"/>
            </a:schemeClr>
          </a:solidFill>
        </p:spPr>
        <p:txBody>
          <a:bodyPr tIns="1080000" rtlCol="0" anchor="ctr">
            <a:noAutofit/>
          </a:bodyPr>
          <a:lstStyle>
            <a:lvl1pPr algn="ctr">
              <a:defRPr cap="all" baseline="0"/>
            </a:lvl1pPr>
          </a:lstStyle>
          <a:p>
            <a:pPr lvl="0"/>
            <a:r>
              <a:rPr lang="fr-FR" noProof="0" dirty="0"/>
              <a:t>Cliquez sur l'icône pour ajouter une image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bIns="360000" anchor="ctr"/>
          <a:lstStyle>
            <a:lvl1pPr marL="395990" indent="-395990">
              <a:buFont typeface="+mj-lt"/>
              <a:buAutoNum type="arabicPeriod"/>
              <a:defRPr sz="3250"/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D98AFC-C493-4FA6-9674-373B1BFF4E6C}" type="datetime1">
              <a:rPr lang="fr-FR" smtClean="0"/>
              <a:t>08/12/2022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36A44-1BF6-428B-9674-A1180A0DD369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884797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7997" indent="-107997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7997" indent="-107997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B8F2FC-D020-4BB8-97D6-1F70ED7E88D0}" type="datetime1">
              <a:rPr lang="fr-FR" smtClean="0"/>
              <a:t>08/12/2022</a:t>
            </a:fld>
            <a:endParaRPr lang="fr-FR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217FF-AB62-49DD-B30F-E17121E425AB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047604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B277DE-9E92-4272-814E-3523AD7B1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402E8FF-D2EB-4D97-BDC7-ED5B9E9FAE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B7D0EAE-0B07-4CC8-845C-4FF6C4B7A4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FEB30-F89E-4863-8626-52F3F774B2DF}" type="datetime1">
              <a:rPr lang="fr-FR" smtClean="0"/>
              <a:t>08/12/2022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E2DC32C-B93D-472A-9134-07C6F5B23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0DDCDE0-678C-412C-862A-239B3F127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AE877-DB3E-4F23-B0B0-7A8918D332C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69592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1AD3-E1CB-440C-B52C-FF85A1727809}" type="datetimeFigureOut">
              <a:rPr lang="fr-FR" smtClean="0"/>
              <a:t>08/12/2022</a:t>
            </a:fld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55A2A-904F-4218-A5EA-E33D5867D5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080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/>
          </p:nvPr>
        </p:nvSpPr>
        <p:spPr bwMode="gray">
          <a:xfrm>
            <a:off x="360000" y="2346046"/>
            <a:ext cx="8424000" cy="20772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359998" y="1891968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/>
          </p:nvPr>
        </p:nvSpPr>
        <p:spPr bwMode="gray">
          <a:xfrm>
            <a:off x="3312000" y="1893600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/>
          </p:nvPr>
        </p:nvSpPr>
        <p:spPr bwMode="gray">
          <a:xfrm>
            <a:off x="6263999" y="1893600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XX/XX/XXXX</a:t>
            </a:r>
            <a:endParaRPr lang="fr-FR" dirty="0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Intitulé de la direction/service interministérielle</a:t>
            </a:r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49FFB-0667-487E-92DC-ECE9492792A8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/>
          </p:nvPr>
        </p:nvSpPr>
        <p:spPr bwMode="gray">
          <a:xfrm>
            <a:off x="0" y="738000"/>
            <a:ext cx="9144000" cy="4406400"/>
          </a:xfrm>
          <a:solidFill>
            <a:schemeClr val="bg1">
              <a:lumMod val="85000"/>
            </a:schemeClr>
          </a:solidFill>
        </p:spPr>
        <p:txBody>
          <a:bodyPr tIns="1080000" rtlCol="0" anchor="ctr">
            <a:noAutofit/>
          </a:bodyPr>
          <a:lstStyle>
            <a:lvl1pPr algn="ctr">
              <a:defRPr cap="all" baseline="0"/>
            </a:lvl1pPr>
          </a:lstStyle>
          <a:p>
            <a:pPr lvl="0"/>
            <a:r>
              <a:rPr lang="fr-FR" noProof="0" dirty="0"/>
              <a:t>Cliquez sur l'icône pour ajouter une image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bIns="360000" anchor="ctr"/>
          <a:lstStyle>
            <a:lvl1pPr marL="396000" indent="-396000">
              <a:buFont typeface="+mj-lt"/>
              <a:buAutoNum type="arabicPeriod"/>
              <a:defRPr sz="3250"/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Intitulé de la direction/service interministérielle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36A44-1BF6-428B-9674-A1180A0DD369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XX/XX/XXXX</a:t>
            </a:r>
            <a:endParaRPr lang="fr-FR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Intitulé de la direction/service interministérielle</a:t>
            </a: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217FF-AB62-49DD-B30F-E17121E425AB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/>
          <a:p>
            <a:r>
              <a:rPr lang="fr-FR" noProof="0" dirty="0"/>
              <a:t>Cliquez pour modifier le style du titre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 bwMode="gray">
          <a:xfrm>
            <a:off x="359998" y="1836000"/>
            <a:ext cx="8424000" cy="2574000"/>
          </a:xfrm>
        </p:spPr>
        <p:txBody>
          <a:bodyPr/>
          <a:lstStyle>
            <a:lvl1pPr marL="285750" indent="-285750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/>
            </a:lvl1pPr>
            <a:lvl2pPr marL="465137" indent="-285750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‒"/>
              <a:defRPr sz="1600"/>
            </a:lvl2pPr>
            <a:lvl3pPr marL="646112" indent="-285750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u numéro de diapositive 6"/>
          <p:cNvSpPr>
            <a:spLocks noGrp="1"/>
          </p:cNvSpPr>
          <p:nvPr>
            <p:ph type="sldNum" sz="quarter" idx="12"/>
          </p:nvPr>
        </p:nvSpPr>
        <p:spPr bwMode="gray">
          <a:xfrm>
            <a:off x="7434624" y="4783138"/>
            <a:ext cx="1349375" cy="360362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0" y="4964113"/>
            <a:ext cx="179388" cy="179387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 algn="ctr">
              <a:defRPr sz="100" cap="none" smtClean="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>
              <a:defRPr/>
            </a:pPr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720725" y="3919538"/>
            <a:ext cx="3238500" cy="900112"/>
          </a:xfrm>
        </p:spPr>
        <p:txBody>
          <a:bodyPr anchor="b"/>
          <a:lstStyle>
            <a:lvl1pPr>
              <a:defRPr sz="1150" dirty="0" smtClean="0"/>
            </a:lvl1pPr>
          </a:lstStyle>
          <a:p>
            <a:pPr>
              <a:defRPr/>
            </a:pPr>
            <a:r>
              <a:rPr lang="fr-FR"/>
              <a:t>Intitulé de la direction/service interministérielle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0" y="4964113"/>
            <a:ext cx="179388" cy="179387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 smtClean="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>
              <a:defRPr/>
            </a:pPr>
            <a:fld id="{170EDECB-D803-4ABC-B1FC-F6B2DD89B2A2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11"/>
          <p:cNvCxnSpPr/>
          <p:nvPr userDrawn="1"/>
        </p:nvCxnSpPr>
        <p:spPr bwMode="gray">
          <a:xfrm>
            <a:off x="360363" y="4784725"/>
            <a:ext cx="8423275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re 6"/>
          <p:cNvSpPr>
            <a:spLocks noGrp="1"/>
          </p:cNvSpPr>
          <p:nvPr>
            <p:ph type="title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/>
          </p:nvPr>
        </p:nvSpPr>
        <p:spPr bwMode="gray">
          <a:xfrm>
            <a:off x="360000" y="2346046"/>
            <a:ext cx="8424000" cy="20772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359998" y="1891968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/>
          </p:nvPr>
        </p:nvSpPr>
        <p:spPr bwMode="gray">
          <a:xfrm>
            <a:off x="3312000" y="1893600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/>
          </p:nvPr>
        </p:nvSpPr>
        <p:spPr bwMode="gray">
          <a:xfrm>
            <a:off x="6263999" y="1893600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XX/XX/XXXX</a:t>
            </a:r>
            <a:endParaRPr lang="fr-FR" dirty="0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Intitulé de la direction/service interministérielle</a:t>
            </a:r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BB4E5-824F-4844-91FA-F59FB9B030F0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60363" y="900113"/>
            <a:ext cx="842327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60363" y="1836738"/>
            <a:ext cx="8423275" cy="257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3650" y="4783138"/>
            <a:ext cx="1169988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750" b="1" cap="all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363" y="4783138"/>
            <a:ext cx="5903912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750" b="1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/>
              <a:t>Intitulé de la direction/service interministérielle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6264275" y="4783138"/>
            <a:ext cx="1349375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750" b="1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62E8F0C-B64D-4A4E-9454-9D746D8EAB3C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86" r:id="rId3"/>
    <p:sldLayoutId id="2147483685" r:id="rId4"/>
    <p:sldLayoutId id="2147483684" r:id="rId5"/>
    <p:sldLayoutId id="2147483692" r:id="rId6"/>
  </p:sldLayoutIdLst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5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500" b="1">
          <a:solidFill>
            <a:schemeClr val="tx1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500" b="1">
          <a:solidFill>
            <a:schemeClr val="tx1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500" b="1">
          <a:solidFill>
            <a:schemeClr val="tx1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500" b="1">
          <a:solidFill>
            <a:schemeClr val="tx1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500" b="1">
          <a:solidFill>
            <a:schemeClr val="tx1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500" b="1">
          <a:solidFill>
            <a:schemeClr val="tx1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500" b="1">
          <a:solidFill>
            <a:schemeClr val="tx1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500" b="1">
          <a:solidFill>
            <a:schemeClr val="tx1"/>
          </a:solidFill>
          <a:latin typeface="Arial" charset="0"/>
        </a:defRPr>
      </a:lvl9pPr>
    </p:titleStyle>
    <p:bodyStyle>
      <a:lvl1pPr algn="l" rtl="0" eaLnBrk="0" fontAlgn="base" hangingPunct="0">
        <a:spcBef>
          <a:spcPct val="0"/>
        </a:spcBef>
        <a:spcAft>
          <a:spcPts val="500"/>
        </a:spcAft>
        <a:buFont typeface="Arial" charset="0"/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0825" indent="-71438" algn="l" rtl="0" eaLnBrk="0" fontAlgn="base" hangingPunct="0">
        <a:spcBef>
          <a:spcPts val="600"/>
        </a:spcBef>
        <a:spcAft>
          <a:spcPts val="600"/>
        </a:spcAft>
        <a:buFont typeface="Arial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31800" indent="-71438" algn="l" rtl="0" eaLnBrk="0" fontAlgn="base" hangingPunct="0">
        <a:spcBef>
          <a:spcPts val="100"/>
        </a:spcBef>
        <a:spcAft>
          <a:spcPts val="100"/>
        </a:spcAft>
        <a:buSzPct val="100000"/>
        <a:buFont typeface="Arial" charset="0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611188" indent="-71438" algn="l" rtl="0" eaLnBrk="0" fontAlgn="base" hangingPunct="0">
        <a:spcBef>
          <a:spcPts val="100"/>
        </a:spcBef>
        <a:spcAft>
          <a:spcPts val="100"/>
        </a:spcAft>
        <a:buSzPct val="100000"/>
        <a:buFont typeface="Arial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827088" indent="-71438" algn="l" rtl="0" eaLnBrk="0" fontAlgn="base" hangingPunct="0">
        <a:spcBef>
          <a:spcPts val="100"/>
        </a:spcBef>
        <a:spcAft>
          <a:spcPts val="100"/>
        </a:spcAft>
        <a:buSzPct val="100000"/>
        <a:buFont typeface="Arial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60363" y="900113"/>
            <a:ext cx="8423275" cy="71913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60363" y="1836738"/>
            <a:ext cx="8423275" cy="257333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3650" y="4783138"/>
            <a:ext cx="1169988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 cap="all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363" y="4783138"/>
            <a:ext cx="5903912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 dirty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fr-FR"/>
              <a:t>Intitulé de la direction/service interministérielle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6264275" y="4783138"/>
            <a:ext cx="1349375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A7FAC725-A2B6-4C60-B5A5-256154631C25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89" r:id="rId3"/>
    <p:sldLayoutId id="2147483688" r:id="rId4"/>
    <p:sldLayoutId id="2147483687" r:id="rId5"/>
  </p:sldLayoutIdLst>
  <p:hf hdr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25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2500" b="1">
          <a:solidFill>
            <a:schemeClr val="tx1"/>
          </a:solidFill>
          <a:latin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2500" b="1">
          <a:solidFill>
            <a:schemeClr val="tx1"/>
          </a:solidFill>
          <a:latin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2500" b="1">
          <a:solidFill>
            <a:schemeClr val="tx1"/>
          </a:solidFill>
          <a:latin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2500" b="1">
          <a:solidFill>
            <a:schemeClr val="tx1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500" b="1">
          <a:solidFill>
            <a:schemeClr val="tx1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500" b="1">
          <a:solidFill>
            <a:schemeClr val="tx1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500" b="1">
          <a:solidFill>
            <a:schemeClr val="tx1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500" b="1">
          <a:solidFill>
            <a:schemeClr val="tx1"/>
          </a:solidFill>
          <a:latin typeface="Arial" charset="0"/>
        </a:defRPr>
      </a:lvl9pPr>
    </p:titleStyle>
    <p:bodyStyle>
      <a:lvl1pPr algn="l" rtl="0" fontAlgn="base">
        <a:spcBef>
          <a:spcPct val="0"/>
        </a:spcBef>
        <a:spcAft>
          <a:spcPts val="500"/>
        </a:spcAft>
        <a:buFont typeface="Arial" charset="0"/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0825" indent="-71438" algn="l" rtl="0" fontAlgn="base">
        <a:spcBef>
          <a:spcPts val="600"/>
        </a:spcBef>
        <a:spcAft>
          <a:spcPts val="600"/>
        </a:spcAft>
        <a:buFont typeface="Arial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31800" indent="-71438" algn="l" rtl="0" fontAlgn="base">
        <a:spcBef>
          <a:spcPts val="100"/>
        </a:spcBef>
        <a:spcAft>
          <a:spcPts val="100"/>
        </a:spcAft>
        <a:buSzPct val="100000"/>
        <a:buFont typeface="Arial" charset="0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611188" indent="-71438" algn="l" rtl="0" fontAlgn="base">
        <a:spcBef>
          <a:spcPts val="100"/>
        </a:spcBef>
        <a:spcAft>
          <a:spcPts val="100"/>
        </a:spcAft>
        <a:buSzPct val="100000"/>
        <a:buFont typeface="Arial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827088" indent="-71438" algn="l" rtl="0" fontAlgn="base">
        <a:spcBef>
          <a:spcPts val="100"/>
        </a:spcBef>
        <a:spcAft>
          <a:spcPts val="100"/>
        </a:spcAft>
        <a:buSzPct val="100000"/>
        <a:buFont typeface="Arial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60364" y="900114"/>
            <a:ext cx="842327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60364" y="1836739"/>
            <a:ext cx="8423275" cy="257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3650" y="4783138"/>
            <a:ext cx="1169988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750" b="1" cap="all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45CEA55-27BD-4001-9414-83D34083F44F}" type="datetime1">
              <a:rPr lang="fr-FR" smtClean="0"/>
              <a:t>08/12/2022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364" y="4783138"/>
            <a:ext cx="5903912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750" b="1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6264276" y="4783138"/>
            <a:ext cx="1349375" cy="36036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750" b="1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62E8F0C-B64D-4A4E-9454-9D746D8EAB3C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  <p:pic>
        <p:nvPicPr>
          <p:cNvPr id="1032" name="Image 8"/>
          <p:cNvPicPr>
            <a:picLocks noChangeAspect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306388" y="107951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47759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6" r:id="rId7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5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500" b="1">
          <a:solidFill>
            <a:schemeClr val="tx1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500" b="1">
          <a:solidFill>
            <a:schemeClr val="tx1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500" b="1">
          <a:solidFill>
            <a:schemeClr val="tx1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500" b="1">
          <a:solidFill>
            <a:schemeClr val="tx1"/>
          </a:solidFill>
          <a:latin typeface="Arial" charset="0"/>
        </a:defRPr>
      </a:lvl5pPr>
      <a:lvl6pPr marL="457189" algn="l" rtl="0" fontAlgn="base">
        <a:lnSpc>
          <a:spcPct val="90000"/>
        </a:lnSpc>
        <a:spcBef>
          <a:spcPct val="0"/>
        </a:spcBef>
        <a:spcAft>
          <a:spcPct val="0"/>
        </a:spcAft>
        <a:defRPr sz="2500" b="1">
          <a:solidFill>
            <a:schemeClr val="tx1"/>
          </a:solidFill>
          <a:latin typeface="Arial" charset="0"/>
        </a:defRPr>
      </a:lvl6pPr>
      <a:lvl7pPr marL="914378" algn="l" rtl="0" fontAlgn="base">
        <a:lnSpc>
          <a:spcPct val="90000"/>
        </a:lnSpc>
        <a:spcBef>
          <a:spcPct val="0"/>
        </a:spcBef>
        <a:spcAft>
          <a:spcPct val="0"/>
        </a:spcAft>
        <a:defRPr sz="2500" b="1">
          <a:solidFill>
            <a:schemeClr val="tx1"/>
          </a:solidFill>
          <a:latin typeface="Arial" charset="0"/>
        </a:defRPr>
      </a:lvl7pPr>
      <a:lvl8pPr marL="1371566" algn="l" rtl="0" fontAlgn="base">
        <a:lnSpc>
          <a:spcPct val="90000"/>
        </a:lnSpc>
        <a:spcBef>
          <a:spcPct val="0"/>
        </a:spcBef>
        <a:spcAft>
          <a:spcPct val="0"/>
        </a:spcAft>
        <a:defRPr sz="2500" b="1">
          <a:solidFill>
            <a:schemeClr val="tx1"/>
          </a:solidFill>
          <a:latin typeface="Arial" charset="0"/>
        </a:defRPr>
      </a:lvl8pPr>
      <a:lvl9pPr marL="1828754" algn="l" rtl="0" fontAlgn="base">
        <a:lnSpc>
          <a:spcPct val="90000"/>
        </a:lnSpc>
        <a:spcBef>
          <a:spcPct val="0"/>
        </a:spcBef>
        <a:spcAft>
          <a:spcPct val="0"/>
        </a:spcAft>
        <a:defRPr sz="2500" b="1">
          <a:solidFill>
            <a:schemeClr val="tx1"/>
          </a:solidFill>
          <a:latin typeface="Arial" charset="0"/>
        </a:defRPr>
      </a:lvl9pPr>
    </p:titleStyle>
    <p:bodyStyle>
      <a:lvl1pPr algn="l" rtl="0" eaLnBrk="0" fontAlgn="base" hangingPunct="0">
        <a:spcBef>
          <a:spcPct val="0"/>
        </a:spcBef>
        <a:spcAft>
          <a:spcPts val="500"/>
        </a:spcAft>
        <a:buFont typeface="Arial" charset="0"/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0819" indent="-71436" algn="l" rtl="0" eaLnBrk="0" fontAlgn="base" hangingPunct="0">
        <a:spcBef>
          <a:spcPts val="600"/>
        </a:spcBef>
        <a:spcAft>
          <a:spcPts val="600"/>
        </a:spcAft>
        <a:buFont typeface="Arial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31789" indent="-71436" algn="l" rtl="0" eaLnBrk="0" fontAlgn="base" hangingPunct="0">
        <a:spcBef>
          <a:spcPts val="100"/>
        </a:spcBef>
        <a:spcAft>
          <a:spcPts val="100"/>
        </a:spcAft>
        <a:buSzPct val="100000"/>
        <a:buFont typeface="Arial" charset="0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611173" indent="-71436" algn="l" rtl="0" eaLnBrk="0" fontAlgn="base" hangingPunct="0">
        <a:spcBef>
          <a:spcPts val="100"/>
        </a:spcBef>
        <a:spcAft>
          <a:spcPts val="100"/>
        </a:spcAft>
        <a:buSzPct val="100000"/>
        <a:buFont typeface="Arial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827067" indent="-71436" algn="l" rtl="0" eaLnBrk="0" fontAlgn="base" hangingPunct="0">
        <a:spcBef>
          <a:spcPts val="100"/>
        </a:spcBef>
        <a:spcAft>
          <a:spcPts val="100"/>
        </a:spcAft>
        <a:buSzPct val="100000"/>
        <a:buFont typeface="Arial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cologie.gouv.fr/sites/default/files/DGITM_Approche-par-scenarios-fevrier-2022-EN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4" Type="http://schemas.openxmlformats.org/officeDocument/2006/relationships/hyperlink" Target="https://www.ecologie.gouv.fr/sites/default/files/DGITM-L1-septembre_2022-EN.pdf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cologie.gouv.fr/sites/default/files/DGITM_Nouvelle-approche-validation-systemes-avril-2019-EN.pdf" TargetMode="External"/><Relationship Id="rId2" Type="http://schemas.openxmlformats.org/officeDocument/2006/relationships/hyperlink" Target="https://www.ecologie.gouv.fr/sites/default/files/DGITM_Automated-vehicle-horizontal-regulation-2017-EN.pdf" TargetMode="Externa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ecologie.gouv.fr/sites/default/files/DGITM_Approche-par-scenarios-fevrier-2022-EN.pdf" TargetMode="External"/><Relationship Id="rId5" Type="http://schemas.openxmlformats.org/officeDocument/2006/relationships/hyperlink" Target="https://www.ecologie.gouv.fr/sites/default/files/DGITM_Guide-application-STRA-principe-GAME-EN.pdf" TargetMode="External"/><Relationship Id="rId4" Type="http://schemas.openxmlformats.org/officeDocument/2006/relationships/hyperlink" Target="https://www.ecologie.gouv.fr/sites/default/files/DGITM_STPA-analyse-securite-parcours-mars-2021-EN.pdf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cologie.gouv.fr/sites/default/files/DGITM-Rapport_accidentalite-juillet_2022-EN.pdf" TargetMode="External"/><Relationship Id="rId2" Type="http://schemas.openxmlformats.org/officeDocument/2006/relationships/hyperlink" Target="https://www.ecologie.gouv.fr/sites/default/files/DGITM_Approche-par-scenarios-fevrier-2022-EN.pdf" TargetMode="External"/><Relationship Id="rId1" Type="http://schemas.openxmlformats.org/officeDocument/2006/relationships/slideLayout" Target="../slideLayouts/slideLayout18.xml"/><Relationship Id="rId5" Type="http://schemas.openxmlformats.org/officeDocument/2006/relationships/hyperlink" Target="https://www.ecologie.gouv.fr/sites/default/files/DGITM-L1-septembre_2022-EN.pdf" TargetMode="External"/><Relationship Id="rId4" Type="http://schemas.openxmlformats.org/officeDocument/2006/relationships/hyperlink" Target="https://www.ecologie.gouv.fr/sites/default/files/DGITM-ODD_dezscriptors-juin_2022-EN.pdf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cologie.gouv.fr/sites/default/files/DGITM-GuideD%C3%A9monstration_GAME_STRA_v1_31aout2022-EN.pdf" TargetMode="Externa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4AD37A-8618-4460-BE63-B60696712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883" y="1695971"/>
            <a:ext cx="8406829" cy="2204335"/>
          </a:xfrm>
        </p:spPr>
        <p:txBody>
          <a:bodyPr/>
          <a:lstStyle/>
          <a:p>
            <a:pPr algn="ctr">
              <a:lnSpc>
                <a:spcPct val="150000"/>
              </a:lnSpc>
              <a:buClrTx/>
              <a:buFontTx/>
              <a:buNone/>
            </a:pPr>
            <a:r>
              <a:rPr lang="en-GB" altLang="fr-FR" sz="2800" dirty="0"/>
              <a:t>Automated and connected road transport </a:t>
            </a:r>
            <a:br>
              <a:rPr lang="en-GB" altLang="fr-FR" sz="2800" dirty="0"/>
            </a:br>
            <a:r>
              <a:rPr lang="en-GB" altLang="fr-FR" sz="2800" dirty="0"/>
              <a:t>France’s views on the use of scenarios</a:t>
            </a:r>
            <a:br>
              <a:rPr lang="en-GB" altLang="fr-FR" sz="2800" dirty="0"/>
            </a:br>
            <a:br>
              <a:rPr lang="en-GB" altLang="fr-FR" sz="2800" dirty="0"/>
            </a:br>
            <a:br>
              <a:rPr lang="en-GB" altLang="fr-FR" sz="2800" dirty="0"/>
            </a:br>
            <a:endParaRPr lang="en-GB" altLang="fr-FR" sz="28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15EAE877-DB3E-4F23-B0B0-7A8918D332CD}" type="slidenum">
              <a:rPr lang="fr-FR">
                <a:solidFill>
                  <a:srgbClr val="000000"/>
                </a:solidFill>
                <a:latin typeface="Arial"/>
              </a:rPr>
              <a:pPr defTabSz="685800"/>
              <a:t>1</a:t>
            </a:fld>
            <a:endParaRPr lang="fr-FR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168763" y="614540"/>
            <a:ext cx="76234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/>
              <a:t>Submitted by the expert from France</a:t>
            </a:r>
            <a:r>
              <a:rPr lang="ja-JP" altLang="en-US" sz="1400" dirty="0"/>
              <a:t>　　　　　</a:t>
            </a:r>
            <a:r>
              <a:rPr lang="en-IN" sz="1400" dirty="0"/>
              <a:t>	</a:t>
            </a:r>
            <a:r>
              <a:rPr lang="ja-JP" altLang="en-US" sz="1400" dirty="0"/>
              <a:t>　　　　　　　　</a:t>
            </a:r>
            <a:r>
              <a:rPr lang="en-US" altLang="ja-JP" sz="1400" dirty="0"/>
              <a:t>VMAD-28-05</a:t>
            </a:r>
            <a:endParaRPr lang="fr-FR" sz="1200" dirty="0"/>
          </a:p>
        </p:txBody>
      </p:sp>
      <p:sp>
        <p:nvSpPr>
          <p:cNvPr id="3" name="ZoneTexte 2"/>
          <p:cNvSpPr txBox="1"/>
          <p:nvPr/>
        </p:nvSpPr>
        <p:spPr>
          <a:xfrm>
            <a:off x="535259" y="4421458"/>
            <a:ext cx="4917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fr-FR" sz="1200" i="1" dirty="0"/>
              <a:t>Website : https://www.ecologie.gouv.fr/en/automated-vehicles</a:t>
            </a:r>
            <a:endParaRPr lang="fr-FR" sz="1200" i="1" dirty="0"/>
          </a:p>
        </p:txBody>
      </p:sp>
    </p:spTree>
    <p:extLst>
      <p:ext uri="{BB962C8B-B14F-4D97-AF65-F5344CB8AC3E}">
        <p14:creationId xmlns:p14="http://schemas.microsoft.com/office/powerpoint/2010/main" val="24709570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à coins arrondis 9"/>
          <p:cNvSpPr/>
          <p:nvPr/>
        </p:nvSpPr>
        <p:spPr>
          <a:xfrm>
            <a:off x="637455" y="1343891"/>
            <a:ext cx="5735636" cy="3439247"/>
          </a:xfrm>
          <a:prstGeom prst="roundRect">
            <a:avLst/>
          </a:prstGeom>
          <a:solidFill>
            <a:schemeClr val="accent1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06581" y="1657210"/>
            <a:ext cx="8194124" cy="3391767"/>
          </a:xfrm>
        </p:spPr>
        <p:txBody>
          <a:bodyPr/>
          <a:lstStyle/>
          <a:p>
            <a:pPr marL="593719" lvl="1" indent="-342900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GB" sz="1650" b="1" dirty="0"/>
              <a:t>Static traffic environment</a:t>
            </a:r>
          </a:p>
          <a:p>
            <a:pPr marL="593719" lvl="1" indent="-342900">
              <a:spcBef>
                <a:spcPts val="0"/>
              </a:spcBef>
              <a:spcAft>
                <a:spcPts val="450"/>
              </a:spcAft>
              <a:buFont typeface="+mj-lt"/>
              <a:buAutoNum type="arabicPeriod"/>
            </a:pPr>
            <a:r>
              <a:rPr lang="en-GB" sz="1650" b="1" dirty="0"/>
              <a:t>Nominal driving manoeuvre</a:t>
            </a:r>
          </a:p>
          <a:p>
            <a:pPr marL="593719" lvl="1" indent="-342900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GB" sz="1650" b="1" dirty="0"/>
              <a:t>Hazards</a:t>
            </a:r>
          </a:p>
          <a:p>
            <a:pPr marL="774689" lvl="2" indent="-342900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500" b="1" dirty="0"/>
              <a:t>Collision precursor events</a:t>
            </a:r>
          </a:p>
          <a:p>
            <a:pPr marL="774689" lvl="2" indent="-342900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500" b="1" dirty="0"/>
              <a:t>Technical system failure</a:t>
            </a:r>
          </a:p>
          <a:p>
            <a:pPr marL="593719" lvl="1" indent="-342900" algn="r">
              <a:spcBef>
                <a:spcPts val="450"/>
              </a:spcBef>
              <a:spcAft>
                <a:spcPts val="450"/>
              </a:spcAft>
              <a:buFont typeface="+mj-lt"/>
              <a:buAutoNum type="arabicPeriod"/>
            </a:pPr>
            <a:r>
              <a:rPr lang="en-GB" sz="1650" b="1" dirty="0"/>
              <a:t>System response</a:t>
            </a:r>
          </a:p>
          <a:p>
            <a:pPr marL="593719" lvl="1" indent="-342900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GB" sz="1650" b="1" dirty="0"/>
              <a:t>Hazards affecting system response</a:t>
            </a:r>
          </a:p>
          <a:p>
            <a:pPr marL="4229003" lvl="8" indent="-342900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GB" sz="1500" b="1" dirty="0"/>
              <a:t>Visibility</a:t>
            </a:r>
          </a:p>
          <a:p>
            <a:pPr marL="774689" lvl="2" indent="-342900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GB" sz="1550" b="1" dirty="0"/>
              <a:t>Other road user </a:t>
            </a:r>
            <a:r>
              <a:rPr lang="en-GB" sz="1550" b="1" dirty="0" err="1"/>
              <a:t>behaviors</a:t>
            </a:r>
            <a:r>
              <a:rPr lang="en-GB" sz="1550" b="1" dirty="0"/>
              <a:t>		</a:t>
            </a:r>
          </a:p>
          <a:p>
            <a:pPr marL="774689" lvl="2" indent="-342900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GB" sz="1550" b="1" dirty="0"/>
              <a:t>Failures</a:t>
            </a:r>
          </a:p>
          <a:p>
            <a:pPr marL="257175" indent="-257175">
              <a:spcBef>
                <a:spcPts val="0"/>
              </a:spcBef>
              <a:spcAft>
                <a:spcPts val="450"/>
              </a:spcAft>
              <a:buFont typeface="Arial" panose="020B0604020202020204" pitchFamily="34" charset="0"/>
              <a:buChar char="•"/>
            </a:pPr>
            <a:endParaRPr lang="en-GB" sz="150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524328" y="4783138"/>
            <a:ext cx="1349375" cy="360362"/>
          </a:xfrm>
        </p:spPr>
        <p:txBody>
          <a:bodyPr/>
          <a:lstStyle/>
          <a:p>
            <a:fld id="{15EAE877-DB3E-4F23-B0B0-7A8918D332CD}" type="slidenum">
              <a:rPr lang="fr-FR" smtClean="0"/>
              <a:t>10</a:t>
            </a:fld>
            <a:endParaRPr lang="fr-FR" dirty="0"/>
          </a:p>
        </p:txBody>
      </p:sp>
      <p:sp>
        <p:nvSpPr>
          <p:cNvPr id="9" name="Titre 1"/>
          <p:cNvSpPr txBox="1">
            <a:spLocks/>
          </p:cNvSpPr>
          <p:nvPr/>
        </p:nvSpPr>
        <p:spPr bwMode="gray">
          <a:xfrm>
            <a:off x="637455" y="193532"/>
            <a:ext cx="8423275" cy="291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33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33" b="1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33" b="1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33" b="1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33" b="1">
                <a:solidFill>
                  <a:schemeClr val="tx1"/>
                </a:solidFill>
                <a:latin typeface="Arial" charset="0"/>
              </a:defRPr>
            </a:lvl5pPr>
            <a:lvl6pPr marL="60958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33" b="1">
                <a:solidFill>
                  <a:schemeClr val="tx1"/>
                </a:solidFill>
                <a:latin typeface="Arial" charset="0"/>
              </a:defRPr>
            </a:lvl6pPr>
            <a:lvl7pPr marL="121917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33" b="1">
                <a:solidFill>
                  <a:schemeClr val="tx1"/>
                </a:solidFill>
                <a:latin typeface="Arial" charset="0"/>
              </a:defRPr>
            </a:lvl7pPr>
            <a:lvl8pPr marL="1828754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33" b="1">
                <a:solidFill>
                  <a:schemeClr val="tx1"/>
                </a:solidFill>
                <a:latin typeface="Arial" charset="0"/>
              </a:defRPr>
            </a:lvl8pPr>
            <a:lvl9pPr marL="2438339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33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sz="2100" dirty="0"/>
              <a:t>Link between ODD definition and scenarios</a:t>
            </a:r>
            <a:endParaRPr lang="fr-FR" sz="1800" dirty="0"/>
          </a:p>
        </p:txBody>
      </p:sp>
      <p:sp>
        <p:nvSpPr>
          <p:cNvPr id="11" name="ZoneTexte 10"/>
          <p:cNvSpPr txBox="1"/>
          <p:nvPr/>
        </p:nvSpPr>
        <p:spPr>
          <a:xfrm>
            <a:off x="4086971" y="4413806"/>
            <a:ext cx="1838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i="1" dirty="0"/>
              <a:t>Complete ODD</a:t>
            </a:r>
          </a:p>
        </p:txBody>
      </p:sp>
      <p:sp>
        <p:nvSpPr>
          <p:cNvPr id="14" name="Rectangle à coins arrondis 13"/>
          <p:cNvSpPr/>
          <p:nvPr/>
        </p:nvSpPr>
        <p:spPr>
          <a:xfrm>
            <a:off x="6415215" y="715913"/>
            <a:ext cx="2458488" cy="537730"/>
          </a:xfrm>
          <a:prstGeom prst="wedgeRoundRectCallout">
            <a:avLst>
              <a:gd name="adj1" fmla="val -83944"/>
              <a:gd name="adj2" fmla="val 130645"/>
              <a:gd name="adj3" fmla="val 16667"/>
            </a:avLst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i="1" dirty="0">
                <a:solidFill>
                  <a:schemeClr val="tx1"/>
                </a:solidFill>
              </a:rPr>
              <a:t>“nominal” ODD</a:t>
            </a:r>
          </a:p>
        </p:txBody>
      </p:sp>
      <p:sp>
        <p:nvSpPr>
          <p:cNvPr id="15" name="Rectangle à coins arrondis 14"/>
          <p:cNvSpPr/>
          <p:nvPr/>
        </p:nvSpPr>
        <p:spPr>
          <a:xfrm>
            <a:off x="4890655" y="1562687"/>
            <a:ext cx="935183" cy="2496695"/>
          </a:xfrm>
          <a:prstGeom prst="roundRect">
            <a:avLst/>
          </a:prstGeom>
          <a:solidFill>
            <a:srgbClr val="FFFFFF">
              <a:alpha val="0"/>
            </a:srgbClr>
          </a:solidFill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à coins arrondis 15"/>
          <p:cNvSpPr/>
          <p:nvPr/>
        </p:nvSpPr>
        <p:spPr>
          <a:xfrm>
            <a:off x="6442217" y="3870089"/>
            <a:ext cx="2527613" cy="818525"/>
          </a:xfrm>
          <a:prstGeom prst="wedgeRoundRectCallout">
            <a:avLst>
              <a:gd name="adj1" fmla="val -81558"/>
              <a:gd name="adj2" fmla="val -54108"/>
              <a:gd name="adj3" fmla="val 16667"/>
            </a:avLst>
          </a:prstGeom>
          <a:solidFill>
            <a:schemeClr val="bg1"/>
          </a:solidFill>
          <a:ln>
            <a:solidFill>
              <a:schemeClr val="bg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i="1" dirty="0">
                <a:solidFill>
                  <a:schemeClr val="tx1"/>
                </a:solidFill>
              </a:rPr>
              <a:t>“nominal environmental conditions” ODD</a:t>
            </a:r>
          </a:p>
        </p:txBody>
      </p:sp>
      <p:sp>
        <p:nvSpPr>
          <p:cNvPr id="17" name="Rectangle à coins arrondis 16"/>
          <p:cNvSpPr/>
          <p:nvPr/>
        </p:nvSpPr>
        <p:spPr>
          <a:xfrm>
            <a:off x="845126" y="2224156"/>
            <a:ext cx="4980711" cy="581024"/>
          </a:xfrm>
          <a:prstGeom prst="roundRect">
            <a:avLst/>
          </a:prstGeom>
          <a:solidFill>
            <a:srgbClr val="FFFFFF">
              <a:alpha val="0"/>
            </a:srgbClr>
          </a:solidFill>
          <a:ln w="38100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à coins arrondis 17"/>
          <p:cNvSpPr/>
          <p:nvPr/>
        </p:nvSpPr>
        <p:spPr>
          <a:xfrm>
            <a:off x="6415215" y="1581280"/>
            <a:ext cx="2527613" cy="585411"/>
          </a:xfrm>
          <a:prstGeom prst="wedgeRoundRectCallout">
            <a:avLst>
              <a:gd name="adj1" fmla="val -79951"/>
              <a:gd name="adj2" fmla="val 90170"/>
              <a:gd name="adj3" fmla="val 16667"/>
            </a:avLst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i="1" dirty="0">
                <a:solidFill>
                  <a:schemeClr val="tx1"/>
                </a:solidFill>
              </a:rPr>
              <a:t>“nominal addressable events” ODD</a:t>
            </a:r>
          </a:p>
        </p:txBody>
      </p:sp>
      <p:sp>
        <p:nvSpPr>
          <p:cNvPr id="19" name="Rectangle à coins arrondis 18"/>
          <p:cNvSpPr/>
          <p:nvPr/>
        </p:nvSpPr>
        <p:spPr>
          <a:xfrm>
            <a:off x="845126" y="1562687"/>
            <a:ext cx="4980711" cy="403274"/>
          </a:xfrm>
          <a:prstGeom prst="roundRect">
            <a:avLst/>
          </a:prstGeom>
          <a:solidFill>
            <a:srgbClr val="FFFFFF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17657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48861" y="173031"/>
            <a:ext cx="7634777" cy="624675"/>
          </a:xfrm>
        </p:spPr>
        <p:txBody>
          <a:bodyPr/>
          <a:lstStyle/>
          <a:p>
            <a:pPr algn="ctr"/>
            <a:r>
              <a:rPr lang="fr-FR" sz="2400" dirty="0"/>
              <a:t>French </a:t>
            </a:r>
            <a:r>
              <a:rPr lang="fr-FR" sz="2400" dirty="0" err="1"/>
              <a:t>views</a:t>
            </a:r>
            <a:r>
              <a:rPr lang="fr-FR" sz="2400" dirty="0"/>
              <a:t> on the </a:t>
            </a:r>
            <a:r>
              <a:rPr lang="fr-FR" sz="2400" dirty="0" err="1"/>
              <a:t>follow</a:t>
            </a:r>
            <a:r>
              <a:rPr lang="fr-FR" sz="2400" dirty="0"/>
              <a:t>-up in VMAD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EBBF6E-4F81-4B8D-BF3E-3D43694E9C47}" type="datetime1">
              <a:rPr kumimoji="0" lang="fr-FR" sz="750" b="1" i="0" u="none" strike="noStrike" kern="1200" cap="all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08/12/2022</a:t>
            </a:fld>
            <a:endParaRPr kumimoji="0" lang="fr-FR" sz="750" b="1" i="0" u="none" strike="noStrike" kern="1200" cap="all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5EAE877-DB3E-4F23-B0B0-7A8918D332CD}" type="slidenum">
              <a:rPr kumimoji="0" lang="fr-FR" sz="75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sz="7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Espace réservé du contenu 11"/>
          <p:cNvSpPr txBox="1">
            <a:spLocks/>
          </p:cNvSpPr>
          <p:nvPr/>
        </p:nvSpPr>
        <p:spPr bwMode="gray">
          <a:xfrm>
            <a:off x="166255" y="708403"/>
            <a:ext cx="8728364" cy="416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>
            <a:lvl1pPr marL="285750" indent="-285750" algn="l" rtl="0" eaLnBrk="0" fontAlgn="base" hangingPunct="0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5137" indent="-285750" algn="l" rtl="0" eaLnBrk="0" fontAlgn="base" hangingPunct="0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6112" indent="-285750" algn="l" rtl="0" eaLnBrk="0" fontAlgn="base" hangingPunct="0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1188" indent="-71438" algn="l" rtl="0" eaLnBrk="0" fontAlgn="base" hangingPunct="0">
              <a:spcBef>
                <a:spcPts val="100"/>
              </a:spcBef>
              <a:spcAft>
                <a:spcPts val="100"/>
              </a:spcAft>
              <a:buSzPct val="100000"/>
              <a:buFont typeface="Arial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7088" indent="-71438" algn="l" rtl="0" eaLnBrk="0" fontAlgn="base" hangingPunct="0">
              <a:spcBef>
                <a:spcPts val="100"/>
              </a:spcBef>
              <a:spcAft>
                <a:spcPts val="100"/>
              </a:spcAft>
              <a:buSzPct val="100000"/>
              <a:buFont typeface="Arial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4650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ts val="600"/>
              </a:spcAft>
              <a:buClr>
                <a:srgbClr val="000091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GB" sz="17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VMAD should provide a methodology to generate scenarios </a:t>
            </a: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 all use cases, including highway chauffeur but also urban situations and freight</a:t>
            </a:r>
          </a:p>
          <a:p>
            <a:pPr marL="664037" marR="0" lvl="1" indent="-342900" algn="just" defTabSz="914400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ts val="600"/>
              </a:spcAft>
              <a:buClr>
                <a:srgbClr val="000091"/>
              </a:buClr>
              <a:buSzTx/>
              <a:buFont typeface="Arial" panose="020B0604020202020204" pitchFamily="34" charset="0"/>
              <a:buChar char="‒"/>
              <a:tabLst/>
              <a:defRPr/>
            </a:pP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This methodology should make it possible to standardize layers of description and descriptors</a:t>
            </a:r>
          </a:p>
          <a:p>
            <a:pPr marL="664037" marR="0" lvl="1" indent="-342900" algn="just" defTabSz="914400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ts val="600"/>
              </a:spcAft>
              <a:buClr>
                <a:srgbClr val="000091"/>
              </a:buClr>
              <a:buSzTx/>
              <a:buFont typeface="Arial" panose="020B0604020202020204" pitchFamily="34" charset="0"/>
              <a:buChar char="‒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This methodology should be linked with ODD description </a:t>
            </a:r>
            <a:endParaRPr kumimoji="0" lang="en-GB" sz="17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664037" marR="0" lvl="1" indent="-342900" algn="just" defTabSz="914400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ts val="600"/>
              </a:spcAft>
              <a:buClr>
                <a:srgbClr val="000091"/>
              </a:buClr>
              <a:buSzTx/>
              <a:buFont typeface="Arial" panose="020B0604020202020204" pitchFamily="34" charset="0"/>
              <a:buChar char="‒"/>
              <a:tabLst/>
              <a:defRPr/>
            </a:pPr>
            <a:r>
              <a:rPr kumimoji="0" lang="en-GB" sz="17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NB : completeness of the scenario catalogue may depend more on layers, descriptors and attributes than on building functional scenarios based on collected data or hazards </a:t>
            </a:r>
          </a:p>
          <a:p>
            <a:pPr marL="664037" marR="0" lvl="1" indent="-342900" algn="just" defTabSz="914400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ts val="600"/>
              </a:spcAft>
              <a:buClr>
                <a:srgbClr val="000091"/>
              </a:buClr>
              <a:buSzTx/>
              <a:buFont typeface="Arial" panose="020B0604020202020204" pitchFamily="34" charset="0"/>
              <a:buChar char="‒"/>
              <a:tabLst/>
              <a:defRPr/>
            </a:pP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This methodology should highlight the </a:t>
            </a:r>
            <a:r>
              <a:rPr kumimoji="0" lang="en-GB" sz="17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iterative substance </a:t>
            </a: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of scenario generation</a:t>
            </a:r>
          </a:p>
          <a:p>
            <a:pPr marL="484650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ts val="600"/>
              </a:spcAft>
              <a:buClr>
                <a:srgbClr val="000091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GB" sz="17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VMAD should elaborate guidance on the minimum set of scenarios </a:t>
            </a: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appropriate to (to be defined) macro-use cases (= scenario catalogue(s))</a:t>
            </a:r>
          </a:p>
          <a:p>
            <a:pPr marL="484650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ts val="600"/>
              </a:spcAft>
              <a:buClr>
                <a:srgbClr val="000091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GB" sz="17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VMAD should issue a guidance on the updating process</a:t>
            </a: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to the scenario catalogue and its lists of descriptors/attributes</a:t>
            </a:r>
          </a:p>
        </p:txBody>
      </p:sp>
    </p:spTree>
    <p:extLst>
      <p:ext uri="{BB962C8B-B14F-4D97-AF65-F5344CB8AC3E}">
        <p14:creationId xmlns:p14="http://schemas.microsoft.com/office/powerpoint/2010/main" val="25431582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48861" y="173031"/>
            <a:ext cx="7634777" cy="624675"/>
          </a:xfrm>
        </p:spPr>
        <p:txBody>
          <a:bodyPr/>
          <a:lstStyle/>
          <a:p>
            <a:pPr algn="ctr"/>
            <a:r>
              <a:rPr lang="fr-FR" sz="2400" dirty="0"/>
              <a:t>French </a:t>
            </a:r>
            <a:r>
              <a:rPr lang="fr-FR" sz="2400" dirty="0" err="1"/>
              <a:t>views</a:t>
            </a:r>
            <a:r>
              <a:rPr lang="fr-FR" sz="2400" dirty="0"/>
              <a:t> on the </a:t>
            </a:r>
            <a:r>
              <a:rPr lang="fr-FR" sz="2400" dirty="0" err="1"/>
              <a:t>follow</a:t>
            </a:r>
            <a:r>
              <a:rPr lang="fr-FR" sz="2400" dirty="0"/>
              <a:t>-up in VMAD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EBBF6E-4F81-4B8D-BF3E-3D43694E9C47}" type="datetime1">
              <a:rPr kumimoji="0" lang="fr-FR" sz="750" b="1" i="0" u="none" strike="noStrike" kern="1200" cap="all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08/12/2022</a:t>
            </a:fld>
            <a:endParaRPr kumimoji="0" lang="fr-FR" sz="750" b="1" i="0" u="none" strike="noStrike" kern="1200" cap="all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5EAE877-DB3E-4F23-B0B0-7A8918D332CD}" type="slidenum">
              <a:rPr kumimoji="0" lang="fr-FR" sz="75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sz="7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Espace réservé du contenu 11"/>
          <p:cNvSpPr txBox="1">
            <a:spLocks/>
          </p:cNvSpPr>
          <p:nvPr/>
        </p:nvSpPr>
        <p:spPr bwMode="gray">
          <a:xfrm>
            <a:off x="325136" y="708403"/>
            <a:ext cx="8458502" cy="416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>
            <a:lvl1pPr marL="285750" indent="-285750" algn="l" rtl="0" eaLnBrk="0" fontAlgn="base" hangingPunct="0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5137" indent="-285750" algn="l" rtl="0" eaLnBrk="0" fontAlgn="base" hangingPunct="0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6112" indent="-285750" algn="l" rtl="0" eaLnBrk="0" fontAlgn="base" hangingPunct="0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1188" indent="-71438" algn="l" rtl="0" eaLnBrk="0" fontAlgn="base" hangingPunct="0">
              <a:spcBef>
                <a:spcPts val="100"/>
              </a:spcBef>
              <a:spcAft>
                <a:spcPts val="100"/>
              </a:spcAft>
              <a:buSzPct val="100000"/>
              <a:buFont typeface="Arial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7088" indent="-71438" algn="l" rtl="0" eaLnBrk="0" fontAlgn="base" hangingPunct="0">
              <a:spcBef>
                <a:spcPts val="100"/>
              </a:spcBef>
              <a:spcAft>
                <a:spcPts val="100"/>
              </a:spcAft>
              <a:buSzPct val="100000"/>
              <a:buFont typeface="Arial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4650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ts val="600"/>
              </a:spcAft>
              <a:buClr>
                <a:srgbClr val="000091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</a:t>
            </a:r>
            <a:r>
              <a:rPr kumimoji="0" lang="en-GB" sz="17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“reasonably foreseeable” </a:t>
            </a: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is one of the most important principle to achieve systems’ safety demonstration and validation </a:t>
            </a:r>
          </a:p>
          <a:p>
            <a:pPr marL="484650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ts val="600"/>
              </a:spcAft>
              <a:buClr>
                <a:srgbClr val="000091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“Foreseeability” shouldn’t solely rely on collected (field-based </a:t>
            </a:r>
            <a:r>
              <a:rPr kumimoji="0" lang="en-GB" sz="17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ou</a:t>
            </a: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system-based) scenarios but also on a sound (desk-top) process to conceive all possible scenarios 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with which the system could be confronted</a:t>
            </a:r>
          </a:p>
          <a:p>
            <a:pPr marL="484650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ts val="600"/>
              </a:spcAft>
              <a:buClr>
                <a:srgbClr val="000091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This process could be based on de-composing and combining scenarios’ axis 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and set as an 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additional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pillar of the scenario approach</a:t>
            </a:r>
          </a:p>
          <a:p>
            <a:pPr marL="484650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ts val="600"/>
              </a:spcAft>
              <a:buClr>
                <a:srgbClr val="000091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141750" marR="0" lvl="0" indent="0" algn="just" defTabSz="914400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ts val="600"/>
              </a:spcAft>
              <a:buClr>
                <a:srgbClr val="000091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141750" marR="0" lvl="0" indent="0" algn="just" defTabSz="914400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ts val="600"/>
              </a:spcAft>
              <a:buClr>
                <a:srgbClr val="000091"/>
              </a:buClr>
              <a:buSzTx/>
              <a:buFont typeface="Wingdings" panose="05000000000000000000" pitchFamily="2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141750" marR="0" lvl="0" indent="0" algn="just" defTabSz="914400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ts val="600"/>
              </a:spcAft>
              <a:buClr>
                <a:srgbClr val="000091"/>
              </a:buClr>
              <a:buSzTx/>
              <a:buFont typeface="Wingdings" panose="05000000000000000000" pitchFamily="2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141750" marR="0" lvl="0" indent="0" algn="just" defTabSz="914400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ts val="600"/>
              </a:spcAft>
              <a:buClr>
                <a:srgbClr val="000091"/>
              </a:buClr>
              <a:buSzTx/>
              <a:buFont typeface="Wingdings" panose="05000000000000000000" pitchFamily="2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Rectangle à coins arrondis 2"/>
          <p:cNvSpPr/>
          <p:nvPr/>
        </p:nvSpPr>
        <p:spPr>
          <a:xfrm>
            <a:off x="941428" y="3559532"/>
            <a:ext cx="1407381" cy="94620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Accident data bases</a:t>
            </a:r>
          </a:p>
        </p:txBody>
      </p:sp>
      <p:sp>
        <p:nvSpPr>
          <p:cNvPr id="7" name="Rectangle à coins arrondis 6"/>
          <p:cNvSpPr/>
          <p:nvPr/>
        </p:nvSpPr>
        <p:spPr>
          <a:xfrm>
            <a:off x="2488541" y="3580709"/>
            <a:ext cx="1407381" cy="94620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Real world data</a:t>
            </a:r>
          </a:p>
        </p:txBody>
      </p:sp>
      <p:sp>
        <p:nvSpPr>
          <p:cNvPr id="8" name="Rectangle à coins arrondis 7"/>
          <p:cNvSpPr/>
          <p:nvPr/>
        </p:nvSpPr>
        <p:spPr>
          <a:xfrm>
            <a:off x="6671809" y="3580710"/>
            <a:ext cx="2052691" cy="47445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Descriptors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’ axis</a:t>
            </a:r>
          </a:p>
        </p:txBody>
      </p:sp>
      <p:sp>
        <p:nvSpPr>
          <p:cNvPr id="10" name="Rectangle à coins arrondis 9"/>
          <p:cNvSpPr/>
          <p:nvPr/>
        </p:nvSpPr>
        <p:spPr>
          <a:xfrm>
            <a:off x="4454952" y="3580709"/>
            <a:ext cx="1755036" cy="93560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Analytical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hasard-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based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6543775" y="2992900"/>
            <a:ext cx="2346404" cy="1785495"/>
          </a:xfrm>
          <a:prstGeom prst="roundRect">
            <a:avLst/>
          </a:prstGeom>
          <a:solidFill>
            <a:schemeClr val="bg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Concept </a:t>
            </a:r>
            <a:r>
              <a:rPr kumimoji="0" lang="fr-FR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based</a:t>
            </a: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4171603" y="2992900"/>
            <a:ext cx="2364519" cy="1785495"/>
          </a:xfrm>
          <a:prstGeom prst="roundRect">
            <a:avLst/>
          </a:prstGeom>
          <a:solidFill>
            <a:schemeClr val="bg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Knowledge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FR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based</a:t>
            </a: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Rectangle à coins arrondis 12"/>
          <p:cNvSpPr/>
          <p:nvPr/>
        </p:nvSpPr>
        <p:spPr>
          <a:xfrm>
            <a:off x="834888" y="2992900"/>
            <a:ext cx="3329064" cy="1790238"/>
          </a:xfrm>
          <a:prstGeom prst="roundRect">
            <a:avLst/>
          </a:prstGeom>
          <a:solidFill>
            <a:schemeClr val="bg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Data </a:t>
            </a:r>
            <a:r>
              <a:rPr kumimoji="0" lang="fr-FR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based</a:t>
            </a: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Rectangle à coins arrondis 13"/>
          <p:cNvSpPr/>
          <p:nvPr/>
        </p:nvSpPr>
        <p:spPr>
          <a:xfrm>
            <a:off x="6649779" y="4162274"/>
            <a:ext cx="2052691" cy="47445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Axis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combination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03785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48861" y="173031"/>
            <a:ext cx="7634777" cy="624675"/>
          </a:xfrm>
        </p:spPr>
        <p:txBody>
          <a:bodyPr/>
          <a:lstStyle/>
          <a:p>
            <a:pPr algn="ctr"/>
            <a:r>
              <a:rPr lang="fr-FR" sz="2400" dirty="0"/>
              <a:t>French </a:t>
            </a:r>
            <a:r>
              <a:rPr lang="fr-FR" sz="2400" dirty="0" err="1"/>
              <a:t>views</a:t>
            </a:r>
            <a:r>
              <a:rPr lang="fr-FR" sz="2400" dirty="0"/>
              <a:t> on the </a:t>
            </a:r>
            <a:r>
              <a:rPr lang="fr-FR" sz="2400" dirty="0" err="1"/>
              <a:t>follow</a:t>
            </a:r>
            <a:r>
              <a:rPr lang="fr-FR" sz="2400" dirty="0"/>
              <a:t>-up in VMAD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EBBF6E-4F81-4B8D-BF3E-3D43694E9C47}" type="datetime1">
              <a:rPr kumimoji="0" lang="fr-FR" sz="750" b="1" i="0" u="none" strike="noStrike" kern="1200" cap="all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08/12/2022</a:t>
            </a:fld>
            <a:endParaRPr kumimoji="0" lang="fr-FR" sz="750" b="1" i="0" u="none" strike="noStrike" kern="1200" cap="all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5EAE877-DB3E-4F23-B0B0-7A8918D332CD}" type="slidenum">
              <a:rPr kumimoji="0" lang="fr-FR" sz="75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FR" sz="7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Espace réservé du contenu 11"/>
          <p:cNvSpPr txBox="1">
            <a:spLocks/>
          </p:cNvSpPr>
          <p:nvPr/>
        </p:nvSpPr>
        <p:spPr bwMode="gray">
          <a:xfrm>
            <a:off x="278297" y="708403"/>
            <a:ext cx="8591384" cy="416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>
            <a:lvl1pPr marL="285750" indent="-285750" algn="l" rtl="0" eaLnBrk="0" fontAlgn="base" hangingPunct="0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5137" indent="-285750" algn="l" rtl="0" eaLnBrk="0" fontAlgn="base" hangingPunct="0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6112" indent="-285750" algn="l" rtl="0" eaLnBrk="0" fontAlgn="base" hangingPunct="0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1188" indent="-71438" algn="l" rtl="0" eaLnBrk="0" fontAlgn="base" hangingPunct="0">
              <a:spcBef>
                <a:spcPts val="100"/>
              </a:spcBef>
              <a:spcAft>
                <a:spcPts val="100"/>
              </a:spcAft>
              <a:buSzPct val="100000"/>
              <a:buFont typeface="Arial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7088" indent="-71438" algn="l" rtl="0" eaLnBrk="0" fontAlgn="base" hangingPunct="0">
              <a:spcBef>
                <a:spcPts val="100"/>
              </a:spcBef>
              <a:spcAft>
                <a:spcPts val="100"/>
              </a:spcAft>
              <a:buSzPct val="100000"/>
              <a:buFont typeface="Arial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4650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ts val="600"/>
              </a:spcAft>
              <a:buClr>
                <a:srgbClr val="000091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7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Generating reasonably foreseeable scenarios </a:t>
            </a: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should combine or encompass :</a:t>
            </a:r>
          </a:p>
          <a:p>
            <a:pPr marL="664037" marR="0" lvl="1" indent="-342900" algn="just" defTabSz="914400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ts val="600"/>
              </a:spcAft>
              <a:buClr>
                <a:srgbClr val="000091"/>
              </a:buClr>
              <a:buSzTx/>
              <a:buFont typeface="Arial" panose="020B0604020202020204" pitchFamily="34" charset="0"/>
              <a:buChar char="‒"/>
              <a:tabLst/>
              <a:defRPr/>
            </a:pP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Nominal and failure scenarios</a:t>
            </a:r>
          </a:p>
          <a:p>
            <a:pPr marL="664037" marR="0" lvl="1" indent="-342900" algn="just" defTabSz="914400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ts val="600"/>
              </a:spcAft>
              <a:buClr>
                <a:srgbClr val="000091"/>
              </a:buClr>
              <a:buSzTx/>
              <a:buFont typeface="Arial" panose="020B0604020202020204" pitchFamily="34" charset="0"/>
              <a:buChar char="‒"/>
              <a:tabLst/>
              <a:defRPr/>
            </a:pP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Traffic hazards </a:t>
            </a:r>
            <a:r>
              <a:rPr kumimoji="0" lang="en-GB" sz="17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and</a:t>
            </a: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failure scenarios</a:t>
            </a:r>
          </a:p>
          <a:p>
            <a:pPr marL="664037" marR="0" lvl="1" indent="-342900" algn="just" defTabSz="914400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ts val="600"/>
              </a:spcAft>
              <a:buClr>
                <a:srgbClr val="000091"/>
              </a:buClr>
              <a:buSzTx/>
              <a:buFont typeface="Arial" panose="020B0604020202020204" pitchFamily="34" charset="0"/>
              <a:buChar char="‒"/>
              <a:tabLst/>
              <a:defRPr/>
            </a:pP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Conceivable edge or critical</a:t>
            </a:r>
          </a:p>
          <a:p>
            <a:pPr marL="664037" marR="0" lvl="1" indent="-342900" algn="just" defTabSz="914400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ts val="600"/>
              </a:spcAft>
              <a:buClr>
                <a:srgbClr val="000091"/>
              </a:buClr>
              <a:buSzTx/>
              <a:buFont typeface="Arial" panose="020B0604020202020204" pitchFamily="34" charset="0"/>
              <a:buChar char="‒"/>
              <a:tabLst/>
              <a:defRPr/>
            </a:pP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Situations with several alter road users outside the ego vehicle (e.g. masking the scene)</a:t>
            </a:r>
          </a:p>
          <a:p>
            <a:pPr marL="664037" marR="0" lvl="1" indent="-342900" algn="just" defTabSz="914400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ts val="600"/>
              </a:spcAft>
              <a:buClr>
                <a:srgbClr val="000091"/>
              </a:buClr>
              <a:buSzTx/>
              <a:buFont typeface="Arial" panose="020B0604020202020204" pitchFamily="34" charset="0"/>
              <a:buChar char="‒"/>
              <a:tabLst/>
              <a:defRPr/>
            </a:pP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Driving behaviours offending traffic rules</a:t>
            </a:r>
          </a:p>
          <a:p>
            <a:pPr marL="664037" marR="0" lvl="1" indent="-342900" algn="just" defTabSz="914400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ts val="600"/>
              </a:spcAft>
              <a:buClr>
                <a:srgbClr val="000091"/>
              </a:buClr>
              <a:buSzTx/>
              <a:buFont typeface="Arial" panose="020B0604020202020204" pitchFamily="34" charset="0"/>
              <a:buChar char="‒"/>
              <a:tabLst/>
              <a:defRPr/>
            </a:pP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« Fuzzy » scenarios in terms of respecting driving rules (e.g. right to cross horizontal signage in order to overtake a vehicle encroaching the lane) </a:t>
            </a:r>
          </a:p>
          <a:p>
            <a:pPr marL="664037" marR="0" lvl="1" indent="-342900" algn="just" defTabSz="914400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ts val="600"/>
              </a:spcAft>
              <a:buClr>
                <a:srgbClr val="000091"/>
              </a:buClr>
              <a:buSzTx/>
              <a:buFont typeface="Arial" panose="020B0604020202020204" pitchFamily="34" charset="0"/>
              <a:buChar char="‒"/>
              <a:tabLst/>
              <a:defRPr/>
            </a:pP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Foreseeable situations though individual road users behaviours might not be foreseeable (e.g. restless crowded spots)</a:t>
            </a:r>
          </a:p>
          <a:p>
            <a:pPr marL="664037" marR="0" lvl="1" indent="-342900" algn="just" defTabSz="914400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ts val="600"/>
              </a:spcAft>
              <a:buClr>
                <a:srgbClr val="000091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17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Reasonably Foreseeable must tent towards Reasonably Conceivable</a:t>
            </a:r>
          </a:p>
          <a:p>
            <a:pPr marL="664037" marR="0" lvl="1" indent="-342900" algn="just" defTabSz="914400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ts val="600"/>
              </a:spcAft>
              <a:buClr>
                <a:srgbClr val="000091"/>
              </a:buClr>
              <a:buSzTx/>
              <a:buFont typeface="Arial" panose="020B0604020202020204" pitchFamily="34" charset="0"/>
              <a:buChar char="‒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664037" marR="0" lvl="1" indent="-342900" algn="just" defTabSz="914400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ts val="600"/>
              </a:spcAft>
              <a:buClr>
                <a:srgbClr val="000091"/>
              </a:buClr>
              <a:buSzTx/>
              <a:buFont typeface="Arial" panose="020B0604020202020204" pitchFamily="34" charset="0"/>
              <a:buChar char="‒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3710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4AD37A-8618-4460-BE63-B60696712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833" y="789492"/>
            <a:ext cx="8278583" cy="1095927"/>
          </a:xfrm>
        </p:spPr>
        <p:txBody>
          <a:bodyPr/>
          <a:lstStyle/>
          <a:p>
            <a:pPr algn="ctr"/>
            <a:br>
              <a:rPr lang="fr-FR" sz="2000" dirty="0"/>
            </a:br>
            <a:br>
              <a:rPr lang="fr-FR" sz="2000" dirty="0"/>
            </a:br>
            <a:br>
              <a:rPr lang="fr-FR" sz="2000" dirty="0"/>
            </a:br>
            <a:br>
              <a:rPr lang="fr-FR" sz="2000" dirty="0"/>
            </a:br>
            <a:br>
              <a:rPr lang="fr-FR" sz="2000" dirty="0"/>
            </a:br>
            <a:br>
              <a:rPr lang="fr-FR" sz="2000" dirty="0"/>
            </a:br>
            <a:br>
              <a:rPr lang="fr-FR" sz="2000" dirty="0"/>
            </a:br>
            <a:br>
              <a:rPr lang="fr-FR" sz="2000" dirty="0"/>
            </a:br>
            <a:r>
              <a:rPr lang="fr-FR" sz="2000" i="1" dirty="0" err="1"/>
              <a:t>Thank</a:t>
            </a:r>
            <a:r>
              <a:rPr lang="fr-FR" sz="2000" i="1" dirty="0"/>
              <a:t> </a:t>
            </a:r>
            <a:r>
              <a:rPr lang="fr-FR" sz="2000" i="1" dirty="0" err="1"/>
              <a:t>you</a:t>
            </a:r>
            <a:r>
              <a:rPr lang="fr-FR" sz="2000" i="1" dirty="0"/>
              <a:t> for </a:t>
            </a:r>
            <a:r>
              <a:rPr lang="fr-FR" sz="2000" i="1" dirty="0" err="1"/>
              <a:t>your</a:t>
            </a:r>
            <a:r>
              <a:rPr lang="fr-FR" sz="2000" i="1" dirty="0"/>
              <a:t> attention – more </a:t>
            </a:r>
            <a:r>
              <a:rPr lang="fr-FR" sz="2000" i="1" dirty="0" err="1"/>
              <a:t>details</a:t>
            </a:r>
            <a:r>
              <a:rPr lang="fr-FR" sz="2000" i="1" dirty="0"/>
              <a:t> </a:t>
            </a:r>
            <a:r>
              <a:rPr lang="fr-FR" sz="2000" i="1" dirty="0" err="1"/>
              <a:t>available</a:t>
            </a:r>
            <a:r>
              <a:rPr lang="fr-FR" sz="2000" i="1" dirty="0"/>
              <a:t> on</a:t>
            </a:r>
            <a:br>
              <a:rPr lang="fr-FR" sz="2000" i="1" dirty="0"/>
            </a:br>
            <a:br>
              <a:rPr lang="fr-FR" sz="2000" i="1" dirty="0"/>
            </a:br>
            <a:r>
              <a:rPr lang="fr-FR" altLang="fr-FR" sz="2000" i="1" dirty="0"/>
              <a:t>https://www.ecologie.gouv.fr/en/automated-vehicles</a:t>
            </a:r>
            <a:br>
              <a:rPr lang="fr-FR" sz="2000" i="1" dirty="0"/>
            </a:br>
            <a:br>
              <a:rPr lang="fr-FR" sz="2000" dirty="0"/>
            </a:br>
            <a:br>
              <a:rPr lang="fr-FR" sz="2000" dirty="0"/>
            </a:br>
            <a:endParaRPr lang="fr-FR" sz="20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5EAE877-DB3E-4F23-B0B0-7A8918D332CD}" type="slidenum">
              <a:rPr kumimoji="0" lang="fr-FR" sz="75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fr-FR" sz="75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03127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57007" y="217070"/>
            <a:ext cx="8423275" cy="841744"/>
          </a:xfrm>
        </p:spPr>
        <p:txBody>
          <a:bodyPr/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Annex 1</a:t>
            </a:r>
            <a:br>
              <a:rPr lang="en-US" dirty="0"/>
            </a:br>
            <a:br>
              <a:rPr lang="en-US" dirty="0"/>
            </a:br>
            <a:r>
              <a:rPr lang="en-US" dirty="0"/>
              <a:t>French library on </a:t>
            </a:r>
            <a:br>
              <a:rPr lang="en-US" dirty="0"/>
            </a:br>
            <a:r>
              <a:rPr lang="en-US" dirty="0"/>
              <a:t>scenario-based approach and principles</a:t>
            </a:r>
            <a:endParaRPr lang="fr-FR" dirty="0"/>
          </a:p>
        </p:txBody>
      </p:sp>
      <p:sp>
        <p:nvSpPr>
          <p:cNvPr id="6" name="Titre 4"/>
          <p:cNvSpPr txBox="1">
            <a:spLocks/>
          </p:cNvSpPr>
          <p:nvPr/>
        </p:nvSpPr>
        <p:spPr bwMode="gray">
          <a:xfrm>
            <a:off x="457007" y="1929072"/>
            <a:ext cx="8423275" cy="3115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5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Arial" charset="0"/>
              </a:defRPr>
            </a:lvl5pPr>
            <a:lvl6pPr marL="457189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Arial" charset="0"/>
              </a:defRPr>
            </a:lvl6pPr>
            <a:lvl7pPr marL="914378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Arial" charset="0"/>
              </a:defRPr>
            </a:lvl7pPr>
            <a:lvl8pPr marL="1371566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Arial" charset="0"/>
              </a:defRPr>
            </a:lvl8pPr>
            <a:lvl9pPr marL="1828754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r>
              <a:rPr lang="fr-FR" sz="1400" i="1" dirty="0" err="1"/>
              <a:t>Methodological</a:t>
            </a:r>
            <a:r>
              <a:rPr lang="fr-FR" sz="1400" i="1" dirty="0"/>
              <a:t> documents </a:t>
            </a:r>
            <a:r>
              <a:rPr lang="fr-FR" sz="1400" i="1" dirty="0" err="1"/>
              <a:t>available</a:t>
            </a:r>
            <a:r>
              <a:rPr lang="fr-FR" sz="1400" i="1" dirty="0"/>
              <a:t> at:</a:t>
            </a:r>
          </a:p>
          <a:p>
            <a:pPr algn="r"/>
            <a:r>
              <a:rPr lang="fr-FR" sz="1400" i="1" u="sng" dirty="0">
                <a:solidFill>
                  <a:srgbClr val="0070C0"/>
                </a:solidFill>
              </a:rPr>
              <a:t>https://www.ecologie.gouv.fr/en/automated-vehicles</a:t>
            </a:r>
          </a:p>
          <a:p>
            <a:pPr algn="r"/>
            <a:endParaRPr lang="fr-FR" sz="1400" i="1" dirty="0">
              <a:hlinkClick r:id="rId3"/>
            </a:endParaRPr>
          </a:p>
          <a:p>
            <a:pPr algn="r">
              <a:spcAft>
                <a:spcPts val="400"/>
              </a:spcAft>
            </a:pPr>
            <a:r>
              <a:rPr lang="fr-FR" sz="1400" b="0" i="1" dirty="0">
                <a:hlinkClick r:id="rId3"/>
              </a:rPr>
              <a:t>https://www.ecologie.gouv.fr/sites/default/files/DGITM_Approche-par-scenarios-fevrier-2022-EN.pdf</a:t>
            </a:r>
            <a:endParaRPr lang="fr-FR" sz="1400" b="0" i="1" dirty="0"/>
          </a:p>
          <a:p>
            <a:pPr algn="r">
              <a:spcAft>
                <a:spcPts val="400"/>
              </a:spcAft>
            </a:pPr>
            <a:r>
              <a:rPr lang="fr-FR" sz="1400" b="0" i="1" dirty="0">
                <a:hlinkClick r:id="rId4"/>
              </a:rPr>
              <a:t>https://www.ecologie.gouv.fr/sites/default/files/DGITM-L1-septembre_2022-EN.pdf</a:t>
            </a:r>
            <a:endParaRPr lang="fr-FR" sz="1400" b="0" i="1" dirty="0"/>
          </a:p>
          <a:p>
            <a:pPr algn="r">
              <a:spcAft>
                <a:spcPts val="400"/>
              </a:spcAft>
            </a:pPr>
            <a:r>
              <a:rPr lang="fr-FR" sz="1400" b="0" i="1" dirty="0">
                <a:hlinkClick r:id="rId3"/>
              </a:rPr>
              <a:t>https://www.ecologie.gouv.fr/sites/default/files/DGITM_Approche-par-scenarios-fevrier-2022-EN.pdf</a:t>
            </a:r>
            <a:endParaRPr lang="fr-FR" sz="1400" b="0" i="1" dirty="0"/>
          </a:p>
          <a:p>
            <a:pPr algn="r">
              <a:spcAft>
                <a:spcPts val="400"/>
              </a:spcAft>
            </a:pPr>
            <a:r>
              <a:rPr lang="fr-FR" sz="1400" b="0" i="1" u="sng" dirty="0"/>
              <a:t>https://www.ecologie.gouv.fr/sites/default/files/DGITM-ODD_dezscriptors-juin_2022-EN.pdf </a:t>
            </a:r>
          </a:p>
          <a:p>
            <a:pPr algn="r">
              <a:spcAft>
                <a:spcPts val="400"/>
              </a:spcAft>
            </a:pPr>
            <a:endParaRPr lang="fr-FR" sz="1400" b="0" i="1" dirty="0"/>
          </a:p>
          <a:p>
            <a:pPr algn="r">
              <a:spcAft>
                <a:spcPts val="400"/>
              </a:spcAft>
            </a:pPr>
            <a:r>
              <a:rPr lang="fr-FR" sz="1400" i="1" dirty="0"/>
              <a:t>Guideline documents </a:t>
            </a:r>
            <a:r>
              <a:rPr lang="fr-FR" sz="1400" i="1" dirty="0" err="1"/>
              <a:t>available</a:t>
            </a:r>
            <a:r>
              <a:rPr lang="fr-FR" sz="1400" i="1" dirty="0"/>
              <a:t> at:</a:t>
            </a:r>
          </a:p>
          <a:p>
            <a:pPr algn="r">
              <a:spcAft>
                <a:spcPts val="400"/>
              </a:spcAft>
            </a:pPr>
            <a:r>
              <a:rPr lang="en-GB" sz="1400" b="0" i="1" u="sng" dirty="0">
                <a:solidFill>
                  <a:srgbClr val="0070C0"/>
                </a:solidFill>
              </a:rPr>
              <a:t>http://www.strmtg.developpement-durable.gouv.fr/</a:t>
            </a:r>
          </a:p>
          <a:p>
            <a:pPr algn="r">
              <a:spcAft>
                <a:spcPts val="400"/>
              </a:spcAft>
            </a:pPr>
            <a:endParaRPr lang="en-GB" sz="1400" b="0" i="1" dirty="0">
              <a:solidFill>
                <a:srgbClr val="000000"/>
              </a:solidFill>
            </a:endParaRPr>
          </a:p>
          <a:p>
            <a:pPr algn="r">
              <a:spcAft>
                <a:spcPts val="400"/>
              </a:spcAft>
            </a:pPr>
            <a:r>
              <a:rPr lang="en-GB" sz="1400" i="1" dirty="0">
                <a:solidFill>
                  <a:srgbClr val="000000"/>
                </a:solidFill>
              </a:rPr>
              <a:t>Scenario database</a:t>
            </a:r>
            <a:r>
              <a:rPr lang="en-GB" sz="1400" b="0" i="1" dirty="0">
                <a:solidFill>
                  <a:srgbClr val="000000"/>
                </a:solidFill>
              </a:rPr>
              <a:t> (MOSAR) = application of methodological and technical principles </a:t>
            </a:r>
          </a:p>
          <a:p>
            <a:pPr algn="r">
              <a:spcAft>
                <a:spcPts val="400"/>
              </a:spcAft>
            </a:pPr>
            <a:r>
              <a:rPr lang="en-GB" sz="1400" b="0" i="1" dirty="0">
                <a:solidFill>
                  <a:srgbClr val="000000"/>
                </a:solidFill>
              </a:rPr>
              <a:t>&amp; </a:t>
            </a:r>
            <a:r>
              <a:rPr lang="en-GB" sz="1400" i="1" dirty="0">
                <a:solidFill>
                  <a:srgbClr val="000000"/>
                </a:solidFill>
              </a:rPr>
              <a:t>national closed-access reference documents </a:t>
            </a:r>
            <a:r>
              <a:rPr lang="en-GB" sz="1400" b="0" i="1" dirty="0">
                <a:solidFill>
                  <a:srgbClr val="000000"/>
                </a:solidFill>
              </a:rPr>
              <a:t>= scenario requirements </a:t>
            </a:r>
          </a:p>
          <a:p>
            <a:pPr algn="r">
              <a:spcAft>
                <a:spcPts val="400"/>
              </a:spcAft>
            </a:pPr>
            <a:endParaRPr lang="fr-FR" sz="1400" b="0" i="1" dirty="0"/>
          </a:p>
          <a:p>
            <a:pPr algn="r">
              <a:spcAft>
                <a:spcPts val="400"/>
              </a:spcAft>
            </a:pPr>
            <a:r>
              <a:rPr lang="fr-FR" sz="1400" b="0" i="1" dirty="0"/>
              <a:t> </a:t>
            </a:r>
          </a:p>
          <a:p>
            <a:pPr algn="r"/>
            <a:endParaRPr lang="fr-FR" sz="1400" b="0" i="1" dirty="0"/>
          </a:p>
          <a:p>
            <a:pPr algn="r"/>
            <a:endParaRPr lang="fr-FR" sz="1400" i="1" dirty="0"/>
          </a:p>
        </p:txBody>
      </p:sp>
    </p:spTree>
    <p:extLst>
      <p:ext uri="{BB962C8B-B14F-4D97-AF65-F5344CB8AC3E}">
        <p14:creationId xmlns:p14="http://schemas.microsoft.com/office/powerpoint/2010/main" val="14059896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088593" y="106075"/>
            <a:ext cx="7716177" cy="360040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Aft>
                <a:spcPts val="600"/>
              </a:spcAft>
            </a:pPr>
            <a:r>
              <a:rPr lang="en-US" sz="1800" dirty="0">
                <a:cs typeface="Arial"/>
              </a:rPr>
              <a:t>Annex 3: </a:t>
            </a:r>
            <a:br>
              <a:rPr lang="en-US" sz="1800" dirty="0">
                <a:cs typeface="Arial"/>
              </a:rPr>
            </a:br>
            <a:r>
              <a:rPr lang="en-US" sz="1800" dirty="0">
                <a:cs typeface="Arial"/>
              </a:rPr>
              <a:t>Safety reference documents for automated transport systems 1/3</a:t>
            </a:r>
            <a:endParaRPr lang="fr-FR" sz="1800" dirty="0">
              <a:cs typeface="Arial"/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1"/>
          </p:nvPr>
        </p:nvSpPr>
        <p:spPr>
          <a:xfrm>
            <a:off x="244872" y="722565"/>
            <a:ext cx="8559898" cy="1691278"/>
          </a:xfrm>
        </p:spPr>
        <p:txBody>
          <a:bodyPr>
            <a:noAutofit/>
          </a:bodyPr>
          <a:lstStyle/>
          <a:p>
            <a:pPr marL="536561" lvl="1" indent="-285743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</a:pPr>
            <a:endParaRPr lang="fr-FR" sz="1500" dirty="0">
              <a:cs typeface="Arial"/>
            </a:endParaRP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</a:pPr>
            <a:endParaRPr lang="fr-FR" sz="1600" b="1" dirty="0">
              <a:cs typeface="Arial"/>
            </a:endParaRPr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7191630"/>
              </p:ext>
            </p:extLst>
          </p:nvPr>
        </p:nvGraphicFramePr>
        <p:xfrm>
          <a:off x="138737" y="966108"/>
          <a:ext cx="8814335" cy="4152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9401">
                  <a:extLst>
                    <a:ext uri="{9D8B030D-6E8A-4147-A177-3AD203B41FA5}">
                      <a16:colId xmlns:a16="http://schemas.microsoft.com/office/drawing/2014/main" val="3160826372"/>
                    </a:ext>
                  </a:extLst>
                </a:gridCol>
                <a:gridCol w="1247503">
                  <a:extLst>
                    <a:ext uri="{9D8B030D-6E8A-4147-A177-3AD203B41FA5}">
                      <a16:colId xmlns:a16="http://schemas.microsoft.com/office/drawing/2014/main" val="1719405949"/>
                    </a:ext>
                  </a:extLst>
                </a:gridCol>
                <a:gridCol w="842555">
                  <a:extLst>
                    <a:ext uri="{9D8B030D-6E8A-4147-A177-3AD203B41FA5}">
                      <a16:colId xmlns:a16="http://schemas.microsoft.com/office/drawing/2014/main" val="1329130722"/>
                    </a:ext>
                  </a:extLst>
                </a:gridCol>
                <a:gridCol w="4644876">
                  <a:extLst>
                    <a:ext uri="{9D8B030D-6E8A-4147-A177-3AD203B41FA5}">
                      <a16:colId xmlns:a16="http://schemas.microsoft.com/office/drawing/2014/main" val="739574802"/>
                    </a:ext>
                  </a:extLst>
                </a:gridCol>
              </a:tblGrid>
              <a:tr h="480060">
                <a:tc>
                  <a:txBody>
                    <a:bodyPr/>
                    <a:lstStyle/>
                    <a:p>
                      <a:r>
                        <a:rPr lang="fr-FR" sz="1400">
                          <a:solidFill>
                            <a:schemeClr val="tx1"/>
                          </a:solidFill>
                        </a:rPr>
                        <a:t>Theme / title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>
                          <a:solidFill>
                            <a:schemeClr val="tx1"/>
                          </a:solidFill>
                        </a:rPr>
                        <a:t>D</a:t>
                      </a:r>
                      <a:r>
                        <a:rPr lang="fr-FR" sz="1400" baseline="0">
                          <a:solidFill>
                            <a:schemeClr val="tx1"/>
                          </a:solidFill>
                        </a:rPr>
                        <a:t>ocument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>
                          <a:solidFill>
                            <a:schemeClr val="tx1"/>
                          </a:solidFill>
                        </a:rPr>
                        <a:t>State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err="1">
                          <a:solidFill>
                            <a:schemeClr val="tx1"/>
                          </a:solidFill>
                        </a:rPr>
                        <a:t>Remarks</a:t>
                      </a:r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 (EN versions for </a:t>
                      </a:r>
                      <a:r>
                        <a:rPr lang="fr-FR" sz="1400" dirty="0" err="1">
                          <a:solidFill>
                            <a:schemeClr val="tx1"/>
                          </a:solidFill>
                        </a:rPr>
                        <a:t>recent</a:t>
                      </a:r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400" dirty="0" err="1">
                          <a:solidFill>
                            <a:schemeClr val="tx1"/>
                          </a:solidFill>
                        </a:rPr>
                        <a:t>methodological</a:t>
                      </a:r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 documents)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800707"/>
                  </a:ext>
                </a:extLst>
              </a:tr>
              <a:tr h="61722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Horizontal regulation - use case approach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F52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>
                          <a:solidFill>
                            <a:schemeClr val="tx1"/>
                          </a:solidFill>
                        </a:rPr>
                        <a:t>Methodological document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r-FR" sz="1200">
                          <a:solidFill>
                            <a:schemeClr val="tx1"/>
                          </a:solidFill>
                        </a:rPr>
                        <a:t>DGITM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F52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Published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 2017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F52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chemeClr val="tx1"/>
                          </a:solidFill>
                          <a:hlinkClick r:id="rId2"/>
                        </a:rPr>
                        <a:t>https://www.ecologie.gouv.fr/sites/default/files/DGITM_Automated-vehicle-horizontal-regulation-2017-EN.pdf</a:t>
                      </a:r>
                      <a:endParaRPr lang="fr-FR" sz="11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r-FR" sz="1100" b="1" dirty="0">
                          <a:solidFill>
                            <a:schemeClr val="tx1"/>
                          </a:solidFill>
                        </a:rPr>
                        <a:t>EN version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F52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9852747"/>
                  </a:ext>
                </a:extLst>
              </a:tr>
              <a:tr h="617220">
                <a:tc>
                  <a:txBody>
                    <a:bodyPr/>
                    <a:lstStyle/>
                    <a:p>
                      <a:r>
                        <a:rPr lang="fr-FR" sz="1200">
                          <a:solidFill>
                            <a:schemeClr val="tx1"/>
                          </a:solidFill>
                        </a:rPr>
                        <a:t>New safety validation methods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F52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>
                          <a:solidFill>
                            <a:schemeClr val="tx1"/>
                          </a:solidFill>
                        </a:rPr>
                        <a:t>Methodological document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r-FR" sz="1200">
                          <a:solidFill>
                            <a:schemeClr val="tx1"/>
                          </a:solidFill>
                        </a:rPr>
                        <a:t>DGITM-PFA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F52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Published2020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F52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chemeClr val="tx1"/>
                          </a:solidFill>
                          <a:hlinkClick r:id="rId3"/>
                        </a:rPr>
                        <a:t>https://www.ecologie.gouv.fr/sites/default/files/DGITM_Nouvelle-approche-validation-systemes-avril-2019-EN.pdf</a:t>
                      </a:r>
                      <a:endParaRPr lang="fr-FR" sz="11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r-FR" sz="1100" b="1" dirty="0">
                          <a:solidFill>
                            <a:schemeClr val="tx1"/>
                          </a:solidFill>
                        </a:rPr>
                        <a:t>FR version </a:t>
                      </a:r>
                      <a:r>
                        <a:rPr lang="fr-FR" sz="1100" b="1" dirty="0" err="1">
                          <a:solidFill>
                            <a:schemeClr val="tx1"/>
                          </a:solidFill>
                        </a:rPr>
                        <a:t>only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F52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1576912"/>
                  </a:ext>
                </a:extLst>
              </a:tr>
              <a:tr h="617220">
                <a:tc>
                  <a:txBody>
                    <a:bodyPr/>
                    <a:lstStyle/>
                    <a:p>
                      <a:r>
                        <a:rPr lang="fr-FR" sz="1200">
                          <a:solidFill>
                            <a:schemeClr val="tx1"/>
                          </a:solidFill>
                        </a:rPr>
                        <a:t>Human/system articulation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manoeuvre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approach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F52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>
                          <a:solidFill>
                            <a:schemeClr val="tx1"/>
                          </a:solidFill>
                        </a:rPr>
                        <a:t>Methodological document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r-FR" sz="1200">
                          <a:solidFill>
                            <a:schemeClr val="tx1"/>
                          </a:solidFill>
                        </a:rPr>
                        <a:t>DGITM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F52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Published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 2020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F52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chemeClr val="tx1"/>
                          </a:solidFill>
                        </a:rPr>
                        <a:t>https://www.ecologie.gouv.fr/sites/default/files/DGITM_AD-articulation-roles-systemes-octobre-2020-EN.pdf </a:t>
                      </a:r>
                    </a:p>
                    <a:p>
                      <a:r>
                        <a:rPr lang="fr-FR" sz="1100" b="1" dirty="0">
                          <a:solidFill>
                            <a:schemeClr val="tx1"/>
                          </a:solidFill>
                        </a:rPr>
                        <a:t>FR version </a:t>
                      </a:r>
                      <a:r>
                        <a:rPr lang="fr-FR" sz="1100" b="1" dirty="0" err="1">
                          <a:solidFill>
                            <a:schemeClr val="tx1"/>
                          </a:solidFill>
                        </a:rPr>
                        <a:t>only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F52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4907388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</a:rPr>
                        <a:t>Characterisation of the routes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en-US" sz="1200">
                          <a:solidFill>
                            <a:schemeClr val="tx1"/>
                          </a:solidFill>
                        </a:rPr>
                        <a:t>division into sections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F52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err="1">
                          <a:solidFill>
                            <a:schemeClr val="tx1"/>
                          </a:solidFill>
                        </a:rPr>
                        <a:t>Research</a:t>
                      </a:r>
                      <a:r>
                        <a:rPr lang="fr-FR" sz="1200">
                          <a:solidFill>
                            <a:schemeClr val="tx1"/>
                          </a:solidFill>
                        </a:rPr>
                        <a:t> report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r-FR" sz="1200" baseline="0">
                          <a:solidFill>
                            <a:schemeClr val="tx1"/>
                          </a:solidFill>
                        </a:rPr>
                        <a:t>UGE-STRMTG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F52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Published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 2021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F52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chemeClr val="tx1"/>
                          </a:solidFill>
                          <a:hlinkClick r:id="rId4"/>
                        </a:rPr>
                        <a:t>https://www.ecologie.gouv.fr/sites/default/files/DGITM_STPA-analyse-securite-parcours-mars-2021-EN.pdf</a:t>
                      </a:r>
                      <a:endParaRPr lang="fr-FR" sz="11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r-FR" sz="1100" b="1" dirty="0">
                          <a:solidFill>
                            <a:schemeClr val="tx1"/>
                          </a:solidFill>
                        </a:rPr>
                        <a:t>FR </a:t>
                      </a:r>
                      <a:r>
                        <a:rPr lang="fr-FR" sz="1100" b="1" dirty="0" err="1">
                          <a:solidFill>
                            <a:schemeClr val="tx1"/>
                          </a:solidFill>
                        </a:rPr>
                        <a:t>vesrion</a:t>
                      </a:r>
                      <a:r>
                        <a:rPr lang="fr-FR" sz="1100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100" b="1" dirty="0" err="1">
                          <a:solidFill>
                            <a:schemeClr val="tx1"/>
                          </a:solidFill>
                        </a:rPr>
                        <a:t>only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F52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7799206"/>
                  </a:ext>
                </a:extLst>
              </a:tr>
              <a:tr h="61722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</a:rPr>
                        <a:t>Application of the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GAME approach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F52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Implementation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 Guide</a:t>
                      </a:r>
                    </a:p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STRMTG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F52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Published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 2021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F52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chemeClr val="tx1"/>
                          </a:solidFill>
                          <a:hlinkClick r:id="rId5"/>
                        </a:rPr>
                        <a:t>https://www.ecologie.gouv.fr/sites/default/files/DGITM_Guide-application-STRA-principe-GAME-EN.pdf</a:t>
                      </a:r>
                      <a:endParaRPr lang="fr-FR" sz="11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r-FR" sz="1100" b="1" dirty="0">
                          <a:solidFill>
                            <a:schemeClr val="tx1"/>
                          </a:solidFill>
                        </a:rPr>
                        <a:t>FR version </a:t>
                      </a:r>
                      <a:r>
                        <a:rPr lang="fr-FR" sz="1100" b="1" dirty="0" err="1">
                          <a:solidFill>
                            <a:schemeClr val="tx1"/>
                          </a:solidFill>
                        </a:rPr>
                        <a:t>only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F52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6138155"/>
                  </a:ext>
                </a:extLst>
              </a:tr>
              <a:tr h="617220">
                <a:tc>
                  <a:txBody>
                    <a:bodyPr/>
                    <a:lstStyle/>
                    <a:p>
                      <a:r>
                        <a:rPr lang="fr-FR" sz="1200">
                          <a:solidFill>
                            <a:schemeClr val="tx1"/>
                          </a:solidFill>
                        </a:rPr>
                        <a:t>Scenario-</a:t>
                      </a:r>
                      <a:r>
                        <a:rPr lang="fr-FR" sz="1200" err="1">
                          <a:solidFill>
                            <a:schemeClr val="tx1"/>
                          </a:solidFill>
                        </a:rPr>
                        <a:t>based</a:t>
                      </a:r>
                      <a:r>
                        <a:rPr lang="fr-FR" sz="1200">
                          <a:solidFill>
                            <a:schemeClr val="tx1"/>
                          </a:solidFill>
                        </a:rPr>
                        <a:t> validation </a:t>
                      </a:r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approach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F52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Methodological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 document</a:t>
                      </a:r>
                    </a:p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DGITM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F52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Published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 2022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F52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chemeClr val="tx1"/>
                          </a:solidFill>
                          <a:hlinkClick r:id="rId6"/>
                        </a:rPr>
                        <a:t>https://www.ecologie.gouv.fr/sites/default/files/DGITM_Approche-par-scenarios-fevrier-2022-EN.pdf</a:t>
                      </a:r>
                      <a:endParaRPr lang="fr-FR" sz="11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r-FR" sz="1100" b="1" dirty="0">
                          <a:solidFill>
                            <a:schemeClr val="tx1"/>
                          </a:solidFill>
                        </a:rPr>
                        <a:t>EN version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F52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58353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11932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088592" y="71980"/>
            <a:ext cx="7716177" cy="360040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800" dirty="0">
                <a:cs typeface="Arial"/>
              </a:rPr>
              <a:t>Safety reference documents for automated transport </a:t>
            </a:r>
            <a:r>
              <a:rPr lang="fr-FR" sz="1800" dirty="0">
                <a:cs typeface="Arial"/>
              </a:rPr>
              <a:t>2/3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1"/>
          </p:nvPr>
        </p:nvSpPr>
        <p:spPr>
          <a:xfrm>
            <a:off x="244872" y="722565"/>
            <a:ext cx="8559898" cy="1691278"/>
          </a:xfrm>
        </p:spPr>
        <p:txBody>
          <a:bodyPr>
            <a:noAutofit/>
          </a:bodyPr>
          <a:lstStyle/>
          <a:p>
            <a:pPr marL="536561" lvl="1" indent="-285743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</a:pPr>
            <a:endParaRPr lang="fr-FR" sz="1500" dirty="0">
              <a:cs typeface="Arial"/>
            </a:endParaRP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</a:pPr>
            <a:endParaRPr lang="fr-FR" sz="1600" b="1" dirty="0">
              <a:cs typeface="Arial"/>
            </a:endParaRPr>
          </a:p>
        </p:txBody>
      </p:sp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89210" y="655651"/>
          <a:ext cx="8993457" cy="44808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9341">
                  <a:extLst>
                    <a:ext uri="{9D8B030D-6E8A-4147-A177-3AD203B41FA5}">
                      <a16:colId xmlns:a16="http://schemas.microsoft.com/office/drawing/2014/main" val="3160826372"/>
                    </a:ext>
                  </a:extLst>
                </a:gridCol>
                <a:gridCol w="1923586">
                  <a:extLst>
                    <a:ext uri="{9D8B030D-6E8A-4147-A177-3AD203B41FA5}">
                      <a16:colId xmlns:a16="http://schemas.microsoft.com/office/drawing/2014/main" val="1719405949"/>
                    </a:ext>
                  </a:extLst>
                </a:gridCol>
                <a:gridCol w="897673">
                  <a:extLst>
                    <a:ext uri="{9D8B030D-6E8A-4147-A177-3AD203B41FA5}">
                      <a16:colId xmlns:a16="http://schemas.microsoft.com/office/drawing/2014/main" val="1329130722"/>
                    </a:ext>
                  </a:extLst>
                </a:gridCol>
                <a:gridCol w="4192857">
                  <a:extLst>
                    <a:ext uri="{9D8B030D-6E8A-4147-A177-3AD203B41FA5}">
                      <a16:colId xmlns:a16="http://schemas.microsoft.com/office/drawing/2014/main" val="739574802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r>
                        <a:rPr lang="fr-FR" sz="1400">
                          <a:solidFill>
                            <a:schemeClr val="tx1"/>
                          </a:solidFill>
                        </a:rPr>
                        <a:t>Theme / title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>
                          <a:solidFill>
                            <a:schemeClr val="tx1"/>
                          </a:solidFill>
                        </a:rPr>
                        <a:t>D</a:t>
                      </a:r>
                      <a:r>
                        <a:rPr lang="fr-FR" sz="1400" baseline="0">
                          <a:solidFill>
                            <a:schemeClr val="tx1"/>
                          </a:solidFill>
                        </a:rPr>
                        <a:t>ocument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Deadline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err="1">
                          <a:solidFill>
                            <a:schemeClr val="tx1"/>
                          </a:solidFill>
                        </a:rPr>
                        <a:t>Remarks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800707"/>
                  </a:ext>
                </a:extLst>
              </a:tr>
              <a:tr h="751815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Scenario validation: interactions with law enforcement and priority vehicles</a:t>
                      </a:r>
                      <a:endParaRPr lang="fr-FR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F52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Methodological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2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framework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document DGITM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F52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Published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 2022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F52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u="none" dirty="0">
                          <a:solidFill>
                            <a:schemeClr val="tx1"/>
                          </a:solidFill>
                          <a:hlinkClick r:id="rId2"/>
                        </a:rPr>
                        <a:t>https://www.ecologie.gouv.fr/sites/default/files/DGITM_Approche-par-scenarios-fevrier-2022-EN.pdf</a:t>
                      </a:r>
                      <a:r>
                        <a:rPr lang="fr-FR" sz="1100" u="none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100" b="1" u="none" dirty="0">
                          <a:solidFill>
                            <a:schemeClr val="tx1"/>
                          </a:solidFill>
                        </a:rPr>
                        <a:t>EN version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F52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9852747"/>
                  </a:ext>
                </a:extLst>
              </a:tr>
              <a:tr h="498129"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Accidentology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references </a:t>
                      </a:r>
                      <a:r>
                        <a:rPr lang="en-US"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 safety objectives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F52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Research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report DGITM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F52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Published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 2022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F52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chemeClr val="tx1"/>
                          </a:solidFill>
                          <a:hlinkClick r:id="rId3"/>
                        </a:rPr>
                        <a:t>https://www.ecologie.gouv.fr/sites/default/files/DGITM-Rapport_accidentalite-juillet_2022-EN.pdf</a:t>
                      </a:r>
                      <a:r>
                        <a:rPr lang="fr-FR" sz="11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100" b="1" dirty="0">
                          <a:solidFill>
                            <a:schemeClr val="tx1"/>
                          </a:solidFill>
                        </a:rPr>
                        <a:t>EN version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F52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0111439"/>
                  </a:ext>
                </a:extLst>
              </a:tr>
              <a:tr h="451293"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ODD definition</a:t>
                      </a:r>
                      <a:endParaRPr lang="fr-FR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F52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Methodological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2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framework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document DGITM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F52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Published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 2022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F52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  <a:hlinkClick r:id="rId4"/>
                        </a:rPr>
                        <a:t>https://www.ecologie.gouv.fr/sites/default/files/DGITM-ODD_dezscriptors-juin_2022-EN.pdf</a:t>
                      </a:r>
                      <a:r>
                        <a:rPr lang="en-US" sz="11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EN</a:t>
                      </a:r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 version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F52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982932"/>
                  </a:ext>
                </a:extLst>
              </a:tr>
              <a:tr h="708660"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Route characterisation</a:t>
                      </a:r>
                      <a:endParaRPr lang="fr-FR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Methodological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2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framework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document</a:t>
                      </a:r>
                      <a:r>
                        <a:rPr lang="fr-FR" sz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DGITM</a:t>
                      </a:r>
                      <a:endParaRPr lang="fr-FR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Q3 2022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Will incorporate elements from the ODD document and the "route cutting" study report.</a:t>
                      </a:r>
                    </a:p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To be integrated into the STRMTG GAME safety demonstration guide (see below)</a:t>
                      </a:r>
                      <a:endParaRPr lang="fr-FR" sz="11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1576912"/>
                  </a:ext>
                </a:extLst>
              </a:tr>
              <a:tr h="510577">
                <a:tc>
                  <a:txBody>
                    <a:bodyPr/>
                    <a:lstStyle/>
                    <a:p>
                      <a:pPr marL="72000" marR="0" lvl="1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Characterisation of remote intervention functions</a:t>
                      </a:r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58" marR="5358" marT="53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Methodological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2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framework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document</a:t>
                      </a:r>
                      <a:r>
                        <a:rPr lang="fr-FR" sz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DGITM</a:t>
                      </a:r>
                      <a:endParaRPr lang="fr-FR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Q3 2022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To be integrated into the STRMTG GAME safety demonstration guide (see below)</a:t>
                      </a:r>
                      <a:endParaRPr lang="fr-FR" sz="11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3819023"/>
                  </a:ext>
                </a:extLst>
              </a:tr>
              <a:tr h="548640">
                <a:tc>
                  <a:txBody>
                    <a:bodyPr/>
                    <a:lstStyle>
                      <a:lvl1pPr marL="0" algn="l" defTabSz="687566" rtl="0" eaLnBrk="1" latinLnBrk="0" hangingPunct="1">
                        <a:defRPr sz="1354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3784" algn="l" defTabSz="687566" rtl="0" eaLnBrk="1" latinLnBrk="0" hangingPunct="1">
                        <a:defRPr sz="1354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7566" algn="l" defTabSz="687566" rtl="0" eaLnBrk="1" latinLnBrk="0" hangingPunct="1">
                        <a:defRPr sz="1354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31349" algn="l" defTabSz="687566" rtl="0" eaLnBrk="1" latinLnBrk="0" hangingPunct="1">
                        <a:defRPr sz="1354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5132" algn="l" defTabSz="687566" rtl="0" eaLnBrk="1" latinLnBrk="0" hangingPunct="1">
                        <a:defRPr sz="1354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8915" algn="l" defTabSz="687566" rtl="0" eaLnBrk="1" latinLnBrk="0" hangingPunct="1">
                        <a:defRPr sz="1354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62697" algn="l" defTabSz="687566" rtl="0" eaLnBrk="1" latinLnBrk="0" hangingPunct="1">
                        <a:defRPr sz="1354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6481" algn="l" defTabSz="687566" rtl="0" eaLnBrk="1" latinLnBrk="0" hangingPunct="1">
                        <a:defRPr sz="1354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50264" algn="l" defTabSz="687566" rtl="0" eaLnBrk="1" latinLnBrk="0" hangingPunct="1">
                        <a:defRPr sz="1354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1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Scenario</a:t>
                      </a:r>
                      <a:r>
                        <a:rPr lang="fr-FR" sz="12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20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generation</a:t>
                      </a:r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58" marR="5358" marT="53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F52B"/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lang="fr-FR" sz="12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Methodological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2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framework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document DGITM-</a:t>
                      </a:r>
                      <a:r>
                        <a:rPr lang="fr-FR" sz="12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SystemX</a:t>
                      </a:r>
                      <a:endParaRPr lang="fr-FR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F52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Published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 2022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F5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>
                          <a:solidFill>
                            <a:schemeClr val="tx1"/>
                          </a:solidFill>
                          <a:hlinkClick r:id="rId5"/>
                        </a:rPr>
                        <a:t>https://www.ecologie.gouv.fr/sites/default/files/DGITM-L1-septembre_2022-EN.pdf</a:t>
                      </a:r>
                      <a:r>
                        <a:rPr lang="fr-FR" sz="11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100" b="1" dirty="0">
                          <a:solidFill>
                            <a:schemeClr val="tx1"/>
                          </a:solidFill>
                        </a:rPr>
                        <a:t>EN version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F52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4907388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marL="72000" marR="0" lvl="1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Scenario rating</a:t>
                      </a:r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58" marR="5358" marT="53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Q3 2022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>
                          <a:solidFill>
                            <a:schemeClr val="tx1"/>
                          </a:solidFill>
                        </a:rPr>
                        <a:t>To be included in the STRMTG GAME safety demonstration guide (see below)</a:t>
                      </a:r>
                      <a:endParaRPr lang="fr-FR" sz="11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7799206"/>
                  </a:ext>
                </a:extLst>
              </a:tr>
              <a:tr h="372904">
                <a:tc>
                  <a:txBody>
                    <a:bodyPr/>
                    <a:lstStyle/>
                    <a:p>
                      <a:pPr marL="72000" marR="0" lvl="1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  <a:defRPr/>
                      </a:pPr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Use of scenarios in the safety demonstration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Q4 2022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61381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71558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088592" y="267768"/>
            <a:ext cx="7716177" cy="360040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800" dirty="0">
                <a:cs typeface="Arial"/>
              </a:rPr>
              <a:t>Safety standards for automated transport systems 3/3</a:t>
            </a:r>
            <a:endParaRPr lang="fr-FR" sz="1800" dirty="0">
              <a:cs typeface="Arial"/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1"/>
          </p:nvPr>
        </p:nvSpPr>
        <p:spPr>
          <a:xfrm>
            <a:off x="244872" y="722565"/>
            <a:ext cx="8559898" cy="1691278"/>
          </a:xfrm>
        </p:spPr>
        <p:txBody>
          <a:bodyPr>
            <a:noAutofit/>
          </a:bodyPr>
          <a:lstStyle/>
          <a:p>
            <a:pPr marL="536561" lvl="1" indent="-285743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</a:pPr>
            <a:endParaRPr lang="fr-FR" sz="1500" dirty="0">
              <a:cs typeface="Arial"/>
            </a:endParaRP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</a:pPr>
            <a:endParaRPr lang="fr-FR" sz="1600" b="1" dirty="0">
              <a:cs typeface="Arial"/>
            </a:endParaRPr>
          </a:p>
        </p:txBody>
      </p:sp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330596" y="1099755"/>
          <a:ext cx="8619996" cy="37618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11912">
                  <a:extLst>
                    <a:ext uri="{9D8B030D-6E8A-4147-A177-3AD203B41FA5}">
                      <a16:colId xmlns:a16="http://schemas.microsoft.com/office/drawing/2014/main" val="3160826372"/>
                    </a:ext>
                  </a:extLst>
                </a:gridCol>
                <a:gridCol w="1691640">
                  <a:extLst>
                    <a:ext uri="{9D8B030D-6E8A-4147-A177-3AD203B41FA5}">
                      <a16:colId xmlns:a16="http://schemas.microsoft.com/office/drawing/2014/main" val="1719405949"/>
                    </a:ext>
                  </a:extLst>
                </a:gridCol>
                <a:gridCol w="909502">
                  <a:extLst>
                    <a:ext uri="{9D8B030D-6E8A-4147-A177-3AD203B41FA5}">
                      <a16:colId xmlns:a16="http://schemas.microsoft.com/office/drawing/2014/main" val="1329130722"/>
                    </a:ext>
                  </a:extLst>
                </a:gridCol>
                <a:gridCol w="2606942">
                  <a:extLst>
                    <a:ext uri="{9D8B030D-6E8A-4147-A177-3AD203B41FA5}">
                      <a16:colId xmlns:a16="http://schemas.microsoft.com/office/drawing/2014/main" val="739574802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r>
                        <a:rPr lang="fr-FR" sz="1400">
                          <a:solidFill>
                            <a:schemeClr val="tx1"/>
                          </a:solidFill>
                        </a:rPr>
                        <a:t>Theme / title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>
                          <a:solidFill>
                            <a:schemeClr val="tx1"/>
                          </a:solidFill>
                        </a:rPr>
                        <a:t>D</a:t>
                      </a:r>
                      <a:r>
                        <a:rPr lang="fr-FR" sz="1400" baseline="0">
                          <a:solidFill>
                            <a:schemeClr val="tx1"/>
                          </a:solidFill>
                        </a:rPr>
                        <a:t>ocument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Deadline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err="1">
                          <a:solidFill>
                            <a:schemeClr val="tx1"/>
                          </a:solidFill>
                        </a:rPr>
                        <a:t>Remarks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800707"/>
                  </a:ext>
                </a:extLst>
              </a:tr>
              <a:tr h="1422466"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GAME </a:t>
                      </a:r>
                      <a:r>
                        <a:rPr lang="fr-FR" sz="12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safety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2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demonstration</a:t>
                      </a:r>
                      <a:endParaRPr lang="fr-FR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2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Definitions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2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from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the </a:t>
                      </a:r>
                      <a:r>
                        <a:rPr lang="fr-FR" sz="12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glossary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2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Safety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2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demonstration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2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method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fr-FR" sz="12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including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  <a:p>
                      <a:pPr marL="895335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2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Pathway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2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decomposition</a:t>
                      </a:r>
                      <a:r>
                        <a:rPr lang="fr-FR" sz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895335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2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Functional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2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decomposition</a:t>
                      </a:r>
                      <a:endParaRPr lang="fr-FR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895335" marR="0" lvl="1" indent="-28575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Hazards and high level requirements</a:t>
                      </a:r>
                      <a:endParaRPr lang="fr-FR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F5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Implementation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 Guide</a:t>
                      </a:r>
                    </a:p>
                    <a:p>
                      <a:r>
                        <a:rPr lang="fr-FR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STRMTG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F52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Published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F52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chemeClr val="tx1"/>
                          </a:solidFill>
                          <a:hlinkClick r:id="rId2"/>
                        </a:rPr>
                        <a:t>https://www.ecologie.gouv.fr/sites/default/files/DGITM-GuideD%C3%A9monstration_GAME_STRA_v1_31aout2022-EN.pdf</a:t>
                      </a:r>
                      <a:endParaRPr lang="fr-FR" sz="11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r-FR" sz="1100" b="1" dirty="0">
                          <a:solidFill>
                            <a:schemeClr val="tx1"/>
                          </a:solidFill>
                        </a:rPr>
                        <a:t>FR version </a:t>
                      </a:r>
                      <a:r>
                        <a:rPr lang="fr-FR" sz="1100" b="1">
                          <a:solidFill>
                            <a:schemeClr val="tx1"/>
                          </a:solidFill>
                        </a:rPr>
                        <a:t>only</a:t>
                      </a:r>
                      <a:endParaRPr lang="fr-FR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F52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9852747"/>
                  </a:ext>
                </a:extLst>
              </a:tr>
              <a:tr h="617220"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Additions to be considered in the short term</a:t>
                      </a:r>
                      <a:r>
                        <a:rPr lang="fr-FR" sz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</a:t>
                      </a:r>
                    </a:p>
                    <a:p>
                      <a:pPr marL="285750" marR="0" lvl="0" indent="-28575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strike="noStrik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Use of scenarios and safety analysis of routes</a:t>
                      </a:r>
                      <a:endParaRPr lang="fr-FR" sz="900" i="1" strike="noStrik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STRMTG</a:t>
                      </a:r>
                      <a:endParaRPr lang="fr-FR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fr-FR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2023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1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7614810"/>
                  </a:ext>
                </a:extLst>
              </a:tr>
              <a:tr h="434340"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RETEX - Handling of </a:t>
                      </a:r>
                      <a:r>
                        <a:rPr lang="fr-FR" sz="12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events</a:t>
                      </a:r>
                      <a:endParaRPr lang="fr-FR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Implementation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 Guide</a:t>
                      </a:r>
                    </a:p>
                    <a:p>
                      <a:r>
                        <a:rPr lang="fr-FR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STRMTG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2023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1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7360655"/>
                  </a:ext>
                </a:extLst>
              </a:tr>
              <a:tr h="434340"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Cyber </a:t>
                      </a:r>
                      <a:r>
                        <a:rPr lang="fr-FR" sz="12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requirements</a:t>
                      </a:r>
                      <a:endParaRPr lang="fr-FR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Implementation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 Guide</a:t>
                      </a:r>
                    </a:p>
                    <a:p>
                      <a:r>
                        <a:rPr lang="fr-FR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STRMTG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Q4 2022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i="1" dirty="0">
                          <a:solidFill>
                            <a:schemeClr val="tx1"/>
                          </a:solidFill>
                        </a:rPr>
                        <a:t>NB: The STRMTG is aiming for a 'martyr' version of this guide by Q3 2022</a:t>
                      </a:r>
                      <a:endParaRPr lang="fr-FR" sz="1100" i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4190072"/>
                  </a:ext>
                </a:extLst>
              </a:tr>
              <a:tr h="434340"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Missions of the accredited qualified bodies</a:t>
                      </a:r>
                      <a:endParaRPr lang="fr-FR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Implementation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 Guide</a:t>
                      </a:r>
                    </a:p>
                    <a:p>
                      <a:r>
                        <a:rPr lang="fr-FR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STRMTG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Q3 2022</a:t>
                      </a:r>
                      <a:endParaRPr lang="fr-FR" sz="120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1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315110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44291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entagone 204"/>
          <p:cNvSpPr/>
          <p:nvPr/>
        </p:nvSpPr>
        <p:spPr>
          <a:xfrm>
            <a:off x="329648" y="552264"/>
            <a:ext cx="8679239" cy="234532"/>
          </a:xfrm>
          <a:prstGeom prst="homePlat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0" name="ZoneTexte 139"/>
          <p:cNvSpPr txBox="1"/>
          <p:nvPr/>
        </p:nvSpPr>
        <p:spPr>
          <a:xfrm>
            <a:off x="329650" y="2619118"/>
            <a:ext cx="1430146" cy="3189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tIns="36000" bIns="36000" rtlCol="0">
            <a:spAutoFit/>
          </a:bodyPr>
          <a:lstStyle/>
          <a:p>
            <a:pPr algn="ctr"/>
            <a:r>
              <a:rPr lang="fr-FR" sz="1600" dirty="0"/>
              <a:t>Traffic </a:t>
            </a:r>
            <a:r>
              <a:rPr lang="fr-FR" sz="1600" dirty="0" err="1"/>
              <a:t>hazard</a:t>
            </a:r>
            <a:endParaRPr lang="fr-FR" sz="1600" dirty="0"/>
          </a:p>
        </p:txBody>
      </p:sp>
      <p:sp>
        <p:nvSpPr>
          <p:cNvPr id="141" name="ZoneTexte 140"/>
          <p:cNvSpPr txBox="1"/>
          <p:nvPr/>
        </p:nvSpPr>
        <p:spPr>
          <a:xfrm>
            <a:off x="329650" y="1837668"/>
            <a:ext cx="1430146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tIns="36000" bIns="36000" rtlCol="0">
            <a:spAutoFit/>
          </a:bodyPr>
          <a:lstStyle/>
          <a:p>
            <a:pPr algn="ctr"/>
            <a:r>
              <a:rPr lang="fr-FR" sz="1600" dirty="0"/>
              <a:t>Ego </a:t>
            </a:r>
            <a:r>
              <a:rPr lang="fr-FR" sz="1600" dirty="0" err="1"/>
              <a:t>manoeuvre</a:t>
            </a:r>
            <a:endParaRPr lang="fr-FR" sz="1600" dirty="0"/>
          </a:p>
        </p:txBody>
      </p:sp>
      <p:sp>
        <p:nvSpPr>
          <p:cNvPr id="142" name="ZoneTexte 141"/>
          <p:cNvSpPr txBox="1"/>
          <p:nvPr/>
        </p:nvSpPr>
        <p:spPr>
          <a:xfrm>
            <a:off x="329650" y="1076850"/>
            <a:ext cx="1430146" cy="5847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tIns="36000" bIns="36000" rtlCol="0">
            <a:spAutoFit/>
          </a:bodyPr>
          <a:lstStyle/>
          <a:p>
            <a:pPr algn="ctr"/>
            <a:r>
              <a:rPr lang="fr-FR" sz="1600" dirty="0" err="1"/>
              <a:t>Static</a:t>
            </a:r>
            <a:r>
              <a:rPr lang="fr-FR" sz="1600" dirty="0"/>
              <a:t> configuration</a:t>
            </a:r>
          </a:p>
        </p:txBody>
      </p:sp>
      <p:sp>
        <p:nvSpPr>
          <p:cNvPr id="143" name="Ellipse 142"/>
          <p:cNvSpPr/>
          <p:nvPr/>
        </p:nvSpPr>
        <p:spPr>
          <a:xfrm>
            <a:off x="56445" y="1200258"/>
            <a:ext cx="345688" cy="317328"/>
          </a:xfrm>
          <a:prstGeom prst="ellipse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5" name="Pentagone 144"/>
          <p:cNvSpPr/>
          <p:nvPr/>
        </p:nvSpPr>
        <p:spPr>
          <a:xfrm>
            <a:off x="2137764" y="558640"/>
            <a:ext cx="3823252" cy="223025"/>
          </a:xfrm>
          <a:prstGeom prst="homePlat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6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491069" y="4805716"/>
            <a:ext cx="1349375" cy="360362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147" name="Espace réservé du contenu 11"/>
          <p:cNvSpPr>
            <a:spLocks noGrp="1"/>
          </p:cNvSpPr>
          <p:nvPr>
            <p:ph sz="quarter" idx="4294967295"/>
          </p:nvPr>
        </p:nvSpPr>
        <p:spPr>
          <a:xfrm>
            <a:off x="786984" y="151680"/>
            <a:ext cx="7912027" cy="441700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141750" indent="0" algn="ctr">
              <a:spcAft>
                <a:spcPts val="0"/>
              </a:spcAft>
              <a:buNone/>
            </a:pPr>
            <a:r>
              <a:rPr lang="en-US" sz="2000" b="1" dirty="0"/>
              <a:t>Annex 2: Scenario descriptors, layers and sub-layers (example)</a:t>
            </a:r>
            <a:endParaRPr lang="fr-FR" dirty="0"/>
          </a:p>
        </p:txBody>
      </p:sp>
      <p:sp>
        <p:nvSpPr>
          <p:cNvPr id="148" name="Pentagone 147"/>
          <p:cNvSpPr/>
          <p:nvPr/>
        </p:nvSpPr>
        <p:spPr>
          <a:xfrm>
            <a:off x="333666" y="549182"/>
            <a:ext cx="1477537" cy="223025"/>
          </a:xfrm>
          <a:prstGeom prst="homePlat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9" name="ZoneTexte 148"/>
          <p:cNvSpPr txBox="1"/>
          <p:nvPr/>
        </p:nvSpPr>
        <p:spPr>
          <a:xfrm>
            <a:off x="259570" y="502412"/>
            <a:ext cx="12778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Macro-layer</a:t>
            </a:r>
          </a:p>
        </p:txBody>
      </p:sp>
      <p:sp>
        <p:nvSpPr>
          <p:cNvPr id="150" name="ZoneTexte 149"/>
          <p:cNvSpPr txBox="1"/>
          <p:nvPr/>
        </p:nvSpPr>
        <p:spPr>
          <a:xfrm>
            <a:off x="2367560" y="502412"/>
            <a:ext cx="128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/>
              <a:t>Descriptors</a:t>
            </a:r>
            <a:endParaRPr lang="fr-FR" sz="1600" dirty="0"/>
          </a:p>
        </p:txBody>
      </p:sp>
      <p:sp>
        <p:nvSpPr>
          <p:cNvPr id="152" name="ZoneTexte 151"/>
          <p:cNvSpPr txBox="1"/>
          <p:nvPr/>
        </p:nvSpPr>
        <p:spPr>
          <a:xfrm>
            <a:off x="329649" y="3194414"/>
            <a:ext cx="1430147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tIns="36000" bIns="36000" rtlCol="0">
            <a:spAutoFit/>
          </a:bodyPr>
          <a:lstStyle/>
          <a:p>
            <a:pPr algn="ctr"/>
            <a:r>
              <a:rPr lang="fr-FR" sz="1600" dirty="0"/>
              <a:t>Hazard </a:t>
            </a:r>
            <a:r>
              <a:rPr lang="fr-FR" sz="1600" dirty="0" err="1"/>
              <a:t>affecting</a:t>
            </a:r>
            <a:r>
              <a:rPr lang="fr-FR" sz="1600" dirty="0"/>
              <a:t> </a:t>
            </a:r>
            <a:r>
              <a:rPr lang="fr-FR" sz="1600" dirty="0" err="1"/>
              <a:t>response</a:t>
            </a:r>
            <a:endParaRPr lang="fr-FR" sz="1600" dirty="0"/>
          </a:p>
        </p:txBody>
      </p:sp>
      <p:sp>
        <p:nvSpPr>
          <p:cNvPr id="153" name="ZoneTexte 152"/>
          <p:cNvSpPr txBox="1"/>
          <p:nvPr/>
        </p:nvSpPr>
        <p:spPr>
          <a:xfrm>
            <a:off x="329648" y="4375915"/>
            <a:ext cx="1430148" cy="3189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tIns="36000" bIns="36000" rtlCol="0">
            <a:spAutoFit/>
          </a:bodyPr>
          <a:lstStyle/>
          <a:p>
            <a:pPr algn="ctr"/>
            <a:r>
              <a:rPr lang="fr-FR" sz="1600" dirty="0" err="1"/>
              <a:t>Response</a:t>
            </a:r>
            <a:endParaRPr lang="fr-FR" sz="1600" dirty="0"/>
          </a:p>
        </p:txBody>
      </p:sp>
      <p:sp>
        <p:nvSpPr>
          <p:cNvPr id="154" name="ZoneTexte 153"/>
          <p:cNvSpPr txBox="1"/>
          <p:nvPr/>
        </p:nvSpPr>
        <p:spPr>
          <a:xfrm>
            <a:off x="72157" y="1176248"/>
            <a:ext cx="379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</a:t>
            </a:r>
          </a:p>
        </p:txBody>
      </p:sp>
      <p:sp>
        <p:nvSpPr>
          <p:cNvPr id="155" name="Ellipse 154"/>
          <p:cNvSpPr/>
          <p:nvPr/>
        </p:nvSpPr>
        <p:spPr>
          <a:xfrm>
            <a:off x="56445" y="1967874"/>
            <a:ext cx="345688" cy="317328"/>
          </a:xfrm>
          <a:prstGeom prst="ellipse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6" name="Ellipse 155"/>
          <p:cNvSpPr/>
          <p:nvPr/>
        </p:nvSpPr>
        <p:spPr>
          <a:xfrm>
            <a:off x="56445" y="2626769"/>
            <a:ext cx="345688" cy="317328"/>
          </a:xfrm>
          <a:prstGeom prst="ellipse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7" name="Ellipse 156"/>
          <p:cNvSpPr/>
          <p:nvPr/>
        </p:nvSpPr>
        <p:spPr>
          <a:xfrm>
            <a:off x="56445" y="3451248"/>
            <a:ext cx="345688" cy="317328"/>
          </a:xfrm>
          <a:prstGeom prst="ellipse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8" name="Ellipse 157"/>
          <p:cNvSpPr/>
          <p:nvPr/>
        </p:nvSpPr>
        <p:spPr>
          <a:xfrm>
            <a:off x="56445" y="4389462"/>
            <a:ext cx="345688" cy="317328"/>
          </a:xfrm>
          <a:prstGeom prst="ellipse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9" name="ZoneTexte 158"/>
          <p:cNvSpPr txBox="1"/>
          <p:nvPr/>
        </p:nvSpPr>
        <p:spPr>
          <a:xfrm>
            <a:off x="77731" y="1952958"/>
            <a:ext cx="379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</a:t>
            </a:r>
          </a:p>
        </p:txBody>
      </p:sp>
      <p:sp>
        <p:nvSpPr>
          <p:cNvPr id="160" name="ZoneTexte 159"/>
          <p:cNvSpPr txBox="1"/>
          <p:nvPr/>
        </p:nvSpPr>
        <p:spPr>
          <a:xfrm>
            <a:off x="77733" y="2593680"/>
            <a:ext cx="379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</a:t>
            </a:r>
          </a:p>
        </p:txBody>
      </p:sp>
      <p:sp>
        <p:nvSpPr>
          <p:cNvPr id="161" name="ZoneTexte 160"/>
          <p:cNvSpPr txBox="1"/>
          <p:nvPr/>
        </p:nvSpPr>
        <p:spPr>
          <a:xfrm>
            <a:off x="72157" y="4369528"/>
            <a:ext cx="379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4</a:t>
            </a:r>
          </a:p>
        </p:txBody>
      </p:sp>
      <p:sp>
        <p:nvSpPr>
          <p:cNvPr id="162" name="ZoneTexte 161"/>
          <p:cNvSpPr txBox="1"/>
          <p:nvPr/>
        </p:nvSpPr>
        <p:spPr>
          <a:xfrm>
            <a:off x="78746" y="3422814"/>
            <a:ext cx="379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5</a:t>
            </a:r>
          </a:p>
        </p:txBody>
      </p:sp>
      <p:sp>
        <p:nvSpPr>
          <p:cNvPr id="163" name="ZoneTexte 162"/>
          <p:cNvSpPr txBox="1"/>
          <p:nvPr/>
        </p:nvSpPr>
        <p:spPr>
          <a:xfrm>
            <a:off x="2091542" y="1082376"/>
            <a:ext cx="2085279" cy="5847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tIns="36000" bIns="36000" rtlCol="0">
            <a:spAutoFit/>
          </a:bodyPr>
          <a:lstStyle/>
          <a:p>
            <a:r>
              <a:rPr lang="fr-FR" sz="1600" dirty="0" err="1"/>
              <a:t>Geometric</a:t>
            </a:r>
            <a:r>
              <a:rPr lang="fr-FR" sz="1600" dirty="0"/>
              <a:t> </a:t>
            </a:r>
            <a:r>
              <a:rPr lang="fr-FR" sz="1600" dirty="0" err="1"/>
              <a:t>caracteristic</a:t>
            </a:r>
            <a:r>
              <a:rPr lang="fr-FR" sz="1600" dirty="0"/>
              <a:t> (infra)</a:t>
            </a:r>
          </a:p>
        </p:txBody>
      </p:sp>
      <p:sp>
        <p:nvSpPr>
          <p:cNvPr id="164" name="ZoneTexte 163"/>
          <p:cNvSpPr txBox="1"/>
          <p:nvPr/>
        </p:nvSpPr>
        <p:spPr>
          <a:xfrm>
            <a:off x="2093106" y="3829277"/>
            <a:ext cx="2085279" cy="31892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tIns="36000" bIns="36000" rtlCol="0">
            <a:spAutoFit/>
          </a:bodyPr>
          <a:lstStyle/>
          <a:p>
            <a:r>
              <a:rPr lang="fr-FR" sz="1600" dirty="0" err="1"/>
              <a:t>Static</a:t>
            </a:r>
            <a:r>
              <a:rPr lang="fr-FR" sz="1600" dirty="0"/>
              <a:t> </a:t>
            </a:r>
            <a:r>
              <a:rPr lang="fr-FR" sz="1600" dirty="0" err="1"/>
              <a:t>signage</a:t>
            </a:r>
            <a:endParaRPr lang="fr-FR" sz="1600" dirty="0"/>
          </a:p>
        </p:txBody>
      </p:sp>
      <p:sp>
        <p:nvSpPr>
          <p:cNvPr id="165" name="ZoneTexte 164"/>
          <p:cNvSpPr txBox="1"/>
          <p:nvPr/>
        </p:nvSpPr>
        <p:spPr>
          <a:xfrm>
            <a:off x="2091541" y="4595932"/>
            <a:ext cx="2085279" cy="31892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tIns="36000" bIns="36000" rtlCol="0">
            <a:spAutoFit/>
          </a:bodyPr>
          <a:lstStyle/>
          <a:p>
            <a:r>
              <a:rPr lang="fr-FR" sz="1600" dirty="0"/>
              <a:t>Infrastructure </a:t>
            </a:r>
            <a:r>
              <a:rPr lang="fr-FR" sz="1600" dirty="0" err="1"/>
              <a:t>lisibility</a:t>
            </a:r>
            <a:endParaRPr lang="fr-FR" sz="1600" dirty="0"/>
          </a:p>
        </p:txBody>
      </p:sp>
      <p:cxnSp>
        <p:nvCxnSpPr>
          <p:cNvPr id="166" name="Connecteur en angle 165"/>
          <p:cNvCxnSpPr>
            <a:stCxn id="142" idx="3"/>
            <a:endCxn id="163" idx="1"/>
          </p:cNvCxnSpPr>
          <p:nvPr/>
        </p:nvCxnSpPr>
        <p:spPr>
          <a:xfrm>
            <a:off x="1759796" y="1369238"/>
            <a:ext cx="331746" cy="552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67" name="Connecteur en angle 166"/>
          <p:cNvCxnSpPr>
            <a:stCxn id="142" idx="3"/>
            <a:endCxn id="164" idx="1"/>
          </p:cNvCxnSpPr>
          <p:nvPr/>
        </p:nvCxnSpPr>
        <p:spPr>
          <a:xfrm>
            <a:off x="1759796" y="1369238"/>
            <a:ext cx="333310" cy="261950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68" name="Connecteur en angle 167"/>
          <p:cNvCxnSpPr>
            <a:stCxn id="142" idx="3"/>
            <a:endCxn id="165" idx="1"/>
          </p:cNvCxnSpPr>
          <p:nvPr/>
        </p:nvCxnSpPr>
        <p:spPr>
          <a:xfrm>
            <a:off x="1759796" y="1369238"/>
            <a:ext cx="331745" cy="338615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8" name="Pentagone 67"/>
          <p:cNvSpPr/>
          <p:nvPr/>
        </p:nvSpPr>
        <p:spPr>
          <a:xfrm>
            <a:off x="6025804" y="558508"/>
            <a:ext cx="2999231" cy="223025"/>
          </a:xfrm>
          <a:prstGeom prst="homePlat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ZoneTexte 68"/>
          <p:cNvSpPr txBox="1"/>
          <p:nvPr/>
        </p:nvSpPr>
        <p:spPr>
          <a:xfrm>
            <a:off x="6283033" y="503242"/>
            <a:ext cx="17015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Attributs</a:t>
            </a:r>
          </a:p>
        </p:txBody>
      </p:sp>
      <p:sp>
        <p:nvSpPr>
          <p:cNvPr id="70" name="ZoneTexte 69"/>
          <p:cNvSpPr txBox="1"/>
          <p:nvPr/>
        </p:nvSpPr>
        <p:spPr>
          <a:xfrm>
            <a:off x="4735901" y="850644"/>
            <a:ext cx="2413787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fr-FR" sz="1500" dirty="0"/>
              <a:t>Traffic </a:t>
            </a:r>
            <a:r>
              <a:rPr lang="fr-FR" sz="1500" dirty="0" err="1"/>
              <a:t>regime</a:t>
            </a:r>
            <a:endParaRPr lang="fr-FR" sz="1500" dirty="0"/>
          </a:p>
        </p:txBody>
      </p:sp>
      <p:sp>
        <p:nvSpPr>
          <p:cNvPr id="71" name="ZoneTexte 70"/>
          <p:cNvSpPr txBox="1"/>
          <p:nvPr/>
        </p:nvSpPr>
        <p:spPr>
          <a:xfrm>
            <a:off x="4737024" y="2434117"/>
            <a:ext cx="2414473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fr-FR" sz="1500" dirty="0" err="1"/>
              <a:t>Priority</a:t>
            </a:r>
            <a:r>
              <a:rPr lang="fr-FR" sz="1500" dirty="0"/>
              <a:t> </a:t>
            </a:r>
            <a:r>
              <a:rPr lang="fr-FR" sz="1500" dirty="0" err="1"/>
              <a:t>regime</a:t>
            </a:r>
            <a:endParaRPr lang="fr-FR" sz="1500" dirty="0"/>
          </a:p>
        </p:txBody>
      </p:sp>
      <p:sp>
        <p:nvSpPr>
          <p:cNvPr id="72" name="ZoneTexte 71"/>
          <p:cNvSpPr txBox="1"/>
          <p:nvPr/>
        </p:nvSpPr>
        <p:spPr>
          <a:xfrm>
            <a:off x="4738635" y="4063153"/>
            <a:ext cx="2414292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fr-FR" sz="1500" dirty="0"/>
              <a:t>Lane </a:t>
            </a:r>
            <a:r>
              <a:rPr lang="fr-FR" sz="1500" dirty="0" err="1"/>
              <a:t>marking</a:t>
            </a:r>
            <a:endParaRPr lang="fr-FR" sz="1500" dirty="0"/>
          </a:p>
        </p:txBody>
      </p:sp>
      <p:sp>
        <p:nvSpPr>
          <p:cNvPr id="73" name="ZoneTexte 72"/>
          <p:cNvSpPr txBox="1"/>
          <p:nvPr/>
        </p:nvSpPr>
        <p:spPr>
          <a:xfrm>
            <a:off x="4738545" y="4330134"/>
            <a:ext cx="2414473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fr-FR" sz="1500" dirty="0"/>
              <a:t>Traffic </a:t>
            </a:r>
            <a:r>
              <a:rPr lang="fr-FR" sz="1500" dirty="0" err="1"/>
              <a:t>signs</a:t>
            </a:r>
            <a:endParaRPr lang="fr-FR" sz="1500" dirty="0"/>
          </a:p>
        </p:txBody>
      </p:sp>
      <p:sp>
        <p:nvSpPr>
          <p:cNvPr id="74" name="ZoneTexte 73"/>
          <p:cNvSpPr txBox="1"/>
          <p:nvPr/>
        </p:nvSpPr>
        <p:spPr>
          <a:xfrm>
            <a:off x="4737024" y="4865909"/>
            <a:ext cx="2414473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fr-FR" sz="1500" dirty="0"/>
              <a:t>Bitters and </a:t>
            </a:r>
            <a:r>
              <a:rPr lang="fr-FR" sz="1500" dirty="0" err="1"/>
              <a:t>beacons</a:t>
            </a:r>
            <a:endParaRPr lang="fr-FR" sz="1500" dirty="0"/>
          </a:p>
        </p:txBody>
      </p:sp>
      <p:sp>
        <p:nvSpPr>
          <p:cNvPr id="75" name="ZoneTexte 74"/>
          <p:cNvSpPr txBox="1"/>
          <p:nvPr/>
        </p:nvSpPr>
        <p:spPr>
          <a:xfrm>
            <a:off x="7570897" y="881851"/>
            <a:ext cx="1454138" cy="2308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fr-FR" sz="1500" dirty="0"/>
              <a:t>One </a:t>
            </a:r>
            <a:r>
              <a:rPr lang="fr-FR" sz="1500" dirty="0" err="1"/>
              <a:t>way</a:t>
            </a:r>
            <a:endParaRPr lang="fr-FR" sz="1500" dirty="0"/>
          </a:p>
        </p:txBody>
      </p:sp>
      <p:sp>
        <p:nvSpPr>
          <p:cNvPr id="76" name="ZoneTexte 75"/>
          <p:cNvSpPr txBox="1"/>
          <p:nvPr/>
        </p:nvSpPr>
        <p:spPr>
          <a:xfrm>
            <a:off x="7579033" y="1207738"/>
            <a:ext cx="1446002" cy="2308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fr-FR" sz="1500" dirty="0" err="1"/>
              <a:t>Bidirectional</a:t>
            </a:r>
            <a:endParaRPr lang="fr-FR" sz="1500" dirty="0"/>
          </a:p>
        </p:txBody>
      </p:sp>
      <p:sp>
        <p:nvSpPr>
          <p:cNvPr id="77" name="ZoneTexte 76"/>
          <p:cNvSpPr txBox="1"/>
          <p:nvPr/>
        </p:nvSpPr>
        <p:spPr>
          <a:xfrm>
            <a:off x="7570896" y="1505905"/>
            <a:ext cx="1454138" cy="2308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fr-FR" sz="1500" dirty="0" err="1"/>
              <a:t>Separate</a:t>
            </a:r>
            <a:r>
              <a:rPr lang="fr-FR" sz="1500" dirty="0"/>
              <a:t> </a:t>
            </a:r>
            <a:r>
              <a:rPr lang="fr-FR" sz="1500" dirty="0" err="1"/>
              <a:t>lane</a:t>
            </a:r>
            <a:endParaRPr lang="fr-FR" sz="1500" dirty="0"/>
          </a:p>
        </p:txBody>
      </p:sp>
      <p:sp>
        <p:nvSpPr>
          <p:cNvPr id="78" name="ZoneTexte 77"/>
          <p:cNvSpPr txBox="1"/>
          <p:nvPr/>
        </p:nvSpPr>
        <p:spPr>
          <a:xfrm>
            <a:off x="7579033" y="1825495"/>
            <a:ext cx="1446002" cy="692497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fr-FR" sz="1500" dirty="0" err="1"/>
              <a:t>With</a:t>
            </a:r>
            <a:r>
              <a:rPr lang="fr-FR" sz="1500" dirty="0"/>
              <a:t> variable </a:t>
            </a:r>
            <a:r>
              <a:rPr lang="fr-FR" sz="1500" dirty="0" err="1"/>
              <a:t>channel</a:t>
            </a:r>
            <a:r>
              <a:rPr lang="fr-FR" sz="1500" dirty="0"/>
              <a:t> allocation</a:t>
            </a:r>
          </a:p>
        </p:txBody>
      </p:sp>
      <p:cxnSp>
        <p:nvCxnSpPr>
          <p:cNvPr id="79" name="Connecteur en angle 78"/>
          <p:cNvCxnSpPr>
            <a:stCxn id="70" idx="3"/>
            <a:endCxn id="75" idx="1"/>
          </p:cNvCxnSpPr>
          <p:nvPr/>
        </p:nvCxnSpPr>
        <p:spPr>
          <a:xfrm>
            <a:off x="7149688" y="966060"/>
            <a:ext cx="421209" cy="3120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0" name="Connecteur en angle 79"/>
          <p:cNvCxnSpPr>
            <a:stCxn id="70" idx="3"/>
            <a:endCxn id="76" idx="1"/>
          </p:cNvCxnSpPr>
          <p:nvPr/>
        </p:nvCxnSpPr>
        <p:spPr>
          <a:xfrm>
            <a:off x="7149688" y="966060"/>
            <a:ext cx="429345" cy="35709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1" name="Connecteur en angle 80"/>
          <p:cNvCxnSpPr>
            <a:stCxn id="70" idx="3"/>
            <a:endCxn id="77" idx="1"/>
          </p:cNvCxnSpPr>
          <p:nvPr/>
        </p:nvCxnSpPr>
        <p:spPr>
          <a:xfrm>
            <a:off x="7149688" y="966060"/>
            <a:ext cx="421208" cy="65526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2" name="Connecteur en angle 81"/>
          <p:cNvCxnSpPr>
            <a:stCxn id="70" idx="3"/>
            <a:endCxn id="78" idx="1"/>
          </p:cNvCxnSpPr>
          <p:nvPr/>
        </p:nvCxnSpPr>
        <p:spPr>
          <a:xfrm>
            <a:off x="7149688" y="966060"/>
            <a:ext cx="429345" cy="120568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83" name="ZoneTexte 82"/>
          <p:cNvSpPr txBox="1"/>
          <p:nvPr/>
        </p:nvSpPr>
        <p:spPr>
          <a:xfrm>
            <a:off x="7579033" y="2595269"/>
            <a:ext cx="1454138" cy="2308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fr-FR" sz="1500" dirty="0"/>
              <a:t>…</a:t>
            </a:r>
          </a:p>
        </p:txBody>
      </p:sp>
      <p:cxnSp>
        <p:nvCxnSpPr>
          <p:cNvPr id="84" name="Connecteur en angle 83"/>
          <p:cNvCxnSpPr>
            <a:stCxn id="70" idx="3"/>
            <a:endCxn id="83" idx="1"/>
          </p:cNvCxnSpPr>
          <p:nvPr/>
        </p:nvCxnSpPr>
        <p:spPr>
          <a:xfrm>
            <a:off x="7149688" y="966060"/>
            <a:ext cx="429345" cy="174462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85" name="ZoneTexte 84"/>
          <p:cNvSpPr txBox="1"/>
          <p:nvPr/>
        </p:nvSpPr>
        <p:spPr>
          <a:xfrm>
            <a:off x="4734497" y="2705253"/>
            <a:ext cx="2417000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fr-FR" sz="1500" dirty="0" err="1"/>
              <a:t>Elevation</a:t>
            </a:r>
            <a:r>
              <a:rPr lang="fr-FR" sz="1500" dirty="0"/>
              <a:t> change</a:t>
            </a:r>
          </a:p>
        </p:txBody>
      </p:sp>
      <p:sp>
        <p:nvSpPr>
          <p:cNvPr id="86" name="ZoneTexte 85"/>
          <p:cNvSpPr txBox="1"/>
          <p:nvPr/>
        </p:nvSpPr>
        <p:spPr>
          <a:xfrm>
            <a:off x="4735920" y="2970243"/>
            <a:ext cx="2415577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fr-FR" sz="1500" dirty="0"/>
              <a:t>Road surface</a:t>
            </a:r>
          </a:p>
        </p:txBody>
      </p:sp>
      <p:sp>
        <p:nvSpPr>
          <p:cNvPr id="87" name="ZoneTexte 86"/>
          <p:cNvSpPr txBox="1"/>
          <p:nvPr/>
        </p:nvSpPr>
        <p:spPr>
          <a:xfrm>
            <a:off x="4741029" y="3236268"/>
            <a:ext cx="2410468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fr-FR" sz="1500" dirty="0"/>
              <a:t>Longitudinal profile</a:t>
            </a:r>
          </a:p>
        </p:txBody>
      </p:sp>
      <p:sp>
        <p:nvSpPr>
          <p:cNvPr id="88" name="ZoneTexte 87"/>
          <p:cNvSpPr txBox="1"/>
          <p:nvPr/>
        </p:nvSpPr>
        <p:spPr>
          <a:xfrm>
            <a:off x="4741029" y="3502763"/>
            <a:ext cx="2410468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fr-FR" sz="1500" dirty="0"/>
              <a:t>Plan </a:t>
            </a:r>
            <a:r>
              <a:rPr lang="fr-FR" sz="1500" dirty="0" err="1"/>
              <a:t>view</a:t>
            </a:r>
            <a:endParaRPr lang="fr-FR" sz="1500" dirty="0"/>
          </a:p>
        </p:txBody>
      </p:sp>
      <p:sp>
        <p:nvSpPr>
          <p:cNvPr id="89" name="ZoneTexte 88"/>
          <p:cNvSpPr txBox="1"/>
          <p:nvPr/>
        </p:nvSpPr>
        <p:spPr>
          <a:xfrm>
            <a:off x="4741029" y="3769012"/>
            <a:ext cx="2410468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fr-FR" sz="1500" dirty="0"/>
              <a:t>Lane </a:t>
            </a:r>
            <a:r>
              <a:rPr lang="fr-FR" sz="1500" dirty="0" err="1"/>
              <a:t>width</a:t>
            </a:r>
            <a:endParaRPr lang="fr-FR" sz="1500" dirty="0"/>
          </a:p>
        </p:txBody>
      </p:sp>
      <p:sp>
        <p:nvSpPr>
          <p:cNvPr id="90" name="ZoneTexte 89"/>
          <p:cNvSpPr txBox="1"/>
          <p:nvPr/>
        </p:nvSpPr>
        <p:spPr>
          <a:xfrm>
            <a:off x="4731900" y="2163653"/>
            <a:ext cx="2419597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fr-FR" sz="1500" dirty="0"/>
              <a:t>Intersection type</a:t>
            </a:r>
          </a:p>
        </p:txBody>
      </p:sp>
      <p:sp>
        <p:nvSpPr>
          <p:cNvPr id="91" name="ZoneTexte 90"/>
          <p:cNvSpPr txBox="1"/>
          <p:nvPr/>
        </p:nvSpPr>
        <p:spPr>
          <a:xfrm>
            <a:off x="4734422" y="1663720"/>
            <a:ext cx="2417075" cy="46166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en-US" sz="1500" dirty="0"/>
              <a:t>Longitudinal variation of the longitudinal profile</a:t>
            </a:r>
            <a:endParaRPr lang="fr-FR" sz="1500" dirty="0"/>
          </a:p>
        </p:txBody>
      </p:sp>
      <p:sp>
        <p:nvSpPr>
          <p:cNvPr id="92" name="ZoneTexte 91"/>
          <p:cNvSpPr txBox="1"/>
          <p:nvPr/>
        </p:nvSpPr>
        <p:spPr>
          <a:xfrm>
            <a:off x="4731952" y="1391867"/>
            <a:ext cx="2419545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fr-FR" sz="1500" dirty="0"/>
              <a:t>Adjacent area of the </a:t>
            </a:r>
            <a:r>
              <a:rPr lang="fr-FR" sz="1500" dirty="0" err="1"/>
              <a:t>lane</a:t>
            </a:r>
            <a:endParaRPr lang="fr-FR" sz="1500" dirty="0"/>
          </a:p>
        </p:txBody>
      </p:sp>
      <p:sp>
        <p:nvSpPr>
          <p:cNvPr id="93" name="ZoneTexte 92"/>
          <p:cNvSpPr txBox="1"/>
          <p:nvPr/>
        </p:nvSpPr>
        <p:spPr>
          <a:xfrm>
            <a:off x="4731900" y="1121680"/>
            <a:ext cx="2417788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fr-FR" sz="1500" dirty="0" err="1"/>
              <a:t>Number</a:t>
            </a:r>
            <a:r>
              <a:rPr lang="fr-FR" sz="1500" dirty="0"/>
              <a:t> of </a:t>
            </a:r>
            <a:r>
              <a:rPr lang="fr-FR" sz="1500" dirty="0" err="1"/>
              <a:t>lanes</a:t>
            </a:r>
            <a:endParaRPr lang="fr-FR" sz="1500" dirty="0"/>
          </a:p>
        </p:txBody>
      </p:sp>
      <p:sp>
        <p:nvSpPr>
          <p:cNvPr id="94" name="ZoneTexte 93"/>
          <p:cNvSpPr txBox="1"/>
          <p:nvPr/>
        </p:nvSpPr>
        <p:spPr>
          <a:xfrm>
            <a:off x="4737025" y="4598448"/>
            <a:ext cx="2414473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fr-FR" sz="1500" dirty="0"/>
              <a:t>Traffic light</a:t>
            </a:r>
          </a:p>
        </p:txBody>
      </p:sp>
      <p:cxnSp>
        <p:nvCxnSpPr>
          <p:cNvPr id="95" name="Connecteur en angle 94"/>
          <p:cNvCxnSpPr>
            <a:stCxn id="163" idx="3"/>
          </p:cNvCxnSpPr>
          <p:nvPr/>
        </p:nvCxnSpPr>
        <p:spPr>
          <a:xfrm flipV="1">
            <a:off x="4176821" y="943758"/>
            <a:ext cx="559081" cy="43100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96" name="Connecteur en angle 95"/>
          <p:cNvCxnSpPr>
            <a:stCxn id="163" idx="3"/>
            <a:endCxn id="93" idx="1"/>
          </p:cNvCxnSpPr>
          <p:nvPr/>
        </p:nvCxnSpPr>
        <p:spPr>
          <a:xfrm flipV="1">
            <a:off x="4176821" y="1237096"/>
            <a:ext cx="555079" cy="13766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97" name="Connecteur en angle 96"/>
          <p:cNvCxnSpPr>
            <a:stCxn id="163" idx="3"/>
          </p:cNvCxnSpPr>
          <p:nvPr/>
        </p:nvCxnSpPr>
        <p:spPr>
          <a:xfrm>
            <a:off x="4176821" y="1374764"/>
            <a:ext cx="557602" cy="48075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98" name="Connecteur en angle 97"/>
          <p:cNvCxnSpPr>
            <a:stCxn id="163" idx="3"/>
            <a:endCxn id="90" idx="1"/>
          </p:cNvCxnSpPr>
          <p:nvPr/>
        </p:nvCxnSpPr>
        <p:spPr>
          <a:xfrm>
            <a:off x="4176821" y="1374764"/>
            <a:ext cx="555079" cy="90430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99" name="Connecteur en angle 98"/>
          <p:cNvCxnSpPr>
            <a:stCxn id="163" idx="3"/>
            <a:endCxn id="71" idx="1"/>
          </p:cNvCxnSpPr>
          <p:nvPr/>
        </p:nvCxnSpPr>
        <p:spPr>
          <a:xfrm>
            <a:off x="4176821" y="1374764"/>
            <a:ext cx="560203" cy="117476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00" name="Connecteur en angle 99"/>
          <p:cNvCxnSpPr>
            <a:stCxn id="164" idx="3"/>
            <a:endCxn id="73" idx="1"/>
          </p:cNvCxnSpPr>
          <p:nvPr/>
        </p:nvCxnSpPr>
        <p:spPr>
          <a:xfrm>
            <a:off x="4178385" y="3988739"/>
            <a:ext cx="560160" cy="45681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1" name="Connecteur en angle 100"/>
          <p:cNvCxnSpPr>
            <a:stCxn id="164" idx="3"/>
            <a:endCxn id="94" idx="1"/>
          </p:cNvCxnSpPr>
          <p:nvPr/>
        </p:nvCxnSpPr>
        <p:spPr>
          <a:xfrm>
            <a:off x="4178385" y="3988739"/>
            <a:ext cx="558640" cy="72512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2" name="Connecteur en angle 101"/>
          <p:cNvCxnSpPr>
            <a:stCxn id="163" idx="3"/>
          </p:cNvCxnSpPr>
          <p:nvPr/>
        </p:nvCxnSpPr>
        <p:spPr>
          <a:xfrm>
            <a:off x="4176821" y="1374764"/>
            <a:ext cx="555131" cy="9906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03" name="Connecteur en angle 102"/>
          <p:cNvCxnSpPr>
            <a:stCxn id="163" idx="3"/>
            <a:endCxn id="85" idx="1"/>
          </p:cNvCxnSpPr>
          <p:nvPr/>
        </p:nvCxnSpPr>
        <p:spPr>
          <a:xfrm>
            <a:off x="4176821" y="1374764"/>
            <a:ext cx="557676" cy="144590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04" name="Connecteur en angle 103"/>
          <p:cNvCxnSpPr>
            <a:stCxn id="163" idx="3"/>
            <a:endCxn id="86" idx="1"/>
          </p:cNvCxnSpPr>
          <p:nvPr/>
        </p:nvCxnSpPr>
        <p:spPr>
          <a:xfrm>
            <a:off x="4176821" y="1374764"/>
            <a:ext cx="559099" cy="171089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05" name="Connecteur en angle 104"/>
          <p:cNvCxnSpPr>
            <a:stCxn id="163" idx="3"/>
            <a:endCxn id="87" idx="1"/>
          </p:cNvCxnSpPr>
          <p:nvPr/>
        </p:nvCxnSpPr>
        <p:spPr>
          <a:xfrm>
            <a:off x="4176821" y="1374764"/>
            <a:ext cx="564208" cy="197692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06" name="Connecteur en angle 105"/>
          <p:cNvCxnSpPr>
            <a:stCxn id="163" idx="3"/>
            <a:endCxn id="88" idx="1"/>
          </p:cNvCxnSpPr>
          <p:nvPr/>
        </p:nvCxnSpPr>
        <p:spPr>
          <a:xfrm>
            <a:off x="4176821" y="1374764"/>
            <a:ext cx="564208" cy="224341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07" name="Connecteur en angle 106"/>
          <p:cNvCxnSpPr>
            <a:stCxn id="163" idx="3"/>
            <a:endCxn id="89" idx="1"/>
          </p:cNvCxnSpPr>
          <p:nvPr/>
        </p:nvCxnSpPr>
        <p:spPr>
          <a:xfrm>
            <a:off x="4176821" y="1374764"/>
            <a:ext cx="564208" cy="250966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06" name="Connecteur en angle 205"/>
          <p:cNvCxnSpPr>
            <a:stCxn id="164" idx="3"/>
            <a:endCxn id="72" idx="1"/>
          </p:cNvCxnSpPr>
          <p:nvPr/>
        </p:nvCxnSpPr>
        <p:spPr>
          <a:xfrm>
            <a:off x="4178385" y="3988739"/>
            <a:ext cx="560250" cy="18983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07" name="Connecteur en angle 206"/>
          <p:cNvCxnSpPr>
            <a:stCxn id="164" idx="3"/>
            <a:endCxn id="74" idx="1"/>
          </p:cNvCxnSpPr>
          <p:nvPr/>
        </p:nvCxnSpPr>
        <p:spPr>
          <a:xfrm>
            <a:off x="4178385" y="3988739"/>
            <a:ext cx="558639" cy="99258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35633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7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Espace réservé du contenu 11"/>
          <p:cNvSpPr>
            <a:spLocks noGrp="1"/>
          </p:cNvSpPr>
          <p:nvPr>
            <p:ph sz="quarter" idx="14"/>
          </p:nvPr>
        </p:nvSpPr>
        <p:spPr>
          <a:xfrm>
            <a:off x="201675" y="345227"/>
            <a:ext cx="8828857" cy="3428751"/>
          </a:xfrm>
        </p:spPr>
        <p:txBody>
          <a:bodyPr rtlCol="0">
            <a:noAutofit/>
          </a:bodyPr>
          <a:lstStyle/>
          <a:p>
            <a:pPr marL="141750" indent="0" algn="ctr">
              <a:buNone/>
            </a:pPr>
            <a:r>
              <a:rPr lang="en-GB" sz="2800" b="1" dirty="0"/>
              <a:t>Outline</a:t>
            </a:r>
          </a:p>
          <a:p>
            <a:pPr marL="141750" indent="0" algn="ctr">
              <a:buNone/>
            </a:pPr>
            <a:endParaRPr lang="en-GB" sz="2400" b="1" dirty="0"/>
          </a:p>
          <a:p>
            <a:pPr marL="427500" algn="just">
              <a:spcAft>
                <a:spcPts val="1200"/>
              </a:spcAft>
              <a:buClr>
                <a:srgbClr val="000091"/>
              </a:buClr>
            </a:pPr>
            <a:r>
              <a:rPr lang="en-GB" sz="3200" dirty="0">
                <a:solidFill>
                  <a:srgbClr val="000000"/>
                </a:solidFill>
              </a:rPr>
              <a:t>Scenario-based approach</a:t>
            </a:r>
          </a:p>
          <a:p>
            <a:pPr marL="606887" lvl="1" algn="just">
              <a:spcAft>
                <a:spcPts val="1200"/>
              </a:spcAft>
              <a:buClr>
                <a:srgbClr val="000091"/>
              </a:buClr>
            </a:pPr>
            <a:r>
              <a:rPr lang="en-GB" sz="2800" dirty="0">
                <a:solidFill>
                  <a:srgbClr val="000000"/>
                </a:solidFill>
              </a:rPr>
              <a:t>Roots in VMAD recommendations</a:t>
            </a:r>
          </a:p>
          <a:p>
            <a:pPr marL="606887" lvl="1" algn="just">
              <a:spcAft>
                <a:spcPts val="1200"/>
              </a:spcAft>
              <a:buClr>
                <a:srgbClr val="000091"/>
              </a:buClr>
            </a:pPr>
            <a:r>
              <a:rPr lang="en-GB" sz="2800" dirty="0">
                <a:solidFill>
                  <a:srgbClr val="000000"/>
                </a:solidFill>
              </a:rPr>
              <a:t>Rationale of French approach</a:t>
            </a:r>
          </a:p>
          <a:p>
            <a:pPr marL="606887" lvl="1" algn="just">
              <a:spcAft>
                <a:spcPts val="1200"/>
              </a:spcAft>
              <a:buClr>
                <a:srgbClr val="000091"/>
              </a:buClr>
            </a:pPr>
            <a:r>
              <a:rPr lang="en-GB" sz="2800" dirty="0">
                <a:solidFill>
                  <a:srgbClr val="000000"/>
                </a:solidFill>
              </a:rPr>
              <a:t>Status of work</a:t>
            </a:r>
          </a:p>
          <a:p>
            <a:pPr marL="606887" lvl="1" algn="just">
              <a:spcAft>
                <a:spcPts val="1200"/>
              </a:spcAft>
              <a:buClr>
                <a:srgbClr val="000091"/>
              </a:buClr>
            </a:pPr>
            <a:r>
              <a:rPr lang="en-GB" sz="2800" dirty="0">
                <a:solidFill>
                  <a:srgbClr val="000000"/>
                </a:solidFill>
              </a:rPr>
              <a:t>Ideas for next steps</a:t>
            </a:r>
          </a:p>
          <a:p>
            <a:pPr marL="787862" lvl="2" algn="just">
              <a:spcAft>
                <a:spcPts val="400"/>
              </a:spcAft>
              <a:buClr>
                <a:srgbClr val="000091"/>
              </a:buClr>
            </a:pPr>
            <a:endParaRPr lang="en-GB" sz="1800" dirty="0">
              <a:solidFill>
                <a:srgbClr val="000000"/>
              </a:solidFill>
            </a:endParaRPr>
          </a:p>
          <a:p>
            <a:pPr marL="606887" lvl="1" algn="just">
              <a:spcAft>
                <a:spcPts val="400"/>
              </a:spcAft>
              <a:buClr>
                <a:srgbClr val="000091"/>
              </a:buClr>
            </a:pPr>
            <a:endParaRPr lang="en-GB" sz="1800" dirty="0">
              <a:solidFill>
                <a:srgbClr val="000000"/>
              </a:solidFill>
            </a:endParaRPr>
          </a:p>
          <a:p>
            <a:pPr marL="606887" lvl="1" algn="just">
              <a:spcAft>
                <a:spcPts val="400"/>
              </a:spcAft>
              <a:buClr>
                <a:srgbClr val="000091"/>
              </a:buClr>
            </a:pPr>
            <a:endParaRPr lang="en-GB" dirty="0">
              <a:solidFill>
                <a:srgbClr val="000000"/>
              </a:solidFill>
            </a:endParaRPr>
          </a:p>
          <a:p>
            <a:pPr marL="787862" lvl="2" algn="just">
              <a:spcAft>
                <a:spcPts val="400"/>
              </a:spcAft>
              <a:buClr>
                <a:srgbClr val="000091"/>
              </a:buClr>
            </a:pPr>
            <a:endParaRPr lang="en-GB" sz="1800" dirty="0">
              <a:solidFill>
                <a:srgbClr val="000000"/>
              </a:solidFill>
            </a:endParaRPr>
          </a:p>
          <a:p>
            <a:pPr marL="787862" lvl="2" algn="just">
              <a:spcAft>
                <a:spcPts val="400"/>
              </a:spcAft>
              <a:buClr>
                <a:srgbClr val="000091"/>
              </a:buClr>
            </a:pPr>
            <a:endParaRPr lang="en-GB" sz="1400" dirty="0">
              <a:solidFill>
                <a:srgbClr val="000000"/>
              </a:solidFill>
            </a:endParaRPr>
          </a:p>
          <a:p>
            <a:pPr marL="502112" lvl="2" indent="0" algn="just">
              <a:spcAft>
                <a:spcPts val="400"/>
              </a:spcAft>
              <a:buClr>
                <a:srgbClr val="000091"/>
              </a:buClr>
              <a:buNone/>
            </a:pPr>
            <a:endParaRPr lang="en-GB" sz="1400" dirty="0">
              <a:solidFill>
                <a:srgbClr val="000000"/>
              </a:solidFill>
            </a:endParaRPr>
          </a:p>
          <a:p>
            <a:pPr lvl="2" algn="just">
              <a:spcAft>
                <a:spcPts val="400"/>
              </a:spcAft>
            </a:pPr>
            <a:endParaRPr lang="en-GB" sz="2500" dirty="0"/>
          </a:p>
          <a:p>
            <a:pPr marL="606887" lvl="1" algn="just">
              <a:spcAft>
                <a:spcPts val="400"/>
              </a:spcAft>
            </a:pPr>
            <a:endParaRPr lang="en-GB" dirty="0"/>
          </a:p>
          <a:p>
            <a:pPr marL="174625" lvl="1" indent="-171450" algn="just" eaLnBrk="1" fontAlgn="auto" hangingPunct="1">
              <a:spcAft>
                <a:spcPts val="0"/>
              </a:spcAft>
              <a:defRPr/>
            </a:pPr>
            <a:endParaRPr lang="en-GB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311936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entagone 204"/>
          <p:cNvSpPr/>
          <p:nvPr/>
        </p:nvSpPr>
        <p:spPr>
          <a:xfrm>
            <a:off x="301768" y="602448"/>
            <a:ext cx="8679239" cy="234532"/>
          </a:xfrm>
          <a:prstGeom prst="homePlat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0" name="ZoneTexte 139"/>
          <p:cNvSpPr txBox="1"/>
          <p:nvPr/>
        </p:nvSpPr>
        <p:spPr>
          <a:xfrm>
            <a:off x="329650" y="2619118"/>
            <a:ext cx="1430146" cy="3189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tIns="36000" bIns="36000" rtlCol="0">
            <a:spAutoFit/>
          </a:bodyPr>
          <a:lstStyle/>
          <a:p>
            <a:pPr algn="ctr"/>
            <a:r>
              <a:rPr lang="fr-FR" sz="1600" dirty="0"/>
              <a:t>Traffic </a:t>
            </a:r>
            <a:r>
              <a:rPr lang="fr-FR" sz="1600" dirty="0" err="1"/>
              <a:t>hazard</a:t>
            </a:r>
            <a:endParaRPr lang="fr-FR" sz="1600" dirty="0"/>
          </a:p>
        </p:txBody>
      </p:sp>
      <p:sp>
        <p:nvSpPr>
          <p:cNvPr id="141" name="ZoneTexte 140"/>
          <p:cNvSpPr txBox="1"/>
          <p:nvPr/>
        </p:nvSpPr>
        <p:spPr>
          <a:xfrm>
            <a:off x="329650" y="1837668"/>
            <a:ext cx="1430146" cy="5847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tIns="36000" bIns="36000" rtlCol="0">
            <a:spAutoFit/>
          </a:bodyPr>
          <a:lstStyle>
            <a:defPPr>
              <a:defRPr lang="fr-FR"/>
            </a:defPPr>
            <a:lvl1pPr>
              <a:defRPr sz="1600"/>
            </a:lvl1pPr>
          </a:lstStyle>
          <a:p>
            <a:pPr algn="ctr"/>
            <a:r>
              <a:rPr lang="fr-FR" dirty="0"/>
              <a:t>Ego </a:t>
            </a:r>
            <a:r>
              <a:rPr lang="fr-FR" dirty="0" err="1"/>
              <a:t>manoeuvre</a:t>
            </a:r>
            <a:endParaRPr lang="fr-FR" dirty="0"/>
          </a:p>
        </p:txBody>
      </p:sp>
      <p:sp>
        <p:nvSpPr>
          <p:cNvPr id="142" name="ZoneTexte 141"/>
          <p:cNvSpPr txBox="1"/>
          <p:nvPr/>
        </p:nvSpPr>
        <p:spPr>
          <a:xfrm>
            <a:off x="329650" y="1076850"/>
            <a:ext cx="1430146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tIns="36000" bIns="36000" rtlCol="0">
            <a:spAutoFit/>
          </a:bodyPr>
          <a:lstStyle/>
          <a:p>
            <a:pPr algn="ctr"/>
            <a:r>
              <a:rPr lang="fr-FR" sz="1600" dirty="0" err="1"/>
              <a:t>Static</a:t>
            </a:r>
            <a:r>
              <a:rPr lang="fr-FR" sz="1600" dirty="0"/>
              <a:t> configuration</a:t>
            </a:r>
          </a:p>
        </p:txBody>
      </p:sp>
      <p:sp>
        <p:nvSpPr>
          <p:cNvPr id="143" name="Ellipse 142"/>
          <p:cNvSpPr/>
          <p:nvPr/>
        </p:nvSpPr>
        <p:spPr>
          <a:xfrm>
            <a:off x="56445" y="1200258"/>
            <a:ext cx="345688" cy="317328"/>
          </a:xfrm>
          <a:prstGeom prst="ellipse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5" name="Pentagone 144"/>
          <p:cNvSpPr/>
          <p:nvPr/>
        </p:nvSpPr>
        <p:spPr>
          <a:xfrm>
            <a:off x="2109884" y="608824"/>
            <a:ext cx="3823252" cy="223025"/>
          </a:xfrm>
          <a:prstGeom prst="homePlat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6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491069" y="4805716"/>
            <a:ext cx="1349375" cy="360362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147" name="Espace réservé du contenu 11"/>
          <p:cNvSpPr>
            <a:spLocks noGrp="1"/>
          </p:cNvSpPr>
          <p:nvPr>
            <p:ph sz="quarter" idx="4294967295"/>
          </p:nvPr>
        </p:nvSpPr>
        <p:spPr>
          <a:xfrm>
            <a:off x="796985" y="191497"/>
            <a:ext cx="7654289" cy="441700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141750" indent="0" algn="ctr">
              <a:spcAft>
                <a:spcPts val="1200"/>
              </a:spcAft>
              <a:buNone/>
            </a:pPr>
            <a:r>
              <a:rPr lang="en-US" sz="2000" b="1" dirty="0"/>
              <a:t>Scenario descriptors: layers and sub-layers (example)</a:t>
            </a:r>
            <a:endParaRPr lang="fr-FR" dirty="0"/>
          </a:p>
        </p:txBody>
      </p:sp>
      <p:sp>
        <p:nvSpPr>
          <p:cNvPr id="148" name="Pentagone 147"/>
          <p:cNvSpPr/>
          <p:nvPr/>
        </p:nvSpPr>
        <p:spPr>
          <a:xfrm>
            <a:off x="305786" y="599366"/>
            <a:ext cx="1477537" cy="223025"/>
          </a:xfrm>
          <a:prstGeom prst="homePlat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9" name="ZoneTexte 148"/>
          <p:cNvSpPr txBox="1"/>
          <p:nvPr/>
        </p:nvSpPr>
        <p:spPr>
          <a:xfrm>
            <a:off x="231690" y="552596"/>
            <a:ext cx="12778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Macro-layer</a:t>
            </a:r>
          </a:p>
        </p:txBody>
      </p:sp>
      <p:sp>
        <p:nvSpPr>
          <p:cNvPr id="150" name="ZoneTexte 149"/>
          <p:cNvSpPr txBox="1"/>
          <p:nvPr/>
        </p:nvSpPr>
        <p:spPr>
          <a:xfrm>
            <a:off x="2339680" y="552596"/>
            <a:ext cx="128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/>
              <a:t>Descriptors</a:t>
            </a:r>
            <a:endParaRPr lang="fr-FR" sz="1600" dirty="0"/>
          </a:p>
        </p:txBody>
      </p:sp>
      <p:sp>
        <p:nvSpPr>
          <p:cNvPr id="152" name="ZoneTexte 151"/>
          <p:cNvSpPr txBox="1"/>
          <p:nvPr/>
        </p:nvSpPr>
        <p:spPr>
          <a:xfrm>
            <a:off x="329649" y="3194414"/>
            <a:ext cx="1430147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tIns="36000" bIns="36000" rtlCol="0">
            <a:spAutoFit/>
          </a:bodyPr>
          <a:lstStyle/>
          <a:p>
            <a:pPr algn="ctr"/>
            <a:r>
              <a:rPr lang="fr-FR" sz="1600" dirty="0"/>
              <a:t>Hazard </a:t>
            </a:r>
            <a:r>
              <a:rPr lang="fr-FR" sz="1600" dirty="0" err="1"/>
              <a:t>affecting</a:t>
            </a:r>
            <a:r>
              <a:rPr lang="fr-FR" sz="1600" dirty="0"/>
              <a:t> </a:t>
            </a:r>
            <a:r>
              <a:rPr lang="fr-FR" sz="1600" dirty="0" err="1"/>
              <a:t>response</a:t>
            </a:r>
            <a:endParaRPr lang="fr-FR" sz="1600" dirty="0"/>
          </a:p>
        </p:txBody>
      </p:sp>
      <p:sp>
        <p:nvSpPr>
          <p:cNvPr id="153" name="ZoneTexte 152"/>
          <p:cNvSpPr txBox="1"/>
          <p:nvPr/>
        </p:nvSpPr>
        <p:spPr>
          <a:xfrm>
            <a:off x="329648" y="4375915"/>
            <a:ext cx="1430148" cy="3189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tIns="36000" bIns="36000" rtlCol="0">
            <a:spAutoFit/>
          </a:bodyPr>
          <a:lstStyle/>
          <a:p>
            <a:pPr algn="ctr"/>
            <a:r>
              <a:rPr lang="fr-FR" sz="1600" dirty="0" err="1"/>
              <a:t>Response</a:t>
            </a:r>
            <a:endParaRPr lang="fr-FR" sz="1600" dirty="0"/>
          </a:p>
        </p:txBody>
      </p:sp>
      <p:sp>
        <p:nvSpPr>
          <p:cNvPr id="154" name="ZoneTexte 153"/>
          <p:cNvSpPr txBox="1"/>
          <p:nvPr/>
        </p:nvSpPr>
        <p:spPr>
          <a:xfrm>
            <a:off x="72157" y="1176248"/>
            <a:ext cx="379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</a:t>
            </a:r>
          </a:p>
        </p:txBody>
      </p:sp>
      <p:sp>
        <p:nvSpPr>
          <p:cNvPr id="155" name="Ellipse 154"/>
          <p:cNvSpPr/>
          <p:nvPr/>
        </p:nvSpPr>
        <p:spPr>
          <a:xfrm>
            <a:off x="56445" y="1967874"/>
            <a:ext cx="345688" cy="317328"/>
          </a:xfrm>
          <a:prstGeom prst="ellipse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6" name="Ellipse 155"/>
          <p:cNvSpPr/>
          <p:nvPr/>
        </p:nvSpPr>
        <p:spPr>
          <a:xfrm>
            <a:off x="56445" y="2626769"/>
            <a:ext cx="345688" cy="317328"/>
          </a:xfrm>
          <a:prstGeom prst="ellipse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7" name="Ellipse 156"/>
          <p:cNvSpPr/>
          <p:nvPr/>
        </p:nvSpPr>
        <p:spPr>
          <a:xfrm>
            <a:off x="56445" y="3451248"/>
            <a:ext cx="345688" cy="317328"/>
          </a:xfrm>
          <a:prstGeom prst="ellipse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8" name="Ellipse 157"/>
          <p:cNvSpPr/>
          <p:nvPr/>
        </p:nvSpPr>
        <p:spPr>
          <a:xfrm>
            <a:off x="56445" y="4389462"/>
            <a:ext cx="345688" cy="317328"/>
          </a:xfrm>
          <a:prstGeom prst="ellipse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9" name="ZoneTexte 158"/>
          <p:cNvSpPr txBox="1"/>
          <p:nvPr/>
        </p:nvSpPr>
        <p:spPr>
          <a:xfrm>
            <a:off x="77731" y="1952958"/>
            <a:ext cx="379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</a:t>
            </a:r>
          </a:p>
        </p:txBody>
      </p:sp>
      <p:sp>
        <p:nvSpPr>
          <p:cNvPr id="160" name="ZoneTexte 159"/>
          <p:cNvSpPr txBox="1"/>
          <p:nvPr/>
        </p:nvSpPr>
        <p:spPr>
          <a:xfrm>
            <a:off x="77733" y="2593680"/>
            <a:ext cx="379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</a:t>
            </a:r>
          </a:p>
        </p:txBody>
      </p:sp>
      <p:sp>
        <p:nvSpPr>
          <p:cNvPr id="161" name="ZoneTexte 160"/>
          <p:cNvSpPr txBox="1"/>
          <p:nvPr/>
        </p:nvSpPr>
        <p:spPr>
          <a:xfrm>
            <a:off x="72157" y="4369528"/>
            <a:ext cx="379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4</a:t>
            </a:r>
          </a:p>
        </p:txBody>
      </p:sp>
      <p:sp>
        <p:nvSpPr>
          <p:cNvPr id="162" name="ZoneTexte 161"/>
          <p:cNvSpPr txBox="1"/>
          <p:nvPr/>
        </p:nvSpPr>
        <p:spPr>
          <a:xfrm>
            <a:off x="78746" y="3422814"/>
            <a:ext cx="379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5</a:t>
            </a:r>
          </a:p>
        </p:txBody>
      </p:sp>
      <p:sp>
        <p:nvSpPr>
          <p:cNvPr id="163" name="ZoneTexte 162"/>
          <p:cNvSpPr txBox="1"/>
          <p:nvPr/>
        </p:nvSpPr>
        <p:spPr>
          <a:xfrm>
            <a:off x="2091539" y="1070288"/>
            <a:ext cx="2085279" cy="5847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tIns="36000" bIns="36000" rtlCol="0">
            <a:spAutoFit/>
          </a:bodyPr>
          <a:lstStyle/>
          <a:p>
            <a:r>
              <a:rPr lang="fr-FR" sz="1600" dirty="0"/>
              <a:t>Rolling in </a:t>
            </a:r>
            <a:r>
              <a:rPr lang="fr-FR" sz="1600" dirty="0" err="1"/>
              <a:t>current</a:t>
            </a:r>
            <a:r>
              <a:rPr lang="fr-FR" sz="1600" dirty="0"/>
              <a:t> section</a:t>
            </a:r>
          </a:p>
        </p:txBody>
      </p:sp>
      <p:sp>
        <p:nvSpPr>
          <p:cNvPr id="164" name="ZoneTexte 163"/>
          <p:cNvSpPr txBox="1"/>
          <p:nvPr/>
        </p:nvSpPr>
        <p:spPr>
          <a:xfrm>
            <a:off x="2091539" y="2435855"/>
            <a:ext cx="2085279" cy="56514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tIns="36000" bIns="36000" rtlCol="0">
            <a:spAutoFit/>
          </a:bodyPr>
          <a:lstStyle/>
          <a:p>
            <a:r>
              <a:rPr lang="fr-FR" sz="1600" dirty="0"/>
              <a:t>Intersections and </a:t>
            </a:r>
            <a:r>
              <a:rPr lang="fr-FR" sz="1600" dirty="0" err="1"/>
              <a:t>crossings</a:t>
            </a:r>
            <a:endParaRPr lang="fr-FR" sz="1600" dirty="0"/>
          </a:p>
        </p:txBody>
      </p:sp>
      <p:sp>
        <p:nvSpPr>
          <p:cNvPr id="165" name="ZoneTexte 164"/>
          <p:cNvSpPr txBox="1"/>
          <p:nvPr/>
        </p:nvSpPr>
        <p:spPr>
          <a:xfrm>
            <a:off x="2091541" y="4595932"/>
            <a:ext cx="2085279" cy="31892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tIns="36000" bIns="36000" rtlCol="0">
            <a:spAutoFit/>
          </a:bodyPr>
          <a:lstStyle/>
          <a:p>
            <a:r>
              <a:rPr lang="fr-FR" sz="1600" dirty="0"/>
              <a:t>Parking</a:t>
            </a:r>
          </a:p>
        </p:txBody>
      </p:sp>
      <p:cxnSp>
        <p:nvCxnSpPr>
          <p:cNvPr id="166" name="Connecteur en angle 165"/>
          <p:cNvCxnSpPr>
            <a:stCxn id="141" idx="3"/>
            <a:endCxn id="163" idx="1"/>
          </p:cNvCxnSpPr>
          <p:nvPr/>
        </p:nvCxnSpPr>
        <p:spPr>
          <a:xfrm flipV="1">
            <a:off x="1759796" y="1362676"/>
            <a:ext cx="331743" cy="76738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67" name="Connecteur en angle 166"/>
          <p:cNvCxnSpPr>
            <a:stCxn id="141" idx="3"/>
            <a:endCxn id="164" idx="1"/>
          </p:cNvCxnSpPr>
          <p:nvPr/>
        </p:nvCxnSpPr>
        <p:spPr>
          <a:xfrm>
            <a:off x="1759796" y="2130056"/>
            <a:ext cx="331743" cy="58837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68" name="Connecteur en angle 167"/>
          <p:cNvCxnSpPr>
            <a:stCxn id="141" idx="3"/>
            <a:endCxn id="165" idx="1"/>
          </p:cNvCxnSpPr>
          <p:nvPr/>
        </p:nvCxnSpPr>
        <p:spPr>
          <a:xfrm>
            <a:off x="1759796" y="2130056"/>
            <a:ext cx="331745" cy="262533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08" name="ZoneTexte 107"/>
          <p:cNvSpPr txBox="1"/>
          <p:nvPr/>
        </p:nvSpPr>
        <p:spPr>
          <a:xfrm>
            <a:off x="2091540" y="3932714"/>
            <a:ext cx="2085279" cy="31892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tIns="36000" bIns="36000" rtlCol="0">
            <a:spAutoFit/>
          </a:bodyPr>
          <a:lstStyle/>
          <a:p>
            <a:r>
              <a:rPr lang="fr-FR" sz="1600" dirty="0"/>
              <a:t>Insertions and exits</a:t>
            </a:r>
          </a:p>
        </p:txBody>
      </p:sp>
      <p:cxnSp>
        <p:nvCxnSpPr>
          <p:cNvPr id="109" name="Connecteur en angle 108"/>
          <p:cNvCxnSpPr>
            <a:stCxn id="141" idx="3"/>
            <a:endCxn id="108" idx="1"/>
          </p:cNvCxnSpPr>
          <p:nvPr/>
        </p:nvCxnSpPr>
        <p:spPr>
          <a:xfrm>
            <a:off x="1759796" y="2130056"/>
            <a:ext cx="331744" cy="196212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1" name="ZoneTexte 110"/>
          <p:cNvSpPr txBox="1"/>
          <p:nvPr/>
        </p:nvSpPr>
        <p:spPr>
          <a:xfrm>
            <a:off x="5177836" y="933228"/>
            <a:ext cx="2520516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fr-FR" sz="1500" dirty="0"/>
              <a:t>Rolling / </a:t>
            </a:r>
            <a:r>
              <a:rPr lang="fr-FR" sz="1500" dirty="0" err="1"/>
              <a:t>Tracking</a:t>
            </a:r>
            <a:endParaRPr lang="fr-FR" sz="1500" dirty="0"/>
          </a:p>
        </p:txBody>
      </p:sp>
      <p:sp>
        <p:nvSpPr>
          <p:cNvPr id="112" name="ZoneTexte 111"/>
          <p:cNvSpPr txBox="1"/>
          <p:nvPr/>
        </p:nvSpPr>
        <p:spPr>
          <a:xfrm>
            <a:off x="5203031" y="2535962"/>
            <a:ext cx="2519393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fr-FR" sz="1500" dirty="0"/>
              <a:t>Intersection </a:t>
            </a:r>
            <a:r>
              <a:rPr lang="fr-FR" sz="1500" dirty="0" err="1"/>
              <a:t>crossing</a:t>
            </a:r>
            <a:endParaRPr lang="fr-FR" sz="1500" dirty="0"/>
          </a:p>
        </p:txBody>
      </p:sp>
      <p:cxnSp>
        <p:nvCxnSpPr>
          <p:cNvPr id="113" name="Connecteur en angle 112"/>
          <p:cNvCxnSpPr>
            <a:stCxn id="163" idx="3"/>
            <a:endCxn id="111" idx="1"/>
          </p:cNvCxnSpPr>
          <p:nvPr/>
        </p:nvCxnSpPr>
        <p:spPr>
          <a:xfrm flipV="1">
            <a:off x="4176818" y="1048644"/>
            <a:ext cx="1001018" cy="31403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14" name="Connecteur en angle 113"/>
          <p:cNvCxnSpPr>
            <a:stCxn id="163" idx="3"/>
            <a:endCxn id="131" idx="1"/>
          </p:cNvCxnSpPr>
          <p:nvPr/>
        </p:nvCxnSpPr>
        <p:spPr>
          <a:xfrm flipV="1">
            <a:off x="4176818" y="1360917"/>
            <a:ext cx="1001018" cy="175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15" name="Connecteur en angle 114"/>
          <p:cNvCxnSpPr>
            <a:stCxn id="163" idx="3"/>
            <a:endCxn id="129" idx="1"/>
          </p:cNvCxnSpPr>
          <p:nvPr/>
        </p:nvCxnSpPr>
        <p:spPr>
          <a:xfrm>
            <a:off x="4176818" y="1362676"/>
            <a:ext cx="1003540" cy="59638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16" name="Connecteur en angle 115"/>
          <p:cNvCxnSpPr>
            <a:stCxn id="164" idx="3"/>
            <a:endCxn id="128" idx="1"/>
          </p:cNvCxnSpPr>
          <p:nvPr/>
        </p:nvCxnSpPr>
        <p:spPr>
          <a:xfrm flipV="1">
            <a:off x="4176818" y="2353846"/>
            <a:ext cx="1005101" cy="36458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7" name="Connecteur en angle 116"/>
          <p:cNvCxnSpPr>
            <a:stCxn id="164" idx="3"/>
            <a:endCxn id="112" idx="1"/>
          </p:cNvCxnSpPr>
          <p:nvPr/>
        </p:nvCxnSpPr>
        <p:spPr>
          <a:xfrm flipV="1">
            <a:off x="4176818" y="2651378"/>
            <a:ext cx="1026213" cy="67050"/>
          </a:xfrm>
          <a:prstGeom prst="bentConnector3">
            <a:avLst>
              <a:gd name="adj1" fmla="val 4927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8" name="ZoneTexte 117"/>
          <p:cNvSpPr txBox="1"/>
          <p:nvPr/>
        </p:nvSpPr>
        <p:spPr>
          <a:xfrm>
            <a:off x="5193874" y="4063350"/>
            <a:ext cx="2519263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fr-FR" sz="1500" dirty="0"/>
              <a:t>Entry </a:t>
            </a:r>
            <a:r>
              <a:rPr lang="fr-FR" sz="1500" dirty="0" err="1"/>
              <a:t>from</a:t>
            </a:r>
            <a:r>
              <a:rPr lang="fr-FR" sz="1500" dirty="0"/>
              <a:t> insertion </a:t>
            </a:r>
            <a:r>
              <a:rPr lang="fr-FR" sz="1500" dirty="0" err="1"/>
              <a:t>lane</a:t>
            </a:r>
            <a:endParaRPr lang="fr-FR" sz="1500" dirty="0"/>
          </a:p>
        </p:txBody>
      </p:sp>
      <p:sp>
        <p:nvSpPr>
          <p:cNvPr id="119" name="ZoneTexte 118"/>
          <p:cNvSpPr txBox="1"/>
          <p:nvPr/>
        </p:nvSpPr>
        <p:spPr>
          <a:xfrm>
            <a:off x="5200972" y="4369528"/>
            <a:ext cx="2519451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fr-FR" sz="1500" dirty="0"/>
              <a:t>Exit </a:t>
            </a:r>
            <a:r>
              <a:rPr lang="fr-FR" sz="1500" dirty="0" err="1"/>
              <a:t>from</a:t>
            </a:r>
            <a:r>
              <a:rPr lang="fr-FR" sz="1500" dirty="0"/>
              <a:t> exit </a:t>
            </a:r>
            <a:r>
              <a:rPr lang="fr-FR" sz="1500" dirty="0" err="1"/>
              <a:t>lane</a:t>
            </a:r>
            <a:endParaRPr lang="fr-FR" sz="1500" dirty="0"/>
          </a:p>
        </p:txBody>
      </p:sp>
      <p:cxnSp>
        <p:nvCxnSpPr>
          <p:cNvPr id="120" name="Connecteur en angle 119"/>
          <p:cNvCxnSpPr>
            <a:stCxn id="108" idx="3"/>
            <a:endCxn id="118" idx="1"/>
          </p:cNvCxnSpPr>
          <p:nvPr/>
        </p:nvCxnSpPr>
        <p:spPr>
          <a:xfrm>
            <a:off x="4176819" y="4092176"/>
            <a:ext cx="1017055" cy="8659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1" name="Connecteur en angle 120"/>
          <p:cNvCxnSpPr>
            <a:stCxn id="108" idx="3"/>
            <a:endCxn id="119" idx="1"/>
          </p:cNvCxnSpPr>
          <p:nvPr/>
        </p:nvCxnSpPr>
        <p:spPr>
          <a:xfrm>
            <a:off x="4176819" y="4092176"/>
            <a:ext cx="1024153" cy="39276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22" name="ZoneTexte 121"/>
          <p:cNvSpPr txBox="1"/>
          <p:nvPr/>
        </p:nvSpPr>
        <p:spPr>
          <a:xfrm>
            <a:off x="5196470" y="2820587"/>
            <a:ext cx="2521921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fr-FR" sz="1500" dirty="0" err="1"/>
              <a:t>Level</a:t>
            </a:r>
            <a:r>
              <a:rPr lang="fr-FR" sz="1500" dirty="0"/>
              <a:t> </a:t>
            </a:r>
            <a:r>
              <a:rPr lang="fr-FR" sz="1500" dirty="0" err="1"/>
              <a:t>crossing</a:t>
            </a:r>
            <a:endParaRPr lang="fr-FR" sz="1500" dirty="0"/>
          </a:p>
        </p:txBody>
      </p:sp>
      <p:sp>
        <p:nvSpPr>
          <p:cNvPr id="123" name="ZoneTexte 122"/>
          <p:cNvSpPr txBox="1"/>
          <p:nvPr/>
        </p:nvSpPr>
        <p:spPr>
          <a:xfrm>
            <a:off x="5188765" y="3107079"/>
            <a:ext cx="2520497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fr-FR" sz="1500" dirty="0" err="1"/>
              <a:t>Turn</a:t>
            </a:r>
            <a:r>
              <a:rPr lang="fr-FR" sz="1500" dirty="0"/>
              <a:t> </a:t>
            </a:r>
            <a:r>
              <a:rPr lang="fr-FR" sz="1500" dirty="0" err="1"/>
              <a:t>left</a:t>
            </a:r>
            <a:endParaRPr lang="fr-FR" sz="1500" dirty="0"/>
          </a:p>
        </p:txBody>
      </p:sp>
      <p:sp>
        <p:nvSpPr>
          <p:cNvPr id="124" name="ZoneTexte 123"/>
          <p:cNvSpPr txBox="1"/>
          <p:nvPr/>
        </p:nvSpPr>
        <p:spPr>
          <a:xfrm>
            <a:off x="5193874" y="3401635"/>
            <a:ext cx="2515388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fr-FR" sz="1500" dirty="0" err="1"/>
              <a:t>Turn</a:t>
            </a:r>
            <a:r>
              <a:rPr lang="fr-FR" sz="1500" dirty="0"/>
              <a:t> right</a:t>
            </a:r>
          </a:p>
        </p:txBody>
      </p:sp>
      <p:sp>
        <p:nvSpPr>
          <p:cNvPr id="125" name="ZoneTexte 124"/>
          <p:cNvSpPr txBox="1"/>
          <p:nvPr/>
        </p:nvSpPr>
        <p:spPr>
          <a:xfrm>
            <a:off x="5198438" y="3688375"/>
            <a:ext cx="2515388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fr-FR" sz="1500" dirty="0"/>
              <a:t>U-</a:t>
            </a:r>
            <a:r>
              <a:rPr lang="fr-FR" sz="1500" dirty="0" err="1"/>
              <a:t>turn</a:t>
            </a:r>
            <a:endParaRPr lang="fr-FR" sz="1500" dirty="0"/>
          </a:p>
        </p:txBody>
      </p:sp>
      <p:cxnSp>
        <p:nvCxnSpPr>
          <p:cNvPr id="127" name="Connecteur en angle 126"/>
          <p:cNvCxnSpPr>
            <a:stCxn id="163" idx="3"/>
            <a:endCxn id="130" idx="1"/>
          </p:cNvCxnSpPr>
          <p:nvPr/>
        </p:nvCxnSpPr>
        <p:spPr>
          <a:xfrm>
            <a:off x="4176818" y="1362676"/>
            <a:ext cx="1011947" cy="29613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28" name="ZoneTexte 127"/>
          <p:cNvSpPr txBox="1"/>
          <p:nvPr/>
        </p:nvSpPr>
        <p:spPr>
          <a:xfrm>
            <a:off x="5181919" y="2238430"/>
            <a:ext cx="2524517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fr-FR" sz="1500" dirty="0" err="1"/>
              <a:t>Roundabout</a:t>
            </a:r>
            <a:r>
              <a:rPr lang="fr-FR" sz="1500" dirty="0"/>
              <a:t> </a:t>
            </a:r>
            <a:r>
              <a:rPr lang="fr-FR" sz="1500" dirty="0" err="1"/>
              <a:t>crossing</a:t>
            </a:r>
            <a:endParaRPr lang="fr-FR" sz="1500" dirty="0"/>
          </a:p>
        </p:txBody>
      </p:sp>
      <p:sp>
        <p:nvSpPr>
          <p:cNvPr id="129" name="ZoneTexte 128"/>
          <p:cNvSpPr txBox="1"/>
          <p:nvPr/>
        </p:nvSpPr>
        <p:spPr>
          <a:xfrm>
            <a:off x="5180358" y="1843645"/>
            <a:ext cx="2521995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fr-FR" sz="1500" dirty="0" err="1"/>
              <a:t>Overtaking</a:t>
            </a:r>
            <a:endParaRPr lang="fr-FR" sz="1500" dirty="0"/>
          </a:p>
        </p:txBody>
      </p:sp>
      <p:sp>
        <p:nvSpPr>
          <p:cNvPr id="130" name="ZoneTexte 129"/>
          <p:cNvSpPr txBox="1"/>
          <p:nvPr/>
        </p:nvSpPr>
        <p:spPr>
          <a:xfrm>
            <a:off x="5188765" y="1543398"/>
            <a:ext cx="2524466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fr-FR" sz="1500" dirty="0"/>
              <a:t>Lane change</a:t>
            </a:r>
          </a:p>
        </p:txBody>
      </p:sp>
      <p:sp>
        <p:nvSpPr>
          <p:cNvPr id="131" name="ZoneTexte 130"/>
          <p:cNvSpPr txBox="1"/>
          <p:nvPr/>
        </p:nvSpPr>
        <p:spPr>
          <a:xfrm>
            <a:off x="5177836" y="1245501"/>
            <a:ext cx="2524517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fr-FR" sz="1500" dirty="0" err="1"/>
              <a:t>Crossing</a:t>
            </a:r>
            <a:endParaRPr lang="fr-FR" sz="1500" dirty="0"/>
          </a:p>
        </p:txBody>
      </p:sp>
      <p:cxnSp>
        <p:nvCxnSpPr>
          <p:cNvPr id="132" name="Connecteur en angle 131"/>
          <p:cNvCxnSpPr>
            <a:stCxn id="164" idx="3"/>
            <a:endCxn id="122" idx="1"/>
          </p:cNvCxnSpPr>
          <p:nvPr/>
        </p:nvCxnSpPr>
        <p:spPr>
          <a:xfrm>
            <a:off x="4176818" y="2718428"/>
            <a:ext cx="1019652" cy="21757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3" name="Connecteur en angle 132"/>
          <p:cNvCxnSpPr>
            <a:stCxn id="164" idx="3"/>
            <a:endCxn id="123" idx="1"/>
          </p:cNvCxnSpPr>
          <p:nvPr/>
        </p:nvCxnSpPr>
        <p:spPr>
          <a:xfrm>
            <a:off x="4176818" y="2718428"/>
            <a:ext cx="1011947" cy="50406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4" name="Connecteur en angle 133"/>
          <p:cNvCxnSpPr>
            <a:stCxn id="164" idx="3"/>
            <a:endCxn id="124" idx="1"/>
          </p:cNvCxnSpPr>
          <p:nvPr/>
        </p:nvCxnSpPr>
        <p:spPr>
          <a:xfrm>
            <a:off x="4176818" y="2718428"/>
            <a:ext cx="1017056" cy="79862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5" name="Connecteur en angle 134"/>
          <p:cNvCxnSpPr>
            <a:stCxn id="164" idx="3"/>
            <a:endCxn id="125" idx="1"/>
          </p:cNvCxnSpPr>
          <p:nvPr/>
        </p:nvCxnSpPr>
        <p:spPr>
          <a:xfrm>
            <a:off x="4176818" y="2718428"/>
            <a:ext cx="1021620" cy="108536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37" name="ZoneTexte 136"/>
          <p:cNvSpPr txBox="1"/>
          <p:nvPr/>
        </p:nvSpPr>
        <p:spPr>
          <a:xfrm>
            <a:off x="5203003" y="4663461"/>
            <a:ext cx="2519451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en-US" sz="1500" dirty="0"/>
              <a:t>Insertion of a private road</a:t>
            </a:r>
          </a:p>
        </p:txBody>
      </p:sp>
      <p:cxnSp>
        <p:nvCxnSpPr>
          <p:cNvPr id="138" name="Connecteur en angle 137"/>
          <p:cNvCxnSpPr>
            <a:stCxn id="108" idx="3"/>
            <a:endCxn id="137" idx="1"/>
          </p:cNvCxnSpPr>
          <p:nvPr/>
        </p:nvCxnSpPr>
        <p:spPr>
          <a:xfrm>
            <a:off x="4176819" y="4092176"/>
            <a:ext cx="1026184" cy="68670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82" name="Pentagone 181"/>
          <p:cNvSpPr/>
          <p:nvPr/>
        </p:nvSpPr>
        <p:spPr>
          <a:xfrm>
            <a:off x="6096674" y="608824"/>
            <a:ext cx="2999231" cy="223025"/>
          </a:xfrm>
          <a:prstGeom prst="homePlat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0" name="ZoneTexte 109"/>
          <p:cNvSpPr txBox="1"/>
          <p:nvPr/>
        </p:nvSpPr>
        <p:spPr>
          <a:xfrm>
            <a:off x="6162932" y="559995"/>
            <a:ext cx="17015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Attributs</a:t>
            </a:r>
          </a:p>
        </p:txBody>
      </p:sp>
    </p:spTree>
    <p:extLst>
      <p:ext uri="{BB962C8B-B14F-4D97-AF65-F5344CB8AC3E}">
        <p14:creationId xmlns:p14="http://schemas.microsoft.com/office/powerpoint/2010/main" val="16274227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entagone 204"/>
          <p:cNvSpPr/>
          <p:nvPr/>
        </p:nvSpPr>
        <p:spPr>
          <a:xfrm>
            <a:off x="301768" y="602448"/>
            <a:ext cx="8679239" cy="234532"/>
          </a:xfrm>
          <a:prstGeom prst="homePlat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0" name="ZoneTexte 139"/>
          <p:cNvSpPr txBox="1"/>
          <p:nvPr/>
        </p:nvSpPr>
        <p:spPr>
          <a:xfrm>
            <a:off x="329650" y="2619118"/>
            <a:ext cx="1430146" cy="3189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tIns="36000" bIns="36000" rtlCol="0">
            <a:spAutoFit/>
          </a:bodyPr>
          <a:lstStyle/>
          <a:p>
            <a:pPr algn="ctr"/>
            <a:r>
              <a:rPr lang="fr-FR" sz="1600" dirty="0"/>
              <a:t>Traffic </a:t>
            </a:r>
            <a:r>
              <a:rPr lang="fr-FR" sz="1600" dirty="0" err="1"/>
              <a:t>hazard</a:t>
            </a:r>
            <a:endParaRPr lang="fr-FR" sz="1600" dirty="0"/>
          </a:p>
        </p:txBody>
      </p:sp>
      <p:sp>
        <p:nvSpPr>
          <p:cNvPr id="141" name="ZoneTexte 140"/>
          <p:cNvSpPr txBox="1"/>
          <p:nvPr/>
        </p:nvSpPr>
        <p:spPr>
          <a:xfrm>
            <a:off x="329650" y="1837668"/>
            <a:ext cx="1430146" cy="5847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tIns="36000" bIns="36000" rtlCol="0">
            <a:spAutoFit/>
          </a:bodyPr>
          <a:lstStyle>
            <a:defPPr>
              <a:defRPr lang="fr-FR"/>
            </a:defPPr>
            <a:lvl1pPr>
              <a:defRPr sz="1600"/>
            </a:lvl1pPr>
          </a:lstStyle>
          <a:p>
            <a:pPr algn="ctr"/>
            <a:r>
              <a:rPr lang="fr-FR" dirty="0"/>
              <a:t>Ego </a:t>
            </a:r>
            <a:r>
              <a:rPr lang="fr-FR" dirty="0" err="1"/>
              <a:t>manoeuvre</a:t>
            </a:r>
            <a:endParaRPr lang="fr-FR" dirty="0"/>
          </a:p>
        </p:txBody>
      </p:sp>
      <p:sp>
        <p:nvSpPr>
          <p:cNvPr id="142" name="ZoneTexte 141"/>
          <p:cNvSpPr txBox="1"/>
          <p:nvPr/>
        </p:nvSpPr>
        <p:spPr>
          <a:xfrm>
            <a:off x="329650" y="1076850"/>
            <a:ext cx="1430146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tIns="36000" bIns="36000" rtlCol="0">
            <a:spAutoFit/>
          </a:bodyPr>
          <a:lstStyle/>
          <a:p>
            <a:pPr algn="ctr"/>
            <a:r>
              <a:rPr lang="fr-FR" sz="1600" dirty="0" err="1"/>
              <a:t>Static</a:t>
            </a:r>
            <a:r>
              <a:rPr lang="fr-FR" sz="1600" dirty="0"/>
              <a:t> configuration</a:t>
            </a:r>
          </a:p>
        </p:txBody>
      </p:sp>
      <p:sp>
        <p:nvSpPr>
          <p:cNvPr id="143" name="Ellipse 142"/>
          <p:cNvSpPr/>
          <p:nvPr/>
        </p:nvSpPr>
        <p:spPr>
          <a:xfrm>
            <a:off x="56445" y="1200258"/>
            <a:ext cx="345688" cy="317328"/>
          </a:xfrm>
          <a:prstGeom prst="ellipse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5" name="Pentagone 144"/>
          <p:cNvSpPr/>
          <p:nvPr/>
        </p:nvSpPr>
        <p:spPr>
          <a:xfrm>
            <a:off x="2109884" y="608824"/>
            <a:ext cx="3823252" cy="223025"/>
          </a:xfrm>
          <a:prstGeom prst="homePlat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6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491069" y="4805716"/>
            <a:ext cx="1349375" cy="360362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147" name="Espace réservé du contenu 11"/>
          <p:cNvSpPr>
            <a:spLocks noGrp="1"/>
          </p:cNvSpPr>
          <p:nvPr>
            <p:ph sz="quarter" idx="4294967295"/>
          </p:nvPr>
        </p:nvSpPr>
        <p:spPr>
          <a:xfrm>
            <a:off x="796985" y="191497"/>
            <a:ext cx="7654289" cy="441700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141750" indent="0" algn="ctr">
              <a:spcAft>
                <a:spcPts val="1200"/>
              </a:spcAft>
              <a:buNone/>
            </a:pPr>
            <a:r>
              <a:rPr lang="en-US" sz="2000" b="1" dirty="0"/>
              <a:t>Scenario descriptors: layers and sub-layers (example)</a:t>
            </a:r>
            <a:endParaRPr lang="fr-FR" dirty="0"/>
          </a:p>
        </p:txBody>
      </p:sp>
      <p:sp>
        <p:nvSpPr>
          <p:cNvPr id="148" name="Pentagone 147"/>
          <p:cNvSpPr/>
          <p:nvPr/>
        </p:nvSpPr>
        <p:spPr>
          <a:xfrm>
            <a:off x="305786" y="599366"/>
            <a:ext cx="1477537" cy="223025"/>
          </a:xfrm>
          <a:prstGeom prst="homePlat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9" name="ZoneTexte 148"/>
          <p:cNvSpPr txBox="1"/>
          <p:nvPr/>
        </p:nvSpPr>
        <p:spPr>
          <a:xfrm>
            <a:off x="231690" y="552596"/>
            <a:ext cx="12778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Macro-layer</a:t>
            </a:r>
          </a:p>
        </p:txBody>
      </p:sp>
      <p:sp>
        <p:nvSpPr>
          <p:cNvPr id="150" name="ZoneTexte 149"/>
          <p:cNvSpPr txBox="1"/>
          <p:nvPr/>
        </p:nvSpPr>
        <p:spPr>
          <a:xfrm>
            <a:off x="2109884" y="559586"/>
            <a:ext cx="128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/>
              <a:t>Descriptors</a:t>
            </a:r>
            <a:endParaRPr lang="fr-FR" sz="1600" dirty="0"/>
          </a:p>
        </p:txBody>
      </p:sp>
      <p:sp>
        <p:nvSpPr>
          <p:cNvPr id="152" name="ZoneTexte 151"/>
          <p:cNvSpPr txBox="1"/>
          <p:nvPr/>
        </p:nvSpPr>
        <p:spPr>
          <a:xfrm>
            <a:off x="329649" y="3194414"/>
            <a:ext cx="1430147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tIns="36000" bIns="36000" rtlCol="0">
            <a:spAutoFit/>
          </a:bodyPr>
          <a:lstStyle/>
          <a:p>
            <a:pPr algn="ctr"/>
            <a:r>
              <a:rPr lang="fr-FR" sz="1600" dirty="0"/>
              <a:t>Hazard </a:t>
            </a:r>
            <a:r>
              <a:rPr lang="fr-FR" sz="1600" dirty="0" err="1"/>
              <a:t>affecting</a:t>
            </a:r>
            <a:r>
              <a:rPr lang="fr-FR" sz="1600" dirty="0"/>
              <a:t> </a:t>
            </a:r>
            <a:r>
              <a:rPr lang="fr-FR" sz="1600" dirty="0" err="1"/>
              <a:t>response</a:t>
            </a:r>
            <a:endParaRPr lang="fr-FR" sz="1600" dirty="0"/>
          </a:p>
        </p:txBody>
      </p:sp>
      <p:sp>
        <p:nvSpPr>
          <p:cNvPr id="153" name="ZoneTexte 152"/>
          <p:cNvSpPr txBox="1"/>
          <p:nvPr/>
        </p:nvSpPr>
        <p:spPr>
          <a:xfrm>
            <a:off x="329648" y="4375915"/>
            <a:ext cx="1430148" cy="3189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tIns="36000" bIns="36000" rtlCol="0">
            <a:spAutoFit/>
          </a:bodyPr>
          <a:lstStyle/>
          <a:p>
            <a:pPr algn="ctr"/>
            <a:r>
              <a:rPr lang="fr-FR" sz="1600" dirty="0" err="1"/>
              <a:t>Response</a:t>
            </a:r>
            <a:endParaRPr lang="fr-FR" sz="1600" dirty="0"/>
          </a:p>
        </p:txBody>
      </p:sp>
      <p:sp>
        <p:nvSpPr>
          <p:cNvPr id="154" name="ZoneTexte 153"/>
          <p:cNvSpPr txBox="1"/>
          <p:nvPr/>
        </p:nvSpPr>
        <p:spPr>
          <a:xfrm>
            <a:off x="72157" y="1176248"/>
            <a:ext cx="379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</a:t>
            </a:r>
          </a:p>
        </p:txBody>
      </p:sp>
      <p:sp>
        <p:nvSpPr>
          <p:cNvPr id="155" name="Ellipse 154"/>
          <p:cNvSpPr/>
          <p:nvPr/>
        </p:nvSpPr>
        <p:spPr>
          <a:xfrm>
            <a:off x="56445" y="1967874"/>
            <a:ext cx="345688" cy="317328"/>
          </a:xfrm>
          <a:prstGeom prst="ellipse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6" name="Ellipse 155"/>
          <p:cNvSpPr/>
          <p:nvPr/>
        </p:nvSpPr>
        <p:spPr>
          <a:xfrm>
            <a:off x="56445" y="2626769"/>
            <a:ext cx="345688" cy="317328"/>
          </a:xfrm>
          <a:prstGeom prst="ellipse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7" name="Ellipse 156"/>
          <p:cNvSpPr/>
          <p:nvPr/>
        </p:nvSpPr>
        <p:spPr>
          <a:xfrm>
            <a:off x="56445" y="3451248"/>
            <a:ext cx="345688" cy="317328"/>
          </a:xfrm>
          <a:prstGeom prst="ellipse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8" name="Ellipse 157"/>
          <p:cNvSpPr/>
          <p:nvPr/>
        </p:nvSpPr>
        <p:spPr>
          <a:xfrm>
            <a:off x="56445" y="4389462"/>
            <a:ext cx="345688" cy="317328"/>
          </a:xfrm>
          <a:prstGeom prst="ellipse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9" name="ZoneTexte 158"/>
          <p:cNvSpPr txBox="1"/>
          <p:nvPr/>
        </p:nvSpPr>
        <p:spPr>
          <a:xfrm>
            <a:off x="77731" y="1952958"/>
            <a:ext cx="379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</a:t>
            </a:r>
          </a:p>
        </p:txBody>
      </p:sp>
      <p:sp>
        <p:nvSpPr>
          <p:cNvPr id="160" name="ZoneTexte 159"/>
          <p:cNvSpPr txBox="1"/>
          <p:nvPr/>
        </p:nvSpPr>
        <p:spPr>
          <a:xfrm>
            <a:off x="77733" y="2593680"/>
            <a:ext cx="379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</a:t>
            </a:r>
          </a:p>
        </p:txBody>
      </p:sp>
      <p:sp>
        <p:nvSpPr>
          <p:cNvPr id="161" name="ZoneTexte 160"/>
          <p:cNvSpPr txBox="1"/>
          <p:nvPr/>
        </p:nvSpPr>
        <p:spPr>
          <a:xfrm>
            <a:off x="72157" y="4369528"/>
            <a:ext cx="379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4</a:t>
            </a:r>
          </a:p>
        </p:txBody>
      </p:sp>
      <p:sp>
        <p:nvSpPr>
          <p:cNvPr id="162" name="ZoneTexte 161"/>
          <p:cNvSpPr txBox="1"/>
          <p:nvPr/>
        </p:nvSpPr>
        <p:spPr>
          <a:xfrm>
            <a:off x="78746" y="3422814"/>
            <a:ext cx="379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5</a:t>
            </a:r>
          </a:p>
        </p:txBody>
      </p:sp>
      <p:sp>
        <p:nvSpPr>
          <p:cNvPr id="163" name="ZoneTexte 162"/>
          <p:cNvSpPr txBox="1"/>
          <p:nvPr/>
        </p:nvSpPr>
        <p:spPr>
          <a:xfrm>
            <a:off x="2091539" y="1070288"/>
            <a:ext cx="2085279" cy="5847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tIns="36000" bIns="36000" rtlCol="0">
            <a:spAutoFit/>
          </a:bodyPr>
          <a:lstStyle/>
          <a:p>
            <a:r>
              <a:rPr lang="fr-FR" sz="1600" dirty="0"/>
              <a:t>Rolling in </a:t>
            </a:r>
            <a:r>
              <a:rPr lang="fr-FR" sz="1600" dirty="0" err="1"/>
              <a:t>current</a:t>
            </a:r>
            <a:r>
              <a:rPr lang="fr-FR" sz="1600" dirty="0"/>
              <a:t> section</a:t>
            </a:r>
          </a:p>
        </p:txBody>
      </p:sp>
      <p:sp>
        <p:nvSpPr>
          <p:cNvPr id="164" name="ZoneTexte 163"/>
          <p:cNvSpPr txBox="1"/>
          <p:nvPr/>
        </p:nvSpPr>
        <p:spPr>
          <a:xfrm>
            <a:off x="2091539" y="2435855"/>
            <a:ext cx="2085279" cy="56514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tIns="36000" bIns="36000" rtlCol="0">
            <a:spAutoFit/>
          </a:bodyPr>
          <a:lstStyle/>
          <a:p>
            <a:r>
              <a:rPr lang="fr-FR" sz="1600" dirty="0"/>
              <a:t>Intersections and </a:t>
            </a:r>
            <a:r>
              <a:rPr lang="fr-FR" sz="1600" dirty="0" err="1"/>
              <a:t>crossings</a:t>
            </a:r>
            <a:endParaRPr lang="fr-FR" sz="1600" dirty="0"/>
          </a:p>
        </p:txBody>
      </p:sp>
      <p:sp>
        <p:nvSpPr>
          <p:cNvPr id="165" name="ZoneTexte 164"/>
          <p:cNvSpPr txBox="1"/>
          <p:nvPr/>
        </p:nvSpPr>
        <p:spPr>
          <a:xfrm>
            <a:off x="2091541" y="4595932"/>
            <a:ext cx="2085279" cy="31892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tIns="36000" bIns="36000" rtlCol="0">
            <a:spAutoFit/>
          </a:bodyPr>
          <a:lstStyle/>
          <a:p>
            <a:r>
              <a:rPr lang="fr-FR" sz="1600" dirty="0"/>
              <a:t>Parking</a:t>
            </a:r>
          </a:p>
        </p:txBody>
      </p:sp>
      <p:cxnSp>
        <p:nvCxnSpPr>
          <p:cNvPr id="166" name="Connecteur en angle 165"/>
          <p:cNvCxnSpPr>
            <a:stCxn id="141" idx="3"/>
            <a:endCxn id="163" idx="1"/>
          </p:cNvCxnSpPr>
          <p:nvPr/>
        </p:nvCxnSpPr>
        <p:spPr>
          <a:xfrm flipV="1">
            <a:off x="1759796" y="1362676"/>
            <a:ext cx="331743" cy="76738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67" name="Connecteur en angle 166"/>
          <p:cNvCxnSpPr>
            <a:stCxn id="141" idx="3"/>
            <a:endCxn id="164" idx="1"/>
          </p:cNvCxnSpPr>
          <p:nvPr/>
        </p:nvCxnSpPr>
        <p:spPr>
          <a:xfrm>
            <a:off x="1759796" y="2130056"/>
            <a:ext cx="331743" cy="58837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68" name="Connecteur en angle 167"/>
          <p:cNvCxnSpPr>
            <a:stCxn id="141" idx="3"/>
            <a:endCxn id="165" idx="1"/>
          </p:cNvCxnSpPr>
          <p:nvPr/>
        </p:nvCxnSpPr>
        <p:spPr>
          <a:xfrm>
            <a:off x="1759796" y="2130056"/>
            <a:ext cx="331745" cy="262533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08" name="ZoneTexte 107"/>
          <p:cNvSpPr txBox="1"/>
          <p:nvPr/>
        </p:nvSpPr>
        <p:spPr>
          <a:xfrm>
            <a:off x="2091540" y="3932714"/>
            <a:ext cx="2085279" cy="31892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tIns="36000" bIns="36000" rtlCol="0">
            <a:spAutoFit/>
          </a:bodyPr>
          <a:lstStyle/>
          <a:p>
            <a:r>
              <a:rPr lang="fr-FR" sz="1600" dirty="0"/>
              <a:t>Insertions and exits</a:t>
            </a:r>
          </a:p>
        </p:txBody>
      </p:sp>
      <p:cxnSp>
        <p:nvCxnSpPr>
          <p:cNvPr id="109" name="Connecteur en angle 108"/>
          <p:cNvCxnSpPr>
            <a:stCxn id="141" idx="3"/>
            <a:endCxn id="108" idx="1"/>
          </p:cNvCxnSpPr>
          <p:nvPr/>
        </p:nvCxnSpPr>
        <p:spPr>
          <a:xfrm>
            <a:off x="1759796" y="2130056"/>
            <a:ext cx="331744" cy="196212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82" name="Pentagone 181"/>
          <p:cNvSpPr/>
          <p:nvPr/>
        </p:nvSpPr>
        <p:spPr>
          <a:xfrm>
            <a:off x="6096674" y="608824"/>
            <a:ext cx="2999231" cy="223025"/>
          </a:xfrm>
          <a:prstGeom prst="homePlat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0" name="ZoneTexte 109"/>
          <p:cNvSpPr txBox="1"/>
          <p:nvPr/>
        </p:nvSpPr>
        <p:spPr>
          <a:xfrm>
            <a:off x="6096674" y="559586"/>
            <a:ext cx="17015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Attributs</a:t>
            </a:r>
          </a:p>
        </p:txBody>
      </p:sp>
      <p:sp>
        <p:nvSpPr>
          <p:cNvPr id="60" name="ZoneTexte 59"/>
          <p:cNvSpPr txBox="1"/>
          <p:nvPr/>
        </p:nvSpPr>
        <p:spPr>
          <a:xfrm>
            <a:off x="4384363" y="1268397"/>
            <a:ext cx="2033258" cy="46166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fr-FR" sz="1500" dirty="0"/>
              <a:t>Input / output TC </a:t>
            </a:r>
            <a:r>
              <a:rPr lang="fr-FR" sz="1500" dirty="0" err="1"/>
              <a:t>channel</a:t>
            </a:r>
            <a:endParaRPr lang="fr-FR" sz="1500" dirty="0"/>
          </a:p>
        </p:txBody>
      </p:sp>
      <p:sp>
        <p:nvSpPr>
          <p:cNvPr id="61" name="ZoneTexte 60"/>
          <p:cNvSpPr txBox="1"/>
          <p:nvPr/>
        </p:nvSpPr>
        <p:spPr>
          <a:xfrm>
            <a:off x="6643830" y="1563314"/>
            <a:ext cx="2438348" cy="46166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>
            <a:defPPr>
              <a:defRPr lang="fr-FR"/>
            </a:defPPr>
            <a:lvl1pPr>
              <a:defRPr sz="2000"/>
            </a:lvl1pPr>
          </a:lstStyle>
          <a:p>
            <a:r>
              <a:rPr lang="fr-FR" sz="1500" dirty="0"/>
              <a:t>Public transport exit </a:t>
            </a:r>
            <a:r>
              <a:rPr lang="fr-FR" sz="1500" dirty="0" err="1"/>
              <a:t>notch</a:t>
            </a:r>
            <a:r>
              <a:rPr lang="fr-FR" sz="1500" dirty="0"/>
              <a:t> to public road</a:t>
            </a:r>
          </a:p>
        </p:txBody>
      </p:sp>
      <p:cxnSp>
        <p:nvCxnSpPr>
          <p:cNvPr id="62" name="Connecteur en angle 61"/>
          <p:cNvCxnSpPr>
            <a:stCxn id="165" idx="3"/>
            <a:endCxn id="60" idx="1"/>
          </p:cNvCxnSpPr>
          <p:nvPr/>
        </p:nvCxnSpPr>
        <p:spPr>
          <a:xfrm flipV="1">
            <a:off x="4176820" y="1499230"/>
            <a:ext cx="207543" cy="325616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63" name="Connecteur en angle 62"/>
          <p:cNvCxnSpPr>
            <a:stCxn id="165" idx="3"/>
            <a:endCxn id="72" idx="1"/>
          </p:cNvCxnSpPr>
          <p:nvPr/>
        </p:nvCxnSpPr>
        <p:spPr>
          <a:xfrm flipV="1">
            <a:off x="4176820" y="2422443"/>
            <a:ext cx="204315" cy="233295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64" name="ZoneTexte 63"/>
          <p:cNvSpPr txBox="1"/>
          <p:nvPr/>
        </p:nvSpPr>
        <p:spPr>
          <a:xfrm>
            <a:off x="6643830" y="2187464"/>
            <a:ext cx="2440794" cy="2308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>
            <a:defPPr>
              <a:defRPr lang="fr-FR"/>
            </a:defPPr>
            <a:lvl1pPr>
              <a:defRPr sz="2000"/>
            </a:lvl1pPr>
          </a:lstStyle>
          <a:p>
            <a:r>
              <a:rPr lang="fr-FR" sz="1500" dirty="0"/>
              <a:t>Stop on </a:t>
            </a:r>
            <a:r>
              <a:rPr lang="fr-FR" sz="1500" dirty="0" err="1"/>
              <a:t>track</a:t>
            </a:r>
            <a:endParaRPr lang="fr-FR" sz="1500" dirty="0"/>
          </a:p>
        </p:txBody>
      </p:sp>
      <p:sp>
        <p:nvSpPr>
          <p:cNvPr id="65" name="ZoneTexte 64"/>
          <p:cNvSpPr txBox="1"/>
          <p:nvPr/>
        </p:nvSpPr>
        <p:spPr>
          <a:xfrm>
            <a:off x="6650152" y="2456502"/>
            <a:ext cx="2439416" cy="46166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>
            <a:defPPr>
              <a:defRPr lang="fr-FR"/>
            </a:defPPr>
            <a:lvl1pPr>
              <a:defRPr sz="2000"/>
            </a:lvl1pPr>
          </a:lstStyle>
          <a:p>
            <a:r>
              <a:rPr lang="fr-FR" sz="1500" dirty="0"/>
              <a:t>Post-stop </a:t>
            </a:r>
            <a:r>
              <a:rPr lang="fr-FR" sz="1500" dirty="0" err="1"/>
              <a:t>departure</a:t>
            </a:r>
            <a:r>
              <a:rPr lang="fr-FR" sz="1500" dirty="0"/>
              <a:t> on </a:t>
            </a:r>
            <a:r>
              <a:rPr lang="fr-FR" sz="1500" dirty="0" err="1"/>
              <a:t>track</a:t>
            </a:r>
            <a:endParaRPr lang="fr-FR" sz="1500" dirty="0"/>
          </a:p>
        </p:txBody>
      </p:sp>
      <p:sp>
        <p:nvSpPr>
          <p:cNvPr id="66" name="ZoneTexte 65"/>
          <p:cNvSpPr txBox="1"/>
          <p:nvPr/>
        </p:nvSpPr>
        <p:spPr>
          <a:xfrm>
            <a:off x="6650152" y="3125982"/>
            <a:ext cx="2434472" cy="2308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>
            <a:defPPr>
              <a:defRPr lang="fr-FR"/>
            </a:defPPr>
            <a:lvl1pPr>
              <a:defRPr sz="2000"/>
            </a:lvl1pPr>
          </a:lstStyle>
          <a:p>
            <a:r>
              <a:rPr lang="fr-FR" sz="1500" dirty="0" err="1"/>
              <a:t>Notch</a:t>
            </a:r>
            <a:r>
              <a:rPr lang="fr-FR" sz="1500" dirty="0"/>
              <a:t> </a:t>
            </a:r>
            <a:r>
              <a:rPr lang="fr-FR" sz="1500" dirty="0" err="1"/>
              <a:t>along</a:t>
            </a:r>
            <a:r>
              <a:rPr lang="fr-FR" sz="1500" dirty="0"/>
              <a:t> the </a:t>
            </a:r>
            <a:r>
              <a:rPr lang="fr-FR" sz="1500" dirty="0" err="1"/>
              <a:t>lane</a:t>
            </a:r>
            <a:endParaRPr lang="fr-FR" sz="1500" dirty="0"/>
          </a:p>
        </p:txBody>
      </p:sp>
      <p:sp>
        <p:nvSpPr>
          <p:cNvPr id="67" name="ZoneTexte 66"/>
          <p:cNvSpPr txBox="1"/>
          <p:nvPr/>
        </p:nvSpPr>
        <p:spPr>
          <a:xfrm>
            <a:off x="6650152" y="3398526"/>
            <a:ext cx="2434472" cy="2308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>
            <a:defPPr>
              <a:defRPr lang="fr-FR"/>
            </a:defPPr>
            <a:lvl1pPr>
              <a:defRPr sz="2000"/>
            </a:lvl1pPr>
          </a:lstStyle>
          <a:p>
            <a:r>
              <a:rPr lang="fr-FR" sz="1500" dirty="0"/>
              <a:t>Online parking</a:t>
            </a:r>
          </a:p>
        </p:txBody>
      </p:sp>
      <p:sp>
        <p:nvSpPr>
          <p:cNvPr id="68" name="ZoneTexte 67"/>
          <p:cNvSpPr txBox="1"/>
          <p:nvPr/>
        </p:nvSpPr>
        <p:spPr>
          <a:xfrm>
            <a:off x="6650152" y="3675847"/>
            <a:ext cx="2434472" cy="2308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>
            <a:defPPr>
              <a:defRPr lang="fr-FR"/>
            </a:defPPr>
            <a:lvl1pPr>
              <a:defRPr sz="2000"/>
            </a:lvl1pPr>
          </a:lstStyle>
          <a:p>
            <a:r>
              <a:rPr lang="fr-FR" sz="1500" dirty="0" err="1"/>
              <a:t>Spurred</a:t>
            </a:r>
            <a:r>
              <a:rPr lang="fr-FR" sz="1500" dirty="0"/>
              <a:t> parking</a:t>
            </a:r>
          </a:p>
        </p:txBody>
      </p:sp>
      <p:cxnSp>
        <p:nvCxnSpPr>
          <p:cNvPr id="69" name="Connecteur en angle 68"/>
          <p:cNvCxnSpPr>
            <a:stCxn id="165" idx="3"/>
            <a:endCxn id="71" idx="1"/>
          </p:cNvCxnSpPr>
          <p:nvPr/>
        </p:nvCxnSpPr>
        <p:spPr>
          <a:xfrm flipV="1">
            <a:off x="4176820" y="3373874"/>
            <a:ext cx="219826" cy="138152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70" name="ZoneTexte 69"/>
          <p:cNvSpPr txBox="1"/>
          <p:nvPr/>
        </p:nvSpPr>
        <p:spPr>
          <a:xfrm>
            <a:off x="6646261" y="1027711"/>
            <a:ext cx="2443307" cy="46166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>
            <a:defPPr>
              <a:defRPr lang="fr-FR"/>
            </a:defPPr>
            <a:lvl1pPr>
              <a:defRPr sz="2000"/>
            </a:lvl1pPr>
          </a:lstStyle>
          <a:p>
            <a:r>
              <a:rPr lang="en-US" sz="1500" dirty="0"/>
              <a:t>Entrance and stop notch for public transport</a:t>
            </a:r>
            <a:endParaRPr lang="fr-FR" sz="1500" dirty="0"/>
          </a:p>
        </p:txBody>
      </p:sp>
      <p:sp>
        <p:nvSpPr>
          <p:cNvPr id="71" name="ZoneTexte 70"/>
          <p:cNvSpPr txBox="1"/>
          <p:nvPr/>
        </p:nvSpPr>
        <p:spPr>
          <a:xfrm>
            <a:off x="4396646" y="3143041"/>
            <a:ext cx="2036444" cy="46166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en-US" sz="1500" dirty="0" err="1"/>
              <a:t>Manoeuvring</a:t>
            </a:r>
            <a:r>
              <a:rPr lang="en-US" sz="1500" dirty="0"/>
              <a:t> public road parking / exit</a:t>
            </a:r>
            <a:endParaRPr lang="fr-FR" sz="1500" dirty="0"/>
          </a:p>
        </p:txBody>
      </p:sp>
      <p:sp>
        <p:nvSpPr>
          <p:cNvPr id="72" name="ZoneTexte 71"/>
          <p:cNvSpPr txBox="1"/>
          <p:nvPr/>
        </p:nvSpPr>
        <p:spPr>
          <a:xfrm>
            <a:off x="4381135" y="2307027"/>
            <a:ext cx="2036486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fr-FR" sz="1500" dirty="0"/>
              <a:t>Stop on </a:t>
            </a:r>
            <a:r>
              <a:rPr lang="fr-FR" sz="1500" dirty="0" err="1"/>
              <a:t>lane</a:t>
            </a:r>
            <a:endParaRPr lang="fr-FR" sz="1500" dirty="0"/>
          </a:p>
        </p:txBody>
      </p:sp>
      <p:cxnSp>
        <p:nvCxnSpPr>
          <p:cNvPr id="73" name="Connecteur en angle 72"/>
          <p:cNvCxnSpPr>
            <a:stCxn id="60" idx="3"/>
            <a:endCxn id="70" idx="1"/>
          </p:cNvCxnSpPr>
          <p:nvPr/>
        </p:nvCxnSpPr>
        <p:spPr>
          <a:xfrm flipV="1">
            <a:off x="6417621" y="1258544"/>
            <a:ext cx="228640" cy="24068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4" name="Connecteur en angle 73"/>
          <p:cNvCxnSpPr>
            <a:stCxn id="60" idx="3"/>
            <a:endCxn id="61" idx="1"/>
          </p:cNvCxnSpPr>
          <p:nvPr/>
        </p:nvCxnSpPr>
        <p:spPr>
          <a:xfrm>
            <a:off x="6417621" y="1499230"/>
            <a:ext cx="226209" cy="29491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5" name="Connecteur en angle 74"/>
          <p:cNvCxnSpPr>
            <a:stCxn id="72" idx="3"/>
            <a:endCxn id="64" idx="1"/>
          </p:cNvCxnSpPr>
          <p:nvPr/>
        </p:nvCxnSpPr>
        <p:spPr>
          <a:xfrm flipV="1">
            <a:off x="6417621" y="2302880"/>
            <a:ext cx="226209" cy="11956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6" name="Connecteur en angle 75"/>
          <p:cNvCxnSpPr>
            <a:stCxn id="72" idx="3"/>
            <a:endCxn id="65" idx="1"/>
          </p:cNvCxnSpPr>
          <p:nvPr/>
        </p:nvCxnSpPr>
        <p:spPr>
          <a:xfrm>
            <a:off x="6417621" y="2422443"/>
            <a:ext cx="232531" cy="26489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7" name="Connecteur en angle 76"/>
          <p:cNvCxnSpPr>
            <a:stCxn id="71" idx="3"/>
            <a:endCxn id="66" idx="1"/>
          </p:cNvCxnSpPr>
          <p:nvPr/>
        </p:nvCxnSpPr>
        <p:spPr>
          <a:xfrm flipV="1">
            <a:off x="6433090" y="3241398"/>
            <a:ext cx="217062" cy="13247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8" name="Connecteur en angle 77"/>
          <p:cNvCxnSpPr>
            <a:stCxn id="71" idx="3"/>
            <a:endCxn id="67" idx="1"/>
          </p:cNvCxnSpPr>
          <p:nvPr/>
        </p:nvCxnSpPr>
        <p:spPr>
          <a:xfrm>
            <a:off x="6433090" y="3373874"/>
            <a:ext cx="217062" cy="14006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9" name="Connecteur en angle 78"/>
          <p:cNvCxnSpPr>
            <a:stCxn id="71" idx="3"/>
            <a:endCxn id="68" idx="1"/>
          </p:cNvCxnSpPr>
          <p:nvPr/>
        </p:nvCxnSpPr>
        <p:spPr>
          <a:xfrm>
            <a:off x="6433090" y="3373874"/>
            <a:ext cx="217062" cy="41738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80" name="ZoneTexte 79"/>
          <p:cNvSpPr txBox="1"/>
          <p:nvPr/>
        </p:nvSpPr>
        <p:spPr>
          <a:xfrm>
            <a:off x="4396646" y="3846579"/>
            <a:ext cx="2036444" cy="46166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fr-FR" sz="1500" b="1" dirty="0" err="1"/>
              <a:t>Loading</a:t>
            </a:r>
            <a:r>
              <a:rPr lang="fr-FR" sz="1500" b="1" dirty="0"/>
              <a:t> / </a:t>
            </a:r>
            <a:r>
              <a:rPr lang="fr-FR" sz="1500" b="1" dirty="0" err="1"/>
              <a:t>unloading</a:t>
            </a:r>
            <a:r>
              <a:rPr lang="fr-FR" sz="1500" b="1" dirty="0"/>
              <a:t> for </a:t>
            </a:r>
            <a:r>
              <a:rPr lang="fr-FR" sz="1500" b="1" dirty="0" err="1"/>
              <a:t>delivery</a:t>
            </a:r>
            <a:endParaRPr lang="fr-FR" sz="1500" b="1" dirty="0"/>
          </a:p>
        </p:txBody>
      </p:sp>
      <p:sp>
        <p:nvSpPr>
          <p:cNvPr id="81" name="ZoneTexte 80"/>
          <p:cNvSpPr txBox="1"/>
          <p:nvPr/>
        </p:nvSpPr>
        <p:spPr>
          <a:xfrm>
            <a:off x="6658254" y="4030124"/>
            <a:ext cx="2434472" cy="2308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>
            <a:defPPr>
              <a:defRPr lang="fr-FR"/>
            </a:defPPr>
            <a:lvl1pPr>
              <a:defRPr sz="2000"/>
            </a:lvl1pPr>
          </a:lstStyle>
          <a:p>
            <a:r>
              <a:rPr lang="fr-FR" sz="1500" dirty="0"/>
              <a:t>In double file</a:t>
            </a:r>
          </a:p>
        </p:txBody>
      </p:sp>
      <p:sp>
        <p:nvSpPr>
          <p:cNvPr id="82" name="ZoneTexte 81"/>
          <p:cNvSpPr txBox="1"/>
          <p:nvPr/>
        </p:nvSpPr>
        <p:spPr>
          <a:xfrm>
            <a:off x="6658254" y="4308244"/>
            <a:ext cx="2434472" cy="2308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>
            <a:defPPr>
              <a:defRPr lang="fr-FR"/>
            </a:defPPr>
            <a:lvl1pPr>
              <a:defRPr sz="2000"/>
            </a:lvl1pPr>
          </a:lstStyle>
          <a:p>
            <a:r>
              <a:rPr lang="fr-FR" sz="1500" dirty="0" err="1"/>
              <a:t>Reserved</a:t>
            </a:r>
            <a:r>
              <a:rPr lang="fr-FR" sz="1500" dirty="0"/>
              <a:t> area</a:t>
            </a:r>
          </a:p>
        </p:txBody>
      </p:sp>
      <p:sp>
        <p:nvSpPr>
          <p:cNvPr id="83" name="ZoneTexte 82"/>
          <p:cNvSpPr txBox="1"/>
          <p:nvPr/>
        </p:nvSpPr>
        <p:spPr>
          <a:xfrm>
            <a:off x="6656474" y="4591374"/>
            <a:ext cx="2434472" cy="2308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>
            <a:defPPr>
              <a:defRPr lang="fr-FR"/>
            </a:defPPr>
            <a:lvl1pPr>
              <a:defRPr sz="2000"/>
            </a:lvl1pPr>
          </a:lstStyle>
          <a:p>
            <a:r>
              <a:rPr lang="fr-FR" sz="1500" dirty="0"/>
              <a:t>In pedestrian areas</a:t>
            </a:r>
          </a:p>
        </p:txBody>
      </p:sp>
      <p:cxnSp>
        <p:nvCxnSpPr>
          <p:cNvPr id="84" name="Connecteur en angle 83"/>
          <p:cNvCxnSpPr>
            <a:stCxn id="80" idx="3"/>
            <a:endCxn id="81" idx="1"/>
          </p:cNvCxnSpPr>
          <p:nvPr/>
        </p:nvCxnSpPr>
        <p:spPr>
          <a:xfrm>
            <a:off x="6433090" y="4077412"/>
            <a:ext cx="225164" cy="6812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5" name="Connecteur en angle 84"/>
          <p:cNvCxnSpPr>
            <a:stCxn id="80" idx="3"/>
            <a:endCxn id="82" idx="1"/>
          </p:cNvCxnSpPr>
          <p:nvPr/>
        </p:nvCxnSpPr>
        <p:spPr>
          <a:xfrm>
            <a:off x="6433090" y="4077412"/>
            <a:ext cx="225164" cy="34624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6" name="Connecteur en angle 85"/>
          <p:cNvCxnSpPr>
            <a:stCxn id="80" idx="3"/>
            <a:endCxn id="83" idx="1"/>
          </p:cNvCxnSpPr>
          <p:nvPr/>
        </p:nvCxnSpPr>
        <p:spPr>
          <a:xfrm>
            <a:off x="6433090" y="4077412"/>
            <a:ext cx="223384" cy="62937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99" name="Connecteur en angle 98"/>
          <p:cNvCxnSpPr>
            <a:stCxn id="165" idx="3"/>
            <a:endCxn id="80" idx="1"/>
          </p:cNvCxnSpPr>
          <p:nvPr/>
        </p:nvCxnSpPr>
        <p:spPr>
          <a:xfrm flipV="1">
            <a:off x="4176820" y="4077412"/>
            <a:ext cx="219826" cy="67798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34715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entagone 204"/>
          <p:cNvSpPr/>
          <p:nvPr/>
        </p:nvSpPr>
        <p:spPr>
          <a:xfrm>
            <a:off x="301768" y="602448"/>
            <a:ext cx="8679239" cy="234532"/>
          </a:xfrm>
          <a:prstGeom prst="homePlat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0" name="ZoneTexte 139"/>
          <p:cNvSpPr txBox="1"/>
          <p:nvPr/>
        </p:nvSpPr>
        <p:spPr>
          <a:xfrm>
            <a:off x="329650" y="2619118"/>
            <a:ext cx="1430146" cy="31892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tIns="36000" bIns="36000" rtlCol="0">
            <a:spAutoFit/>
          </a:bodyPr>
          <a:lstStyle>
            <a:defPPr>
              <a:defRPr lang="fr-FR"/>
            </a:defPPr>
            <a:lvl1pPr algn="ctr">
              <a:defRPr sz="1600"/>
            </a:lvl1pPr>
          </a:lstStyle>
          <a:p>
            <a:r>
              <a:rPr lang="fr-FR" dirty="0"/>
              <a:t>Traffic </a:t>
            </a:r>
            <a:r>
              <a:rPr lang="fr-FR" dirty="0" err="1"/>
              <a:t>hazard</a:t>
            </a:r>
            <a:endParaRPr lang="fr-FR" dirty="0"/>
          </a:p>
        </p:txBody>
      </p:sp>
      <p:sp>
        <p:nvSpPr>
          <p:cNvPr id="141" name="ZoneTexte 140"/>
          <p:cNvSpPr txBox="1"/>
          <p:nvPr/>
        </p:nvSpPr>
        <p:spPr>
          <a:xfrm>
            <a:off x="329650" y="1837668"/>
            <a:ext cx="1430146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tIns="36000" bIns="36000" rtlCol="0">
            <a:spAutoFit/>
          </a:bodyPr>
          <a:lstStyle>
            <a:defPPr>
              <a:defRPr lang="fr-FR"/>
            </a:defPPr>
            <a:lvl1pPr algn="ctr">
              <a:defRPr sz="1600"/>
            </a:lvl1pPr>
          </a:lstStyle>
          <a:p>
            <a:r>
              <a:rPr lang="fr-FR" dirty="0"/>
              <a:t>Ego </a:t>
            </a:r>
            <a:r>
              <a:rPr lang="fr-FR" dirty="0" err="1"/>
              <a:t>manoeuvre</a:t>
            </a:r>
            <a:endParaRPr lang="fr-FR" dirty="0"/>
          </a:p>
        </p:txBody>
      </p:sp>
      <p:sp>
        <p:nvSpPr>
          <p:cNvPr id="142" name="ZoneTexte 141"/>
          <p:cNvSpPr txBox="1"/>
          <p:nvPr/>
        </p:nvSpPr>
        <p:spPr>
          <a:xfrm>
            <a:off x="329650" y="1076850"/>
            <a:ext cx="1430146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tIns="36000" bIns="36000" rtlCol="0">
            <a:spAutoFit/>
          </a:bodyPr>
          <a:lstStyle/>
          <a:p>
            <a:pPr algn="ctr"/>
            <a:r>
              <a:rPr lang="fr-FR" sz="1600" dirty="0" err="1"/>
              <a:t>Static</a:t>
            </a:r>
            <a:r>
              <a:rPr lang="fr-FR" sz="1600" dirty="0"/>
              <a:t> configuration</a:t>
            </a:r>
          </a:p>
        </p:txBody>
      </p:sp>
      <p:sp>
        <p:nvSpPr>
          <p:cNvPr id="143" name="Ellipse 142"/>
          <p:cNvSpPr/>
          <p:nvPr/>
        </p:nvSpPr>
        <p:spPr>
          <a:xfrm>
            <a:off x="56445" y="1200258"/>
            <a:ext cx="345688" cy="317328"/>
          </a:xfrm>
          <a:prstGeom prst="ellipse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5" name="Pentagone 144"/>
          <p:cNvSpPr/>
          <p:nvPr/>
        </p:nvSpPr>
        <p:spPr>
          <a:xfrm>
            <a:off x="2109884" y="608824"/>
            <a:ext cx="3823252" cy="223025"/>
          </a:xfrm>
          <a:prstGeom prst="homePlat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6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491069" y="4805716"/>
            <a:ext cx="1349375" cy="360362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22</a:t>
            </a:fld>
            <a:endParaRPr lang="fr-FR" dirty="0"/>
          </a:p>
        </p:txBody>
      </p:sp>
      <p:sp>
        <p:nvSpPr>
          <p:cNvPr id="147" name="Espace réservé du contenu 11"/>
          <p:cNvSpPr>
            <a:spLocks noGrp="1"/>
          </p:cNvSpPr>
          <p:nvPr>
            <p:ph sz="quarter" idx="4294967295"/>
          </p:nvPr>
        </p:nvSpPr>
        <p:spPr>
          <a:xfrm>
            <a:off x="796985" y="191497"/>
            <a:ext cx="7654289" cy="441700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141750" indent="0" algn="ctr">
              <a:spcAft>
                <a:spcPts val="1200"/>
              </a:spcAft>
              <a:buNone/>
            </a:pPr>
            <a:r>
              <a:rPr lang="en-US" sz="2000" b="1" dirty="0"/>
              <a:t>Scenario descriptors: layers and sub-layers (example)</a:t>
            </a:r>
            <a:endParaRPr lang="fr-FR" dirty="0"/>
          </a:p>
        </p:txBody>
      </p:sp>
      <p:sp>
        <p:nvSpPr>
          <p:cNvPr id="148" name="Pentagone 147"/>
          <p:cNvSpPr/>
          <p:nvPr/>
        </p:nvSpPr>
        <p:spPr>
          <a:xfrm>
            <a:off x="305786" y="599366"/>
            <a:ext cx="1477537" cy="223025"/>
          </a:xfrm>
          <a:prstGeom prst="homePlat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9" name="ZoneTexte 148"/>
          <p:cNvSpPr txBox="1"/>
          <p:nvPr/>
        </p:nvSpPr>
        <p:spPr>
          <a:xfrm>
            <a:off x="231690" y="552596"/>
            <a:ext cx="12778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Macro-layer</a:t>
            </a:r>
          </a:p>
        </p:txBody>
      </p:sp>
      <p:sp>
        <p:nvSpPr>
          <p:cNvPr id="150" name="ZoneTexte 149"/>
          <p:cNvSpPr txBox="1"/>
          <p:nvPr/>
        </p:nvSpPr>
        <p:spPr>
          <a:xfrm>
            <a:off x="2109884" y="559586"/>
            <a:ext cx="128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/>
              <a:t>Descriptors</a:t>
            </a:r>
            <a:endParaRPr lang="fr-FR" sz="1600" dirty="0"/>
          </a:p>
        </p:txBody>
      </p:sp>
      <p:sp>
        <p:nvSpPr>
          <p:cNvPr id="152" name="ZoneTexte 151"/>
          <p:cNvSpPr txBox="1"/>
          <p:nvPr/>
        </p:nvSpPr>
        <p:spPr>
          <a:xfrm>
            <a:off x="329649" y="3194414"/>
            <a:ext cx="1430147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tIns="36000" bIns="36000" rtlCol="0">
            <a:spAutoFit/>
          </a:bodyPr>
          <a:lstStyle/>
          <a:p>
            <a:pPr algn="ctr"/>
            <a:r>
              <a:rPr lang="fr-FR" sz="1600" dirty="0"/>
              <a:t>Hazard </a:t>
            </a:r>
            <a:r>
              <a:rPr lang="fr-FR" sz="1600" dirty="0" err="1"/>
              <a:t>affecting</a:t>
            </a:r>
            <a:r>
              <a:rPr lang="fr-FR" sz="1600" dirty="0"/>
              <a:t> </a:t>
            </a:r>
            <a:r>
              <a:rPr lang="fr-FR" sz="1600" dirty="0" err="1"/>
              <a:t>response</a:t>
            </a:r>
            <a:endParaRPr lang="fr-FR" sz="1600" dirty="0"/>
          </a:p>
        </p:txBody>
      </p:sp>
      <p:sp>
        <p:nvSpPr>
          <p:cNvPr id="153" name="ZoneTexte 152"/>
          <p:cNvSpPr txBox="1"/>
          <p:nvPr/>
        </p:nvSpPr>
        <p:spPr>
          <a:xfrm>
            <a:off x="329648" y="4375915"/>
            <a:ext cx="1430148" cy="3189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tIns="36000" bIns="36000" rtlCol="0">
            <a:spAutoFit/>
          </a:bodyPr>
          <a:lstStyle/>
          <a:p>
            <a:pPr algn="ctr"/>
            <a:r>
              <a:rPr lang="fr-FR" sz="1600" dirty="0" err="1"/>
              <a:t>Response</a:t>
            </a:r>
            <a:endParaRPr lang="fr-FR" sz="1600" dirty="0"/>
          </a:p>
        </p:txBody>
      </p:sp>
      <p:sp>
        <p:nvSpPr>
          <p:cNvPr id="154" name="ZoneTexte 153"/>
          <p:cNvSpPr txBox="1"/>
          <p:nvPr/>
        </p:nvSpPr>
        <p:spPr>
          <a:xfrm>
            <a:off x="72157" y="1176248"/>
            <a:ext cx="379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</a:t>
            </a:r>
          </a:p>
        </p:txBody>
      </p:sp>
      <p:sp>
        <p:nvSpPr>
          <p:cNvPr id="155" name="Ellipse 154"/>
          <p:cNvSpPr/>
          <p:nvPr/>
        </p:nvSpPr>
        <p:spPr>
          <a:xfrm>
            <a:off x="56445" y="1967874"/>
            <a:ext cx="345688" cy="317328"/>
          </a:xfrm>
          <a:prstGeom prst="ellipse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6" name="Ellipse 155"/>
          <p:cNvSpPr/>
          <p:nvPr/>
        </p:nvSpPr>
        <p:spPr>
          <a:xfrm>
            <a:off x="56445" y="2626769"/>
            <a:ext cx="345688" cy="317328"/>
          </a:xfrm>
          <a:prstGeom prst="ellipse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7" name="Ellipse 156"/>
          <p:cNvSpPr/>
          <p:nvPr/>
        </p:nvSpPr>
        <p:spPr>
          <a:xfrm>
            <a:off x="56445" y="3451248"/>
            <a:ext cx="345688" cy="317328"/>
          </a:xfrm>
          <a:prstGeom prst="ellipse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8" name="Ellipse 157"/>
          <p:cNvSpPr/>
          <p:nvPr/>
        </p:nvSpPr>
        <p:spPr>
          <a:xfrm>
            <a:off x="56445" y="4389462"/>
            <a:ext cx="345688" cy="317328"/>
          </a:xfrm>
          <a:prstGeom prst="ellipse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9" name="ZoneTexte 158"/>
          <p:cNvSpPr txBox="1"/>
          <p:nvPr/>
        </p:nvSpPr>
        <p:spPr>
          <a:xfrm>
            <a:off x="77731" y="1952958"/>
            <a:ext cx="379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</a:t>
            </a:r>
          </a:p>
        </p:txBody>
      </p:sp>
      <p:sp>
        <p:nvSpPr>
          <p:cNvPr id="160" name="ZoneTexte 159"/>
          <p:cNvSpPr txBox="1"/>
          <p:nvPr/>
        </p:nvSpPr>
        <p:spPr>
          <a:xfrm>
            <a:off x="77733" y="2593680"/>
            <a:ext cx="379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</a:t>
            </a:r>
          </a:p>
        </p:txBody>
      </p:sp>
      <p:sp>
        <p:nvSpPr>
          <p:cNvPr id="161" name="ZoneTexte 160"/>
          <p:cNvSpPr txBox="1"/>
          <p:nvPr/>
        </p:nvSpPr>
        <p:spPr>
          <a:xfrm>
            <a:off x="72157" y="4369528"/>
            <a:ext cx="379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4</a:t>
            </a:r>
          </a:p>
        </p:txBody>
      </p:sp>
      <p:sp>
        <p:nvSpPr>
          <p:cNvPr id="162" name="ZoneTexte 161"/>
          <p:cNvSpPr txBox="1"/>
          <p:nvPr/>
        </p:nvSpPr>
        <p:spPr>
          <a:xfrm>
            <a:off x="78746" y="3422814"/>
            <a:ext cx="379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5</a:t>
            </a:r>
          </a:p>
        </p:txBody>
      </p:sp>
      <p:sp>
        <p:nvSpPr>
          <p:cNvPr id="163" name="ZoneTexte 162"/>
          <p:cNvSpPr txBox="1"/>
          <p:nvPr/>
        </p:nvSpPr>
        <p:spPr>
          <a:xfrm>
            <a:off x="2091538" y="1008955"/>
            <a:ext cx="2085279" cy="31892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tIns="36000" bIns="36000" rtlCol="0">
            <a:spAutoFit/>
          </a:bodyPr>
          <a:lstStyle/>
          <a:p>
            <a:r>
              <a:rPr lang="fr-FR" sz="1600" dirty="0"/>
              <a:t>Type / Nature</a:t>
            </a:r>
          </a:p>
        </p:txBody>
      </p:sp>
      <p:sp>
        <p:nvSpPr>
          <p:cNvPr id="164" name="ZoneTexte 163"/>
          <p:cNvSpPr txBox="1"/>
          <p:nvPr/>
        </p:nvSpPr>
        <p:spPr>
          <a:xfrm>
            <a:off x="2091297" y="3195018"/>
            <a:ext cx="2085279" cy="31892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tIns="36000" bIns="36000" rtlCol="0">
            <a:spAutoFit/>
          </a:bodyPr>
          <a:lstStyle/>
          <a:p>
            <a:r>
              <a:rPr lang="fr-FR" sz="1600" dirty="0" err="1"/>
              <a:t>Manoeuvre</a:t>
            </a:r>
            <a:endParaRPr lang="fr-FR" sz="1600" dirty="0"/>
          </a:p>
        </p:txBody>
      </p:sp>
      <p:sp>
        <p:nvSpPr>
          <p:cNvPr id="165" name="ZoneTexte 164"/>
          <p:cNvSpPr txBox="1"/>
          <p:nvPr/>
        </p:nvSpPr>
        <p:spPr>
          <a:xfrm>
            <a:off x="2091537" y="4504901"/>
            <a:ext cx="2085279" cy="56514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tIns="36000" bIns="36000" rtlCol="0">
            <a:spAutoFit/>
          </a:bodyPr>
          <a:lstStyle/>
          <a:p>
            <a:r>
              <a:rPr lang="fr-FR" sz="1600" dirty="0"/>
              <a:t>Hazard area </a:t>
            </a:r>
            <a:r>
              <a:rPr lang="fr-FR" sz="1600" dirty="0" err="1"/>
              <a:t>descriptors</a:t>
            </a:r>
            <a:endParaRPr lang="fr-FR" sz="1600" dirty="0"/>
          </a:p>
        </p:txBody>
      </p:sp>
      <p:cxnSp>
        <p:nvCxnSpPr>
          <p:cNvPr id="166" name="Connecteur en angle 165"/>
          <p:cNvCxnSpPr>
            <a:stCxn id="140" idx="3"/>
            <a:endCxn id="163" idx="1"/>
          </p:cNvCxnSpPr>
          <p:nvPr/>
        </p:nvCxnSpPr>
        <p:spPr>
          <a:xfrm flipV="1">
            <a:off x="1759796" y="1168417"/>
            <a:ext cx="331742" cy="161016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67" name="Connecteur en angle 166"/>
          <p:cNvCxnSpPr>
            <a:stCxn id="140" idx="3"/>
            <a:endCxn id="164" idx="1"/>
          </p:cNvCxnSpPr>
          <p:nvPr/>
        </p:nvCxnSpPr>
        <p:spPr>
          <a:xfrm>
            <a:off x="1759796" y="2778580"/>
            <a:ext cx="331501" cy="5759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68" name="Connecteur en angle 167"/>
          <p:cNvCxnSpPr>
            <a:stCxn id="140" idx="3"/>
            <a:endCxn id="165" idx="1"/>
          </p:cNvCxnSpPr>
          <p:nvPr/>
        </p:nvCxnSpPr>
        <p:spPr>
          <a:xfrm>
            <a:off x="1759796" y="2778580"/>
            <a:ext cx="331741" cy="200889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08" name="ZoneTexte 107"/>
          <p:cNvSpPr txBox="1"/>
          <p:nvPr/>
        </p:nvSpPr>
        <p:spPr>
          <a:xfrm>
            <a:off x="2091297" y="3599080"/>
            <a:ext cx="2085279" cy="81136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tIns="36000" bIns="36000" rtlCol="0">
            <a:spAutoFit/>
          </a:bodyPr>
          <a:lstStyle/>
          <a:p>
            <a:r>
              <a:rPr lang="en-US" sz="1600" dirty="0"/>
              <a:t>Contextual element as a presumption of attitudes</a:t>
            </a:r>
          </a:p>
        </p:txBody>
      </p:sp>
      <p:cxnSp>
        <p:nvCxnSpPr>
          <p:cNvPr id="109" name="Connecteur en angle 108"/>
          <p:cNvCxnSpPr>
            <a:stCxn id="140" idx="3"/>
            <a:endCxn id="108" idx="1"/>
          </p:cNvCxnSpPr>
          <p:nvPr/>
        </p:nvCxnSpPr>
        <p:spPr>
          <a:xfrm>
            <a:off x="1759796" y="2778580"/>
            <a:ext cx="331501" cy="122618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82" name="Pentagone 181"/>
          <p:cNvSpPr/>
          <p:nvPr/>
        </p:nvSpPr>
        <p:spPr>
          <a:xfrm>
            <a:off x="6096674" y="608824"/>
            <a:ext cx="2999231" cy="223025"/>
          </a:xfrm>
          <a:prstGeom prst="homePlat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0" name="ZoneTexte 109"/>
          <p:cNvSpPr txBox="1"/>
          <p:nvPr/>
        </p:nvSpPr>
        <p:spPr>
          <a:xfrm>
            <a:off x="6096674" y="559586"/>
            <a:ext cx="17015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Attributs</a:t>
            </a:r>
          </a:p>
        </p:txBody>
      </p:sp>
      <p:sp>
        <p:nvSpPr>
          <p:cNvPr id="60" name="ZoneTexte 59"/>
          <p:cNvSpPr txBox="1"/>
          <p:nvPr/>
        </p:nvSpPr>
        <p:spPr>
          <a:xfrm>
            <a:off x="4399832" y="949417"/>
            <a:ext cx="1750066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fr-FR" sz="1500" dirty="0"/>
              <a:t>Type of </a:t>
            </a:r>
            <a:r>
              <a:rPr lang="fr-FR" sz="1500" dirty="0" err="1"/>
              <a:t>third</a:t>
            </a:r>
            <a:r>
              <a:rPr lang="fr-FR" sz="1500" dirty="0"/>
              <a:t> party</a:t>
            </a:r>
          </a:p>
        </p:txBody>
      </p:sp>
      <p:sp>
        <p:nvSpPr>
          <p:cNvPr id="61" name="ZoneTexte 60"/>
          <p:cNvSpPr txBox="1"/>
          <p:nvPr/>
        </p:nvSpPr>
        <p:spPr>
          <a:xfrm>
            <a:off x="6643024" y="1633914"/>
            <a:ext cx="2438348" cy="2308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>
            <a:defPPr>
              <a:defRPr lang="fr-FR"/>
            </a:defPPr>
            <a:lvl1pPr>
              <a:defRPr sz="2000"/>
            </a:lvl1pPr>
          </a:lstStyle>
          <a:p>
            <a:r>
              <a:rPr lang="fr-FR" sz="1500" dirty="0" err="1"/>
              <a:t>Guided</a:t>
            </a:r>
            <a:r>
              <a:rPr lang="fr-FR" sz="1500" dirty="0"/>
              <a:t> transport</a:t>
            </a:r>
          </a:p>
        </p:txBody>
      </p:sp>
      <p:cxnSp>
        <p:nvCxnSpPr>
          <p:cNvPr id="62" name="Connecteur en angle 61"/>
          <p:cNvCxnSpPr>
            <a:stCxn id="163" idx="3"/>
            <a:endCxn id="60" idx="1"/>
          </p:cNvCxnSpPr>
          <p:nvPr/>
        </p:nvCxnSpPr>
        <p:spPr>
          <a:xfrm flipV="1">
            <a:off x="4176817" y="1064833"/>
            <a:ext cx="223015" cy="10358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63" name="Connecteur en angle 62"/>
          <p:cNvCxnSpPr>
            <a:stCxn id="163" idx="3"/>
            <a:endCxn id="72" idx="1"/>
          </p:cNvCxnSpPr>
          <p:nvPr/>
        </p:nvCxnSpPr>
        <p:spPr>
          <a:xfrm>
            <a:off x="4176817" y="1168417"/>
            <a:ext cx="219829" cy="23455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64" name="ZoneTexte 63"/>
          <p:cNvSpPr txBox="1"/>
          <p:nvPr/>
        </p:nvSpPr>
        <p:spPr>
          <a:xfrm>
            <a:off x="6640578" y="1895705"/>
            <a:ext cx="2440794" cy="46166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>
            <a:defPPr>
              <a:defRPr lang="fr-FR"/>
            </a:defPPr>
            <a:lvl1pPr>
              <a:defRPr sz="2000"/>
            </a:lvl1pPr>
          </a:lstStyle>
          <a:p>
            <a:r>
              <a:rPr lang="fr-FR" sz="1500" dirty="0" err="1"/>
              <a:t>Specialised</a:t>
            </a:r>
            <a:r>
              <a:rPr lang="fr-FR" sz="1500" dirty="0"/>
              <a:t> self-</a:t>
            </a:r>
            <a:r>
              <a:rPr lang="fr-FR" sz="1500" dirty="0" err="1"/>
              <a:t>propelled</a:t>
            </a:r>
            <a:r>
              <a:rPr lang="fr-FR" sz="1500" dirty="0"/>
              <a:t> </a:t>
            </a:r>
            <a:r>
              <a:rPr lang="fr-FR" sz="1500" dirty="0" err="1"/>
              <a:t>vehicles</a:t>
            </a:r>
            <a:endParaRPr lang="fr-FR" sz="1500" dirty="0"/>
          </a:p>
        </p:txBody>
      </p:sp>
      <p:sp>
        <p:nvSpPr>
          <p:cNvPr id="65" name="ZoneTexte 64"/>
          <p:cNvSpPr txBox="1"/>
          <p:nvPr/>
        </p:nvSpPr>
        <p:spPr>
          <a:xfrm>
            <a:off x="6640578" y="2393091"/>
            <a:ext cx="2439416" cy="2308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>
            <a:defPPr>
              <a:defRPr lang="fr-FR"/>
            </a:defPPr>
            <a:lvl1pPr>
              <a:defRPr sz="2000"/>
            </a:lvl1pPr>
          </a:lstStyle>
          <a:p>
            <a:r>
              <a:rPr lang="fr-FR" sz="1500" dirty="0" err="1"/>
              <a:t>Extraordinary</a:t>
            </a:r>
            <a:r>
              <a:rPr lang="fr-FR" sz="1500" dirty="0"/>
              <a:t> </a:t>
            </a:r>
            <a:r>
              <a:rPr lang="fr-FR" sz="1500" dirty="0" err="1"/>
              <a:t>convoys</a:t>
            </a:r>
            <a:endParaRPr lang="fr-FR" sz="1500" dirty="0"/>
          </a:p>
        </p:txBody>
      </p:sp>
      <p:sp>
        <p:nvSpPr>
          <p:cNvPr id="66" name="ZoneTexte 65"/>
          <p:cNvSpPr txBox="1"/>
          <p:nvPr/>
        </p:nvSpPr>
        <p:spPr>
          <a:xfrm>
            <a:off x="6640578" y="2656282"/>
            <a:ext cx="2434472" cy="46166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>
            <a:defPPr>
              <a:defRPr lang="fr-FR"/>
            </a:defPPr>
            <a:lvl1pPr>
              <a:defRPr sz="2000"/>
            </a:lvl1pPr>
          </a:lstStyle>
          <a:p>
            <a:r>
              <a:rPr lang="en-US" sz="1500" dirty="0"/>
              <a:t>Vulnerable  road users (pedestrians, cyclists)</a:t>
            </a:r>
            <a:endParaRPr lang="fr-FR" sz="1500" dirty="0"/>
          </a:p>
        </p:txBody>
      </p:sp>
      <p:sp>
        <p:nvSpPr>
          <p:cNvPr id="67" name="ZoneTexte 66"/>
          <p:cNvSpPr txBox="1"/>
          <p:nvPr/>
        </p:nvSpPr>
        <p:spPr>
          <a:xfrm>
            <a:off x="6640578" y="3146002"/>
            <a:ext cx="2434472" cy="2308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>
            <a:defPPr>
              <a:defRPr lang="fr-FR"/>
            </a:defPPr>
            <a:lvl1pPr>
              <a:defRPr sz="2000"/>
            </a:lvl1pPr>
          </a:lstStyle>
          <a:p>
            <a:r>
              <a:rPr lang="fr-FR" sz="1500" dirty="0"/>
              <a:t>Animal</a:t>
            </a:r>
          </a:p>
        </p:txBody>
      </p:sp>
      <p:sp>
        <p:nvSpPr>
          <p:cNvPr id="68" name="ZoneTexte 67"/>
          <p:cNvSpPr txBox="1"/>
          <p:nvPr/>
        </p:nvSpPr>
        <p:spPr>
          <a:xfrm>
            <a:off x="6640578" y="3407041"/>
            <a:ext cx="2434472" cy="2308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>
            <a:defPPr>
              <a:defRPr lang="fr-FR"/>
            </a:defPPr>
            <a:lvl1pPr>
              <a:defRPr sz="2000"/>
            </a:lvl1pPr>
          </a:lstStyle>
          <a:p>
            <a:r>
              <a:rPr lang="fr-FR" sz="1500" dirty="0"/>
              <a:t>Object</a:t>
            </a:r>
          </a:p>
        </p:txBody>
      </p:sp>
      <p:cxnSp>
        <p:nvCxnSpPr>
          <p:cNvPr id="69" name="Connecteur en angle 68"/>
          <p:cNvCxnSpPr>
            <a:stCxn id="163" idx="3"/>
            <a:endCxn id="92" idx="1"/>
          </p:cNvCxnSpPr>
          <p:nvPr/>
        </p:nvCxnSpPr>
        <p:spPr>
          <a:xfrm>
            <a:off x="4176817" y="1168417"/>
            <a:ext cx="219787" cy="66895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70" name="ZoneTexte 69"/>
          <p:cNvSpPr txBox="1"/>
          <p:nvPr/>
        </p:nvSpPr>
        <p:spPr>
          <a:xfrm>
            <a:off x="6645147" y="915269"/>
            <a:ext cx="2443307" cy="692497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>
            <a:defPPr>
              <a:defRPr lang="fr-FR"/>
            </a:defPPr>
            <a:lvl1pPr>
              <a:defRPr sz="2000"/>
            </a:lvl1pPr>
          </a:lstStyle>
          <a:p>
            <a:r>
              <a:rPr lang="en-US" sz="1500" dirty="0"/>
              <a:t>Road vehicle (car, motorized 2-wheelers, truck)</a:t>
            </a:r>
            <a:endParaRPr lang="fr-FR" sz="1500" dirty="0"/>
          </a:p>
        </p:txBody>
      </p:sp>
      <p:sp>
        <p:nvSpPr>
          <p:cNvPr id="71" name="ZoneTexte 70"/>
          <p:cNvSpPr txBox="1"/>
          <p:nvPr/>
        </p:nvSpPr>
        <p:spPr>
          <a:xfrm>
            <a:off x="4396646" y="3962657"/>
            <a:ext cx="1752457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en-US" sz="1500" dirty="0"/>
              <a:t>Distances</a:t>
            </a:r>
          </a:p>
        </p:txBody>
      </p:sp>
      <p:sp>
        <p:nvSpPr>
          <p:cNvPr id="72" name="ZoneTexte 71"/>
          <p:cNvSpPr txBox="1"/>
          <p:nvPr/>
        </p:nvSpPr>
        <p:spPr>
          <a:xfrm>
            <a:off x="4396646" y="1287554"/>
            <a:ext cx="1752457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fr-FR" sz="1500" dirty="0" err="1"/>
              <a:t>Vehicle</a:t>
            </a:r>
            <a:r>
              <a:rPr lang="fr-FR" sz="1500" dirty="0"/>
              <a:t> </a:t>
            </a:r>
            <a:r>
              <a:rPr lang="fr-FR" sz="1500" dirty="0" err="1"/>
              <a:t>category</a:t>
            </a:r>
            <a:endParaRPr lang="fr-FR" sz="1500" dirty="0"/>
          </a:p>
        </p:txBody>
      </p:sp>
      <p:cxnSp>
        <p:nvCxnSpPr>
          <p:cNvPr id="73" name="Connecteur en angle 72"/>
          <p:cNvCxnSpPr>
            <a:stCxn id="60" idx="3"/>
            <a:endCxn id="70" idx="1"/>
          </p:cNvCxnSpPr>
          <p:nvPr/>
        </p:nvCxnSpPr>
        <p:spPr>
          <a:xfrm>
            <a:off x="6149898" y="1064833"/>
            <a:ext cx="495249" cy="19668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4" name="Connecteur en angle 73"/>
          <p:cNvCxnSpPr>
            <a:stCxn id="60" idx="3"/>
            <a:endCxn id="61" idx="1"/>
          </p:cNvCxnSpPr>
          <p:nvPr/>
        </p:nvCxnSpPr>
        <p:spPr>
          <a:xfrm>
            <a:off x="6149898" y="1064833"/>
            <a:ext cx="493126" cy="68449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5" name="Connecteur en angle 74"/>
          <p:cNvCxnSpPr>
            <a:stCxn id="60" idx="3"/>
            <a:endCxn id="64" idx="1"/>
          </p:cNvCxnSpPr>
          <p:nvPr/>
        </p:nvCxnSpPr>
        <p:spPr>
          <a:xfrm>
            <a:off x="6149898" y="1064833"/>
            <a:ext cx="490680" cy="106170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6" name="Connecteur en angle 75"/>
          <p:cNvCxnSpPr>
            <a:stCxn id="60" idx="3"/>
            <a:endCxn id="65" idx="1"/>
          </p:cNvCxnSpPr>
          <p:nvPr/>
        </p:nvCxnSpPr>
        <p:spPr>
          <a:xfrm>
            <a:off x="6149898" y="1064833"/>
            <a:ext cx="490680" cy="144367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7" name="Connecteur en angle 76"/>
          <p:cNvCxnSpPr>
            <a:stCxn id="60" idx="3"/>
            <a:endCxn id="66" idx="1"/>
          </p:cNvCxnSpPr>
          <p:nvPr/>
        </p:nvCxnSpPr>
        <p:spPr>
          <a:xfrm>
            <a:off x="6149898" y="1064833"/>
            <a:ext cx="490680" cy="182228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8" name="Connecteur en angle 77"/>
          <p:cNvCxnSpPr>
            <a:stCxn id="60" idx="3"/>
            <a:endCxn id="67" idx="1"/>
          </p:cNvCxnSpPr>
          <p:nvPr/>
        </p:nvCxnSpPr>
        <p:spPr>
          <a:xfrm>
            <a:off x="6149898" y="1064833"/>
            <a:ext cx="490680" cy="219658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9" name="Connecteur en angle 78"/>
          <p:cNvCxnSpPr>
            <a:stCxn id="60" idx="3"/>
            <a:endCxn id="68" idx="1"/>
          </p:cNvCxnSpPr>
          <p:nvPr/>
        </p:nvCxnSpPr>
        <p:spPr>
          <a:xfrm>
            <a:off x="6149898" y="1064833"/>
            <a:ext cx="490680" cy="245762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81" name="ZoneTexte 80"/>
          <p:cNvSpPr txBox="1"/>
          <p:nvPr/>
        </p:nvSpPr>
        <p:spPr>
          <a:xfrm>
            <a:off x="6534640" y="3706963"/>
            <a:ext cx="2434472" cy="2308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>
            <a:defPPr>
              <a:defRPr lang="fr-FR"/>
            </a:defPPr>
            <a:lvl1pPr>
              <a:defRPr sz="2000"/>
            </a:lvl1pPr>
          </a:lstStyle>
          <a:p>
            <a:r>
              <a:rPr lang="fr-FR" sz="1500" dirty="0"/>
              <a:t>International (M, N, O)</a:t>
            </a:r>
          </a:p>
        </p:txBody>
      </p:sp>
      <p:sp>
        <p:nvSpPr>
          <p:cNvPr id="82" name="ZoneTexte 81"/>
          <p:cNvSpPr txBox="1"/>
          <p:nvPr/>
        </p:nvSpPr>
        <p:spPr>
          <a:xfrm>
            <a:off x="6534640" y="3961676"/>
            <a:ext cx="2434472" cy="2308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>
            <a:defPPr>
              <a:defRPr lang="fr-FR"/>
            </a:defPPr>
            <a:lvl1pPr>
              <a:defRPr sz="2000"/>
            </a:lvl1pPr>
          </a:lstStyle>
          <a:p>
            <a:r>
              <a:rPr lang="fr-FR" sz="1500" dirty="0"/>
              <a:t>National (</a:t>
            </a:r>
            <a:r>
              <a:rPr lang="fr-FR" sz="1500" dirty="0" err="1"/>
              <a:t>navurb</a:t>
            </a:r>
            <a:r>
              <a:rPr lang="fr-FR" sz="1500" dirty="0"/>
              <a:t>)</a:t>
            </a:r>
          </a:p>
        </p:txBody>
      </p:sp>
      <p:sp>
        <p:nvSpPr>
          <p:cNvPr id="83" name="ZoneTexte 82"/>
          <p:cNvSpPr txBox="1"/>
          <p:nvPr/>
        </p:nvSpPr>
        <p:spPr>
          <a:xfrm>
            <a:off x="6389663" y="4258909"/>
            <a:ext cx="2693008" cy="2308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>
            <a:defPPr>
              <a:defRPr lang="fr-FR"/>
            </a:defPPr>
            <a:lvl1pPr>
              <a:defRPr sz="2000"/>
            </a:lvl1pPr>
          </a:lstStyle>
          <a:p>
            <a:r>
              <a:rPr lang="en-US" sz="1500" dirty="0"/>
              <a:t>With respect to the vehicle</a:t>
            </a:r>
            <a:endParaRPr lang="fr-FR" sz="1500" dirty="0"/>
          </a:p>
        </p:txBody>
      </p:sp>
      <p:cxnSp>
        <p:nvCxnSpPr>
          <p:cNvPr id="84" name="Connecteur en angle 83"/>
          <p:cNvCxnSpPr>
            <a:stCxn id="72" idx="3"/>
            <a:endCxn id="81" idx="1"/>
          </p:cNvCxnSpPr>
          <p:nvPr/>
        </p:nvCxnSpPr>
        <p:spPr>
          <a:xfrm>
            <a:off x="6149103" y="1402970"/>
            <a:ext cx="385537" cy="241940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85" name="Connecteur en angle 84"/>
          <p:cNvCxnSpPr>
            <a:stCxn id="72" idx="3"/>
            <a:endCxn id="82" idx="1"/>
          </p:cNvCxnSpPr>
          <p:nvPr/>
        </p:nvCxnSpPr>
        <p:spPr>
          <a:xfrm>
            <a:off x="6149103" y="1402970"/>
            <a:ext cx="385537" cy="267412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86" name="Connecteur en angle 85"/>
          <p:cNvCxnSpPr>
            <a:stCxn id="92" idx="3"/>
            <a:endCxn id="151" idx="1"/>
          </p:cNvCxnSpPr>
          <p:nvPr/>
        </p:nvCxnSpPr>
        <p:spPr>
          <a:xfrm>
            <a:off x="6149103" y="1837368"/>
            <a:ext cx="240560" cy="280808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9" name="Connecteur en angle 98"/>
          <p:cNvCxnSpPr>
            <a:stCxn id="88" idx="3"/>
            <a:endCxn id="93" idx="1"/>
          </p:cNvCxnSpPr>
          <p:nvPr/>
        </p:nvCxnSpPr>
        <p:spPr>
          <a:xfrm>
            <a:off x="4176817" y="2761663"/>
            <a:ext cx="219787" cy="186784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87" name="ZoneTexte 86"/>
          <p:cNvSpPr txBox="1"/>
          <p:nvPr/>
        </p:nvSpPr>
        <p:spPr>
          <a:xfrm>
            <a:off x="2091539" y="1981487"/>
            <a:ext cx="2085279" cy="31892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tIns="36000" bIns="36000" rtlCol="0">
            <a:spAutoFit/>
          </a:bodyPr>
          <a:lstStyle/>
          <a:p>
            <a:r>
              <a:rPr lang="fr-FR" sz="1600" dirty="0"/>
              <a:t>Size</a:t>
            </a:r>
          </a:p>
        </p:txBody>
      </p:sp>
      <p:sp>
        <p:nvSpPr>
          <p:cNvPr id="88" name="ZoneTexte 87"/>
          <p:cNvSpPr txBox="1"/>
          <p:nvPr/>
        </p:nvSpPr>
        <p:spPr>
          <a:xfrm>
            <a:off x="2091538" y="2479090"/>
            <a:ext cx="2085279" cy="56514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tIns="36000" bIns="36000" rtlCol="0">
            <a:spAutoFit/>
          </a:bodyPr>
          <a:lstStyle/>
          <a:p>
            <a:r>
              <a:rPr lang="en-US" sz="1600" dirty="0"/>
              <a:t>Location with respect to the ego</a:t>
            </a:r>
            <a:endParaRPr lang="fr-FR" sz="1600" dirty="0"/>
          </a:p>
        </p:txBody>
      </p:sp>
      <p:cxnSp>
        <p:nvCxnSpPr>
          <p:cNvPr id="90" name="Connecteur en angle 89"/>
          <p:cNvCxnSpPr>
            <a:stCxn id="140" idx="3"/>
            <a:endCxn id="87" idx="1"/>
          </p:cNvCxnSpPr>
          <p:nvPr/>
        </p:nvCxnSpPr>
        <p:spPr>
          <a:xfrm flipV="1">
            <a:off x="1759796" y="2140949"/>
            <a:ext cx="331743" cy="63763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91" name="Connecteur en angle 90"/>
          <p:cNvCxnSpPr>
            <a:stCxn id="140" idx="3"/>
            <a:endCxn id="88" idx="1"/>
          </p:cNvCxnSpPr>
          <p:nvPr/>
        </p:nvCxnSpPr>
        <p:spPr>
          <a:xfrm flipV="1">
            <a:off x="1759796" y="2761663"/>
            <a:ext cx="331742" cy="1691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92" name="ZoneTexte 91"/>
          <p:cNvSpPr txBox="1"/>
          <p:nvPr/>
        </p:nvSpPr>
        <p:spPr>
          <a:xfrm>
            <a:off x="4396604" y="1606535"/>
            <a:ext cx="1752499" cy="46166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fr-FR" sz="1500" dirty="0" err="1"/>
              <a:t>Number</a:t>
            </a:r>
            <a:r>
              <a:rPr lang="fr-FR" sz="1500" dirty="0"/>
              <a:t> / </a:t>
            </a:r>
            <a:r>
              <a:rPr lang="fr-FR" sz="1500" dirty="0" err="1"/>
              <a:t>density</a:t>
            </a:r>
            <a:r>
              <a:rPr lang="fr-FR" sz="1500" dirty="0"/>
              <a:t> / </a:t>
            </a:r>
            <a:r>
              <a:rPr lang="fr-FR" sz="1500" dirty="0" err="1"/>
              <a:t>weight</a:t>
            </a:r>
            <a:endParaRPr lang="fr-FR" sz="1500" dirty="0"/>
          </a:p>
        </p:txBody>
      </p:sp>
      <p:sp>
        <p:nvSpPr>
          <p:cNvPr id="93" name="ZoneTexte 92"/>
          <p:cNvSpPr txBox="1"/>
          <p:nvPr/>
        </p:nvSpPr>
        <p:spPr>
          <a:xfrm>
            <a:off x="4396604" y="4283261"/>
            <a:ext cx="1795020" cy="69249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en-US" sz="1500" dirty="0"/>
              <a:t>Third way or location in relation to the ego</a:t>
            </a:r>
          </a:p>
        </p:txBody>
      </p:sp>
      <p:cxnSp>
        <p:nvCxnSpPr>
          <p:cNvPr id="94" name="Connecteur en angle 93"/>
          <p:cNvCxnSpPr>
            <a:stCxn id="88" idx="3"/>
            <a:endCxn id="71" idx="1"/>
          </p:cNvCxnSpPr>
          <p:nvPr/>
        </p:nvCxnSpPr>
        <p:spPr>
          <a:xfrm>
            <a:off x="4176817" y="2761663"/>
            <a:ext cx="219829" cy="131641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95" name="ZoneTexte 94"/>
          <p:cNvSpPr txBox="1"/>
          <p:nvPr/>
        </p:nvSpPr>
        <p:spPr>
          <a:xfrm>
            <a:off x="4399798" y="2293791"/>
            <a:ext cx="1749305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fr-FR" sz="1500" i="1" dirty="0"/>
              <a:t>(x, y, z)</a:t>
            </a:r>
          </a:p>
        </p:txBody>
      </p:sp>
      <p:cxnSp>
        <p:nvCxnSpPr>
          <p:cNvPr id="96" name="Connecteur en angle 95"/>
          <p:cNvCxnSpPr>
            <a:stCxn id="87" idx="3"/>
            <a:endCxn id="95" idx="1"/>
          </p:cNvCxnSpPr>
          <p:nvPr/>
        </p:nvCxnSpPr>
        <p:spPr>
          <a:xfrm>
            <a:off x="4176818" y="2140949"/>
            <a:ext cx="222980" cy="26825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51" name="ZoneTexte 150"/>
          <p:cNvSpPr txBox="1"/>
          <p:nvPr/>
        </p:nvSpPr>
        <p:spPr>
          <a:xfrm>
            <a:off x="6389663" y="4530038"/>
            <a:ext cx="2693008" cy="2308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>
            <a:defPPr>
              <a:defRPr lang="fr-FR"/>
            </a:defPPr>
            <a:lvl1pPr>
              <a:defRPr sz="2000"/>
            </a:lvl1pPr>
          </a:lstStyle>
          <a:p>
            <a:r>
              <a:rPr lang="en-US" sz="1500" dirty="0"/>
              <a:t>In relation to the road</a:t>
            </a:r>
            <a:endParaRPr lang="fr-FR" sz="1500" dirty="0"/>
          </a:p>
        </p:txBody>
      </p:sp>
      <p:sp>
        <p:nvSpPr>
          <p:cNvPr id="169" name="ZoneTexte 168"/>
          <p:cNvSpPr txBox="1"/>
          <p:nvPr/>
        </p:nvSpPr>
        <p:spPr>
          <a:xfrm>
            <a:off x="6389663" y="4798758"/>
            <a:ext cx="2693008" cy="2308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>
            <a:defPPr>
              <a:defRPr lang="fr-FR"/>
            </a:defPPr>
            <a:lvl1pPr>
              <a:defRPr sz="2000"/>
            </a:lvl1pPr>
          </a:lstStyle>
          <a:p>
            <a:r>
              <a:rPr lang="en-US" sz="1500" dirty="0"/>
              <a:t>In relation to the carriageway</a:t>
            </a:r>
            <a:endParaRPr lang="fr-FR" sz="1500" dirty="0"/>
          </a:p>
        </p:txBody>
      </p:sp>
      <p:cxnSp>
        <p:nvCxnSpPr>
          <p:cNvPr id="170" name="Connecteur en angle 169"/>
          <p:cNvCxnSpPr>
            <a:stCxn id="92" idx="3"/>
            <a:endCxn id="83" idx="1"/>
          </p:cNvCxnSpPr>
          <p:nvPr/>
        </p:nvCxnSpPr>
        <p:spPr>
          <a:xfrm>
            <a:off x="6149103" y="1837368"/>
            <a:ext cx="240560" cy="253695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71" name="Connecteur en angle 170"/>
          <p:cNvCxnSpPr>
            <a:stCxn id="92" idx="3"/>
            <a:endCxn id="169" idx="1"/>
          </p:cNvCxnSpPr>
          <p:nvPr/>
        </p:nvCxnSpPr>
        <p:spPr>
          <a:xfrm>
            <a:off x="6149103" y="1837368"/>
            <a:ext cx="240560" cy="307680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38171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entagone 204"/>
          <p:cNvSpPr/>
          <p:nvPr/>
        </p:nvSpPr>
        <p:spPr>
          <a:xfrm>
            <a:off x="301768" y="602448"/>
            <a:ext cx="8679239" cy="234532"/>
          </a:xfrm>
          <a:prstGeom prst="homePlat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0" name="ZoneTexte 139"/>
          <p:cNvSpPr txBox="1"/>
          <p:nvPr/>
        </p:nvSpPr>
        <p:spPr>
          <a:xfrm>
            <a:off x="329650" y="2619118"/>
            <a:ext cx="1430146" cy="31892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tIns="36000" bIns="36000" rtlCol="0">
            <a:spAutoFit/>
          </a:bodyPr>
          <a:lstStyle>
            <a:defPPr>
              <a:defRPr lang="fr-FR"/>
            </a:defPPr>
            <a:lvl1pPr algn="ctr">
              <a:defRPr sz="1600"/>
            </a:lvl1pPr>
          </a:lstStyle>
          <a:p>
            <a:r>
              <a:rPr lang="fr-FR" dirty="0"/>
              <a:t>Traffic </a:t>
            </a:r>
            <a:r>
              <a:rPr lang="fr-FR" dirty="0" err="1"/>
              <a:t>hazard</a:t>
            </a:r>
            <a:endParaRPr lang="fr-FR" dirty="0"/>
          </a:p>
        </p:txBody>
      </p:sp>
      <p:sp>
        <p:nvSpPr>
          <p:cNvPr id="141" name="ZoneTexte 140"/>
          <p:cNvSpPr txBox="1"/>
          <p:nvPr/>
        </p:nvSpPr>
        <p:spPr>
          <a:xfrm>
            <a:off x="329650" y="1837668"/>
            <a:ext cx="1430146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tIns="36000" bIns="36000" rtlCol="0">
            <a:spAutoFit/>
          </a:bodyPr>
          <a:lstStyle>
            <a:defPPr>
              <a:defRPr lang="fr-FR"/>
            </a:defPPr>
            <a:lvl1pPr algn="ctr">
              <a:defRPr sz="1600"/>
            </a:lvl1pPr>
          </a:lstStyle>
          <a:p>
            <a:r>
              <a:rPr lang="fr-FR" dirty="0"/>
              <a:t>Ego </a:t>
            </a:r>
            <a:r>
              <a:rPr lang="fr-FR" dirty="0" err="1"/>
              <a:t>manoeuvre</a:t>
            </a:r>
            <a:endParaRPr lang="fr-FR" dirty="0"/>
          </a:p>
        </p:txBody>
      </p:sp>
      <p:sp>
        <p:nvSpPr>
          <p:cNvPr id="142" name="ZoneTexte 141"/>
          <p:cNvSpPr txBox="1"/>
          <p:nvPr/>
        </p:nvSpPr>
        <p:spPr>
          <a:xfrm>
            <a:off x="329650" y="1076850"/>
            <a:ext cx="1430146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tIns="36000" bIns="36000" rtlCol="0">
            <a:spAutoFit/>
          </a:bodyPr>
          <a:lstStyle/>
          <a:p>
            <a:pPr algn="ctr"/>
            <a:r>
              <a:rPr lang="fr-FR" sz="1600" dirty="0" err="1"/>
              <a:t>Static</a:t>
            </a:r>
            <a:r>
              <a:rPr lang="fr-FR" sz="1600" dirty="0"/>
              <a:t> configuration</a:t>
            </a:r>
          </a:p>
        </p:txBody>
      </p:sp>
      <p:sp>
        <p:nvSpPr>
          <p:cNvPr id="143" name="Ellipse 142"/>
          <p:cNvSpPr/>
          <p:nvPr/>
        </p:nvSpPr>
        <p:spPr>
          <a:xfrm>
            <a:off x="56445" y="1200258"/>
            <a:ext cx="345688" cy="317328"/>
          </a:xfrm>
          <a:prstGeom prst="ellipse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5" name="Pentagone 144"/>
          <p:cNvSpPr/>
          <p:nvPr/>
        </p:nvSpPr>
        <p:spPr>
          <a:xfrm>
            <a:off x="2109884" y="608824"/>
            <a:ext cx="3823252" cy="223025"/>
          </a:xfrm>
          <a:prstGeom prst="homePlat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6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491069" y="4805716"/>
            <a:ext cx="1349375" cy="360362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23</a:t>
            </a:fld>
            <a:endParaRPr lang="fr-FR" dirty="0"/>
          </a:p>
        </p:txBody>
      </p:sp>
      <p:sp>
        <p:nvSpPr>
          <p:cNvPr id="147" name="Espace réservé du contenu 11"/>
          <p:cNvSpPr>
            <a:spLocks noGrp="1"/>
          </p:cNvSpPr>
          <p:nvPr>
            <p:ph sz="quarter" idx="4294967295"/>
          </p:nvPr>
        </p:nvSpPr>
        <p:spPr>
          <a:xfrm>
            <a:off x="796985" y="191497"/>
            <a:ext cx="7654289" cy="441700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141750" indent="0" algn="ctr">
              <a:spcAft>
                <a:spcPts val="1200"/>
              </a:spcAft>
              <a:buNone/>
            </a:pPr>
            <a:r>
              <a:rPr lang="en-US" sz="2000" b="1" dirty="0"/>
              <a:t>Scenario descriptors: layers and sub-layers (example)</a:t>
            </a:r>
            <a:endParaRPr lang="fr-FR" dirty="0"/>
          </a:p>
        </p:txBody>
      </p:sp>
      <p:sp>
        <p:nvSpPr>
          <p:cNvPr id="148" name="Pentagone 147"/>
          <p:cNvSpPr/>
          <p:nvPr/>
        </p:nvSpPr>
        <p:spPr>
          <a:xfrm>
            <a:off x="305786" y="599366"/>
            <a:ext cx="1477537" cy="223025"/>
          </a:xfrm>
          <a:prstGeom prst="homePlat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9" name="ZoneTexte 148"/>
          <p:cNvSpPr txBox="1"/>
          <p:nvPr/>
        </p:nvSpPr>
        <p:spPr>
          <a:xfrm>
            <a:off x="231690" y="552596"/>
            <a:ext cx="12778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Macro-layer</a:t>
            </a:r>
          </a:p>
        </p:txBody>
      </p:sp>
      <p:sp>
        <p:nvSpPr>
          <p:cNvPr id="150" name="ZoneTexte 149"/>
          <p:cNvSpPr txBox="1"/>
          <p:nvPr/>
        </p:nvSpPr>
        <p:spPr>
          <a:xfrm>
            <a:off x="2109884" y="559586"/>
            <a:ext cx="128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/>
              <a:t>Descriptors</a:t>
            </a:r>
            <a:endParaRPr lang="fr-FR" sz="1600" dirty="0"/>
          </a:p>
        </p:txBody>
      </p:sp>
      <p:sp>
        <p:nvSpPr>
          <p:cNvPr id="152" name="ZoneTexte 151"/>
          <p:cNvSpPr txBox="1"/>
          <p:nvPr/>
        </p:nvSpPr>
        <p:spPr>
          <a:xfrm>
            <a:off x="329649" y="3194414"/>
            <a:ext cx="1430147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tIns="36000" bIns="36000" rtlCol="0">
            <a:spAutoFit/>
          </a:bodyPr>
          <a:lstStyle/>
          <a:p>
            <a:pPr algn="ctr"/>
            <a:r>
              <a:rPr lang="fr-FR" sz="1600" dirty="0"/>
              <a:t>Hazard </a:t>
            </a:r>
            <a:r>
              <a:rPr lang="fr-FR" sz="1600" dirty="0" err="1"/>
              <a:t>affecting</a:t>
            </a:r>
            <a:r>
              <a:rPr lang="fr-FR" sz="1600" dirty="0"/>
              <a:t> </a:t>
            </a:r>
            <a:r>
              <a:rPr lang="fr-FR" sz="1600" dirty="0" err="1"/>
              <a:t>response</a:t>
            </a:r>
            <a:endParaRPr lang="fr-FR" sz="1600" dirty="0"/>
          </a:p>
        </p:txBody>
      </p:sp>
      <p:sp>
        <p:nvSpPr>
          <p:cNvPr id="153" name="ZoneTexte 152"/>
          <p:cNvSpPr txBox="1"/>
          <p:nvPr/>
        </p:nvSpPr>
        <p:spPr>
          <a:xfrm>
            <a:off x="329648" y="4375915"/>
            <a:ext cx="1430148" cy="3189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tIns="36000" bIns="36000" rtlCol="0">
            <a:spAutoFit/>
          </a:bodyPr>
          <a:lstStyle/>
          <a:p>
            <a:pPr algn="ctr"/>
            <a:r>
              <a:rPr lang="fr-FR" sz="1600" dirty="0" err="1"/>
              <a:t>Response</a:t>
            </a:r>
            <a:endParaRPr lang="fr-FR" sz="1600" dirty="0"/>
          </a:p>
        </p:txBody>
      </p:sp>
      <p:sp>
        <p:nvSpPr>
          <p:cNvPr id="154" name="ZoneTexte 153"/>
          <p:cNvSpPr txBox="1"/>
          <p:nvPr/>
        </p:nvSpPr>
        <p:spPr>
          <a:xfrm>
            <a:off x="72157" y="1176248"/>
            <a:ext cx="379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</a:t>
            </a:r>
          </a:p>
        </p:txBody>
      </p:sp>
      <p:sp>
        <p:nvSpPr>
          <p:cNvPr id="155" name="Ellipse 154"/>
          <p:cNvSpPr/>
          <p:nvPr/>
        </p:nvSpPr>
        <p:spPr>
          <a:xfrm>
            <a:off x="56445" y="1967874"/>
            <a:ext cx="345688" cy="317328"/>
          </a:xfrm>
          <a:prstGeom prst="ellipse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6" name="Ellipse 155"/>
          <p:cNvSpPr/>
          <p:nvPr/>
        </p:nvSpPr>
        <p:spPr>
          <a:xfrm>
            <a:off x="56445" y="2626769"/>
            <a:ext cx="345688" cy="317328"/>
          </a:xfrm>
          <a:prstGeom prst="ellipse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7" name="Ellipse 156"/>
          <p:cNvSpPr/>
          <p:nvPr/>
        </p:nvSpPr>
        <p:spPr>
          <a:xfrm>
            <a:off x="56445" y="3451248"/>
            <a:ext cx="345688" cy="317328"/>
          </a:xfrm>
          <a:prstGeom prst="ellipse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8" name="Ellipse 157"/>
          <p:cNvSpPr/>
          <p:nvPr/>
        </p:nvSpPr>
        <p:spPr>
          <a:xfrm>
            <a:off x="56445" y="4389462"/>
            <a:ext cx="345688" cy="317328"/>
          </a:xfrm>
          <a:prstGeom prst="ellipse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9" name="ZoneTexte 158"/>
          <p:cNvSpPr txBox="1"/>
          <p:nvPr/>
        </p:nvSpPr>
        <p:spPr>
          <a:xfrm>
            <a:off x="77731" y="1952958"/>
            <a:ext cx="379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</a:t>
            </a:r>
          </a:p>
        </p:txBody>
      </p:sp>
      <p:sp>
        <p:nvSpPr>
          <p:cNvPr id="160" name="ZoneTexte 159"/>
          <p:cNvSpPr txBox="1"/>
          <p:nvPr/>
        </p:nvSpPr>
        <p:spPr>
          <a:xfrm>
            <a:off x="77733" y="2593680"/>
            <a:ext cx="379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</a:t>
            </a:r>
          </a:p>
        </p:txBody>
      </p:sp>
      <p:sp>
        <p:nvSpPr>
          <p:cNvPr id="161" name="ZoneTexte 160"/>
          <p:cNvSpPr txBox="1"/>
          <p:nvPr/>
        </p:nvSpPr>
        <p:spPr>
          <a:xfrm>
            <a:off x="72157" y="4369528"/>
            <a:ext cx="379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4</a:t>
            </a:r>
          </a:p>
        </p:txBody>
      </p:sp>
      <p:sp>
        <p:nvSpPr>
          <p:cNvPr id="162" name="ZoneTexte 161"/>
          <p:cNvSpPr txBox="1"/>
          <p:nvPr/>
        </p:nvSpPr>
        <p:spPr>
          <a:xfrm>
            <a:off x="78746" y="3422814"/>
            <a:ext cx="379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5</a:t>
            </a:r>
          </a:p>
        </p:txBody>
      </p:sp>
      <p:sp>
        <p:nvSpPr>
          <p:cNvPr id="163" name="ZoneTexte 162"/>
          <p:cNvSpPr txBox="1"/>
          <p:nvPr/>
        </p:nvSpPr>
        <p:spPr>
          <a:xfrm>
            <a:off x="2091539" y="1070288"/>
            <a:ext cx="2085279" cy="31892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tIns="36000" bIns="36000" rtlCol="0">
            <a:spAutoFit/>
          </a:bodyPr>
          <a:lstStyle/>
          <a:p>
            <a:r>
              <a:rPr lang="fr-FR" sz="1600" dirty="0"/>
              <a:t>Type / Nature</a:t>
            </a:r>
          </a:p>
        </p:txBody>
      </p:sp>
      <p:sp>
        <p:nvSpPr>
          <p:cNvPr id="164" name="ZoneTexte 163"/>
          <p:cNvSpPr txBox="1"/>
          <p:nvPr/>
        </p:nvSpPr>
        <p:spPr>
          <a:xfrm>
            <a:off x="2091538" y="2796572"/>
            <a:ext cx="2085279" cy="31892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tIns="36000" bIns="36000" rtlCol="0">
            <a:spAutoFit/>
          </a:bodyPr>
          <a:lstStyle/>
          <a:p>
            <a:r>
              <a:rPr lang="fr-FR" sz="1600" dirty="0" err="1"/>
              <a:t>Manoeuvre</a:t>
            </a:r>
            <a:endParaRPr lang="fr-FR" sz="1600" dirty="0"/>
          </a:p>
        </p:txBody>
      </p:sp>
      <p:sp>
        <p:nvSpPr>
          <p:cNvPr id="165" name="ZoneTexte 164"/>
          <p:cNvSpPr txBox="1"/>
          <p:nvPr/>
        </p:nvSpPr>
        <p:spPr>
          <a:xfrm>
            <a:off x="2091538" y="4428712"/>
            <a:ext cx="2085279" cy="56514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tIns="36000" bIns="36000" rtlCol="0">
            <a:spAutoFit/>
          </a:bodyPr>
          <a:lstStyle/>
          <a:p>
            <a:r>
              <a:rPr lang="fr-FR" sz="1600" dirty="0"/>
              <a:t>Hazard area </a:t>
            </a:r>
            <a:r>
              <a:rPr lang="fr-FR" sz="1600" dirty="0" err="1"/>
              <a:t>descriptors</a:t>
            </a:r>
            <a:endParaRPr lang="fr-FR" sz="1600" dirty="0"/>
          </a:p>
        </p:txBody>
      </p:sp>
      <p:cxnSp>
        <p:nvCxnSpPr>
          <p:cNvPr id="166" name="Connecteur en angle 165"/>
          <p:cNvCxnSpPr>
            <a:stCxn id="140" idx="3"/>
            <a:endCxn id="163" idx="1"/>
          </p:cNvCxnSpPr>
          <p:nvPr/>
        </p:nvCxnSpPr>
        <p:spPr>
          <a:xfrm flipV="1">
            <a:off x="1759796" y="1229750"/>
            <a:ext cx="331743" cy="154883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67" name="Connecteur en angle 166"/>
          <p:cNvCxnSpPr>
            <a:stCxn id="140" idx="3"/>
            <a:endCxn id="164" idx="1"/>
          </p:cNvCxnSpPr>
          <p:nvPr/>
        </p:nvCxnSpPr>
        <p:spPr>
          <a:xfrm>
            <a:off x="1759796" y="2778580"/>
            <a:ext cx="331742" cy="17745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68" name="Connecteur en angle 167"/>
          <p:cNvCxnSpPr>
            <a:stCxn id="140" idx="3"/>
            <a:endCxn id="165" idx="1"/>
          </p:cNvCxnSpPr>
          <p:nvPr/>
        </p:nvCxnSpPr>
        <p:spPr>
          <a:xfrm>
            <a:off x="1759796" y="2778580"/>
            <a:ext cx="331742" cy="193270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08" name="ZoneTexte 107"/>
          <p:cNvSpPr txBox="1"/>
          <p:nvPr/>
        </p:nvSpPr>
        <p:spPr>
          <a:xfrm>
            <a:off x="2091538" y="3349891"/>
            <a:ext cx="2085279" cy="81136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tIns="36000" bIns="36000" rtlCol="0">
            <a:spAutoFit/>
          </a:bodyPr>
          <a:lstStyle/>
          <a:p>
            <a:r>
              <a:rPr lang="en-US" sz="1600" dirty="0"/>
              <a:t>Contextual element as a presumption of attitudes</a:t>
            </a:r>
          </a:p>
        </p:txBody>
      </p:sp>
      <p:cxnSp>
        <p:nvCxnSpPr>
          <p:cNvPr id="109" name="Connecteur en angle 108"/>
          <p:cNvCxnSpPr>
            <a:stCxn id="140" idx="3"/>
            <a:endCxn id="108" idx="1"/>
          </p:cNvCxnSpPr>
          <p:nvPr/>
        </p:nvCxnSpPr>
        <p:spPr>
          <a:xfrm>
            <a:off x="1759796" y="2778580"/>
            <a:ext cx="331742" cy="97699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82" name="Pentagone 181"/>
          <p:cNvSpPr/>
          <p:nvPr/>
        </p:nvSpPr>
        <p:spPr>
          <a:xfrm>
            <a:off x="6096674" y="608824"/>
            <a:ext cx="2999231" cy="223025"/>
          </a:xfrm>
          <a:prstGeom prst="homePlat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0" name="ZoneTexte 109"/>
          <p:cNvSpPr txBox="1"/>
          <p:nvPr/>
        </p:nvSpPr>
        <p:spPr>
          <a:xfrm>
            <a:off x="6096674" y="559586"/>
            <a:ext cx="17015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Attributs</a:t>
            </a:r>
          </a:p>
        </p:txBody>
      </p:sp>
      <p:sp>
        <p:nvSpPr>
          <p:cNvPr id="60" name="ZoneTexte 59"/>
          <p:cNvSpPr txBox="1"/>
          <p:nvPr/>
        </p:nvSpPr>
        <p:spPr>
          <a:xfrm>
            <a:off x="4394910" y="1095610"/>
            <a:ext cx="2033258" cy="46166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fr-FR" sz="1500" dirty="0"/>
              <a:t>Type of </a:t>
            </a:r>
            <a:r>
              <a:rPr lang="fr-FR" sz="1500" dirty="0" err="1"/>
              <a:t>manoeuvring</a:t>
            </a:r>
            <a:r>
              <a:rPr lang="fr-FR" sz="1500" dirty="0"/>
              <a:t> intention</a:t>
            </a:r>
          </a:p>
        </p:txBody>
      </p:sp>
      <p:sp>
        <p:nvSpPr>
          <p:cNvPr id="61" name="ZoneTexte 60"/>
          <p:cNvSpPr txBox="1"/>
          <p:nvPr/>
        </p:nvSpPr>
        <p:spPr>
          <a:xfrm>
            <a:off x="6646276" y="1151273"/>
            <a:ext cx="2438348" cy="2308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>
            <a:defPPr>
              <a:defRPr lang="fr-FR"/>
            </a:defPPr>
            <a:lvl1pPr>
              <a:defRPr sz="2000"/>
            </a:lvl1pPr>
          </a:lstStyle>
          <a:p>
            <a:r>
              <a:rPr lang="fr-FR" sz="1500" dirty="0"/>
              <a:t>Speed</a:t>
            </a:r>
          </a:p>
        </p:txBody>
      </p:sp>
      <p:cxnSp>
        <p:nvCxnSpPr>
          <p:cNvPr id="62" name="Connecteur en angle 61"/>
          <p:cNvCxnSpPr>
            <a:stCxn id="164" idx="3"/>
            <a:endCxn id="60" idx="1"/>
          </p:cNvCxnSpPr>
          <p:nvPr/>
        </p:nvCxnSpPr>
        <p:spPr>
          <a:xfrm flipV="1">
            <a:off x="4176817" y="1326443"/>
            <a:ext cx="218093" cy="162959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63" name="Connecteur en angle 62"/>
          <p:cNvCxnSpPr>
            <a:stCxn id="164" idx="3"/>
            <a:endCxn id="72" idx="1"/>
          </p:cNvCxnSpPr>
          <p:nvPr/>
        </p:nvCxnSpPr>
        <p:spPr>
          <a:xfrm flipV="1">
            <a:off x="4176817" y="1980499"/>
            <a:ext cx="222981" cy="97553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64" name="ZoneTexte 63"/>
          <p:cNvSpPr txBox="1"/>
          <p:nvPr/>
        </p:nvSpPr>
        <p:spPr>
          <a:xfrm>
            <a:off x="6643830" y="1980499"/>
            <a:ext cx="2440794" cy="2308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>
            <a:defPPr>
              <a:defRPr lang="fr-FR"/>
            </a:defPPr>
            <a:lvl1pPr>
              <a:defRPr sz="2000"/>
            </a:lvl1pPr>
          </a:lstStyle>
          <a:p>
            <a:r>
              <a:rPr lang="fr-FR" sz="1500" dirty="0" err="1"/>
              <a:t>Ancillary</a:t>
            </a:r>
            <a:r>
              <a:rPr lang="fr-FR" sz="1500" dirty="0"/>
              <a:t> </a:t>
            </a:r>
            <a:r>
              <a:rPr lang="fr-FR" sz="1500" dirty="0" err="1"/>
              <a:t>objects</a:t>
            </a:r>
            <a:endParaRPr lang="fr-FR" sz="1500" dirty="0"/>
          </a:p>
        </p:txBody>
      </p:sp>
      <p:sp>
        <p:nvSpPr>
          <p:cNvPr id="65" name="ZoneTexte 64"/>
          <p:cNvSpPr txBox="1"/>
          <p:nvPr/>
        </p:nvSpPr>
        <p:spPr>
          <a:xfrm>
            <a:off x="6648206" y="2255623"/>
            <a:ext cx="2439416" cy="2308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>
            <a:defPPr>
              <a:defRPr lang="fr-FR"/>
            </a:defPPr>
            <a:lvl1pPr>
              <a:defRPr sz="2000"/>
            </a:lvl1pPr>
          </a:lstStyle>
          <a:p>
            <a:r>
              <a:rPr lang="fr-FR" sz="1500" dirty="0" err="1"/>
              <a:t>Feet</a:t>
            </a:r>
            <a:r>
              <a:rPr lang="fr-FR" sz="1500" dirty="0"/>
              <a:t> on </a:t>
            </a:r>
            <a:r>
              <a:rPr lang="fr-FR" sz="1500" dirty="0" err="1"/>
              <a:t>carriageway</a:t>
            </a:r>
            <a:endParaRPr lang="fr-FR" sz="1500" dirty="0"/>
          </a:p>
        </p:txBody>
      </p:sp>
      <p:sp>
        <p:nvSpPr>
          <p:cNvPr id="66" name="ZoneTexte 65"/>
          <p:cNvSpPr txBox="1"/>
          <p:nvPr/>
        </p:nvSpPr>
        <p:spPr>
          <a:xfrm>
            <a:off x="6643830" y="2796239"/>
            <a:ext cx="2434472" cy="2308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>
            <a:defPPr>
              <a:defRPr lang="fr-FR"/>
            </a:defPPr>
            <a:lvl1pPr>
              <a:defRPr sz="2000"/>
            </a:lvl1pPr>
          </a:lstStyle>
          <a:p>
            <a:r>
              <a:rPr lang="fr-FR" sz="1500" dirty="0"/>
              <a:t>Open </a:t>
            </a:r>
            <a:r>
              <a:rPr lang="fr-FR" sz="1500" dirty="0" err="1"/>
              <a:t>door</a:t>
            </a:r>
            <a:endParaRPr lang="fr-FR" sz="1500" dirty="0"/>
          </a:p>
        </p:txBody>
      </p:sp>
      <p:sp>
        <p:nvSpPr>
          <p:cNvPr id="67" name="ZoneTexte 66"/>
          <p:cNvSpPr txBox="1"/>
          <p:nvPr/>
        </p:nvSpPr>
        <p:spPr>
          <a:xfrm>
            <a:off x="6643830" y="3078053"/>
            <a:ext cx="2434472" cy="2308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>
            <a:defPPr>
              <a:defRPr lang="fr-FR"/>
            </a:defPPr>
            <a:lvl1pPr>
              <a:defRPr sz="2000"/>
            </a:lvl1pPr>
          </a:lstStyle>
          <a:p>
            <a:r>
              <a:rPr lang="fr-FR" sz="1500" dirty="0"/>
              <a:t>Person </a:t>
            </a:r>
            <a:r>
              <a:rPr lang="fr-FR" sz="1500" dirty="0" err="1"/>
              <a:t>around</a:t>
            </a:r>
            <a:r>
              <a:rPr lang="fr-FR" sz="1500" dirty="0"/>
              <a:t> </a:t>
            </a:r>
            <a:r>
              <a:rPr lang="fr-FR" sz="1500" dirty="0" err="1"/>
              <a:t>vehicle</a:t>
            </a:r>
            <a:endParaRPr lang="fr-FR" sz="1500" dirty="0"/>
          </a:p>
        </p:txBody>
      </p:sp>
      <p:sp>
        <p:nvSpPr>
          <p:cNvPr id="68" name="ZoneTexte 67"/>
          <p:cNvSpPr txBox="1"/>
          <p:nvPr/>
        </p:nvSpPr>
        <p:spPr>
          <a:xfrm>
            <a:off x="6650678" y="3343945"/>
            <a:ext cx="2434472" cy="692497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>
            <a:defPPr>
              <a:defRPr lang="fr-FR"/>
            </a:defPPr>
            <a:lvl1pPr>
              <a:defRPr sz="2000"/>
            </a:lvl1pPr>
          </a:lstStyle>
          <a:p>
            <a:r>
              <a:rPr lang="fr-FR" sz="1500" dirty="0"/>
              <a:t>(</a:t>
            </a:r>
            <a:r>
              <a:rPr lang="fr-FR" sz="1500" dirty="0" err="1"/>
              <a:t>motorised</a:t>
            </a:r>
            <a:r>
              <a:rPr lang="fr-FR" sz="1500" dirty="0"/>
              <a:t>) </a:t>
            </a:r>
            <a:r>
              <a:rPr lang="fr-FR" sz="1500" dirty="0" err="1"/>
              <a:t>personal</a:t>
            </a:r>
            <a:r>
              <a:rPr lang="fr-FR" sz="1500" dirty="0"/>
              <a:t> transport </a:t>
            </a:r>
            <a:r>
              <a:rPr lang="fr-FR" sz="1500" dirty="0" err="1"/>
              <a:t>device</a:t>
            </a:r>
            <a:r>
              <a:rPr lang="fr-FR" sz="1500" dirty="0"/>
              <a:t> (MPTD) on pavement</a:t>
            </a:r>
          </a:p>
        </p:txBody>
      </p:sp>
      <p:cxnSp>
        <p:nvCxnSpPr>
          <p:cNvPr id="69" name="Connecteur en angle 68"/>
          <p:cNvCxnSpPr>
            <a:stCxn id="164" idx="3"/>
            <a:endCxn id="92" idx="1"/>
          </p:cNvCxnSpPr>
          <p:nvPr/>
        </p:nvCxnSpPr>
        <p:spPr>
          <a:xfrm flipV="1">
            <a:off x="4176817" y="2579670"/>
            <a:ext cx="226133" cy="37636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70" name="ZoneTexte 69"/>
          <p:cNvSpPr txBox="1"/>
          <p:nvPr/>
        </p:nvSpPr>
        <p:spPr>
          <a:xfrm>
            <a:off x="6646261" y="877165"/>
            <a:ext cx="2443307" cy="2308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>
            <a:defPPr>
              <a:defRPr lang="fr-FR"/>
            </a:defPPr>
            <a:lvl1pPr>
              <a:defRPr sz="2000"/>
            </a:lvl1pPr>
          </a:lstStyle>
          <a:p>
            <a:r>
              <a:rPr lang="en-US" sz="1500" dirty="0"/>
              <a:t>Safety distances</a:t>
            </a:r>
            <a:endParaRPr lang="fr-FR" sz="1500" dirty="0"/>
          </a:p>
        </p:txBody>
      </p:sp>
      <p:sp>
        <p:nvSpPr>
          <p:cNvPr id="71" name="ZoneTexte 70"/>
          <p:cNvSpPr txBox="1"/>
          <p:nvPr/>
        </p:nvSpPr>
        <p:spPr>
          <a:xfrm>
            <a:off x="4396646" y="3405096"/>
            <a:ext cx="2036444" cy="46166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en-US" sz="1500" dirty="0"/>
              <a:t>Intersecting road features</a:t>
            </a:r>
          </a:p>
        </p:txBody>
      </p:sp>
      <p:sp>
        <p:nvSpPr>
          <p:cNvPr id="72" name="ZoneTexte 71"/>
          <p:cNvSpPr txBox="1"/>
          <p:nvPr/>
        </p:nvSpPr>
        <p:spPr>
          <a:xfrm>
            <a:off x="4399798" y="1749666"/>
            <a:ext cx="2036486" cy="46166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fr-FR" sz="1500" dirty="0" err="1"/>
              <a:t>Movement</a:t>
            </a:r>
            <a:r>
              <a:rPr lang="fr-FR" sz="1500" dirty="0"/>
              <a:t> </a:t>
            </a:r>
            <a:r>
              <a:rPr lang="fr-FR" sz="1500" dirty="0" err="1"/>
              <a:t>characteristics</a:t>
            </a:r>
            <a:endParaRPr lang="fr-FR" sz="1500" dirty="0"/>
          </a:p>
        </p:txBody>
      </p:sp>
      <p:cxnSp>
        <p:nvCxnSpPr>
          <p:cNvPr id="73" name="Connecteur en angle 72"/>
          <p:cNvCxnSpPr>
            <a:stCxn id="60" idx="3"/>
            <a:endCxn id="70" idx="1"/>
          </p:cNvCxnSpPr>
          <p:nvPr/>
        </p:nvCxnSpPr>
        <p:spPr>
          <a:xfrm flipV="1">
            <a:off x="6428168" y="992581"/>
            <a:ext cx="218093" cy="33386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4" name="Connecteur en angle 73"/>
          <p:cNvCxnSpPr>
            <a:stCxn id="60" idx="3"/>
            <a:endCxn id="61" idx="1"/>
          </p:cNvCxnSpPr>
          <p:nvPr/>
        </p:nvCxnSpPr>
        <p:spPr>
          <a:xfrm flipV="1">
            <a:off x="6428168" y="1266689"/>
            <a:ext cx="218108" cy="5975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5" name="Connecteur en angle 74"/>
          <p:cNvCxnSpPr>
            <a:stCxn id="72" idx="3"/>
            <a:endCxn id="95" idx="1"/>
          </p:cNvCxnSpPr>
          <p:nvPr/>
        </p:nvCxnSpPr>
        <p:spPr>
          <a:xfrm flipV="1">
            <a:off x="6436284" y="1826256"/>
            <a:ext cx="214394" cy="15424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6" name="Connecteur en angle 75"/>
          <p:cNvCxnSpPr>
            <a:stCxn id="72" idx="3"/>
            <a:endCxn id="64" idx="1"/>
          </p:cNvCxnSpPr>
          <p:nvPr/>
        </p:nvCxnSpPr>
        <p:spPr>
          <a:xfrm>
            <a:off x="6436284" y="1980499"/>
            <a:ext cx="207546" cy="11541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7" name="Connecteur en angle 76"/>
          <p:cNvCxnSpPr>
            <a:stCxn id="72" idx="3"/>
            <a:endCxn id="65" idx="1"/>
          </p:cNvCxnSpPr>
          <p:nvPr/>
        </p:nvCxnSpPr>
        <p:spPr>
          <a:xfrm>
            <a:off x="6436284" y="1980499"/>
            <a:ext cx="211922" cy="39054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8" name="Connecteur en angle 77"/>
          <p:cNvCxnSpPr>
            <a:stCxn id="72" idx="3"/>
            <a:endCxn id="96" idx="1"/>
          </p:cNvCxnSpPr>
          <p:nvPr/>
        </p:nvCxnSpPr>
        <p:spPr>
          <a:xfrm>
            <a:off x="6436284" y="1980499"/>
            <a:ext cx="207546" cy="66664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9" name="Connecteur en angle 78"/>
          <p:cNvCxnSpPr>
            <a:stCxn id="72" idx="3"/>
            <a:endCxn id="66" idx="1"/>
          </p:cNvCxnSpPr>
          <p:nvPr/>
        </p:nvCxnSpPr>
        <p:spPr>
          <a:xfrm>
            <a:off x="6436284" y="1980499"/>
            <a:ext cx="207546" cy="93115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81" name="ZoneTexte 80"/>
          <p:cNvSpPr txBox="1"/>
          <p:nvPr/>
        </p:nvSpPr>
        <p:spPr>
          <a:xfrm>
            <a:off x="6658254" y="4342358"/>
            <a:ext cx="2434472" cy="2308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>
            <a:defPPr>
              <a:defRPr lang="fr-FR"/>
            </a:defPPr>
            <a:lvl1pPr>
              <a:defRPr sz="2000"/>
            </a:lvl1pPr>
          </a:lstStyle>
          <a:p>
            <a:r>
              <a:rPr lang="fr-FR" sz="1500" dirty="0"/>
              <a:t>Public institution</a:t>
            </a:r>
          </a:p>
        </p:txBody>
      </p:sp>
      <p:sp>
        <p:nvSpPr>
          <p:cNvPr id="82" name="ZoneTexte 81"/>
          <p:cNvSpPr txBox="1"/>
          <p:nvPr/>
        </p:nvSpPr>
        <p:spPr>
          <a:xfrm>
            <a:off x="6658254" y="4603750"/>
            <a:ext cx="2434472" cy="2308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>
            <a:defPPr>
              <a:defRPr lang="fr-FR"/>
            </a:defPPr>
            <a:lvl1pPr>
              <a:defRPr sz="2000"/>
            </a:lvl1pPr>
          </a:lstStyle>
          <a:p>
            <a:r>
              <a:rPr lang="fr-FR" sz="1500" dirty="0" err="1"/>
              <a:t>Hospital</a:t>
            </a:r>
            <a:endParaRPr lang="fr-FR" sz="1500" dirty="0"/>
          </a:p>
        </p:txBody>
      </p:sp>
      <p:sp>
        <p:nvSpPr>
          <p:cNvPr id="83" name="ZoneTexte 82"/>
          <p:cNvSpPr txBox="1"/>
          <p:nvPr/>
        </p:nvSpPr>
        <p:spPr>
          <a:xfrm>
            <a:off x="6656474" y="4870152"/>
            <a:ext cx="2434472" cy="2308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>
            <a:defPPr>
              <a:defRPr lang="fr-FR"/>
            </a:defPPr>
            <a:lvl1pPr>
              <a:defRPr sz="2000"/>
            </a:lvl1pPr>
          </a:lstStyle>
          <a:p>
            <a:r>
              <a:rPr lang="fr-FR" sz="1500" dirty="0" err="1"/>
              <a:t>School</a:t>
            </a:r>
            <a:endParaRPr lang="fr-FR" sz="1500" dirty="0"/>
          </a:p>
        </p:txBody>
      </p:sp>
      <p:cxnSp>
        <p:nvCxnSpPr>
          <p:cNvPr id="84" name="Connecteur en angle 83"/>
          <p:cNvCxnSpPr>
            <a:stCxn id="72" idx="3"/>
            <a:endCxn id="97" idx="1"/>
          </p:cNvCxnSpPr>
          <p:nvPr/>
        </p:nvCxnSpPr>
        <p:spPr>
          <a:xfrm>
            <a:off x="6436284" y="1980499"/>
            <a:ext cx="213122" cy="220692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5" name="Connecteur en angle 84"/>
          <p:cNvCxnSpPr>
            <a:stCxn id="93" idx="3"/>
            <a:endCxn id="82" idx="1"/>
          </p:cNvCxnSpPr>
          <p:nvPr/>
        </p:nvCxnSpPr>
        <p:spPr>
          <a:xfrm>
            <a:off x="6441798" y="4392868"/>
            <a:ext cx="216456" cy="32629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6" name="Connecteur en angle 85"/>
          <p:cNvCxnSpPr>
            <a:stCxn id="93" idx="3"/>
            <a:endCxn id="83" idx="1"/>
          </p:cNvCxnSpPr>
          <p:nvPr/>
        </p:nvCxnSpPr>
        <p:spPr>
          <a:xfrm>
            <a:off x="6441798" y="4392868"/>
            <a:ext cx="214676" cy="59270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99" name="Connecteur en angle 98"/>
          <p:cNvCxnSpPr>
            <a:stCxn id="165" idx="3"/>
            <a:endCxn id="93" idx="1"/>
          </p:cNvCxnSpPr>
          <p:nvPr/>
        </p:nvCxnSpPr>
        <p:spPr>
          <a:xfrm flipV="1">
            <a:off x="4176817" y="4175828"/>
            <a:ext cx="225164" cy="53545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87" name="ZoneTexte 86"/>
          <p:cNvSpPr txBox="1"/>
          <p:nvPr/>
        </p:nvSpPr>
        <p:spPr>
          <a:xfrm>
            <a:off x="2091539" y="1563314"/>
            <a:ext cx="2085279" cy="31892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tIns="36000" bIns="36000" rtlCol="0">
            <a:spAutoFit/>
          </a:bodyPr>
          <a:lstStyle/>
          <a:p>
            <a:r>
              <a:rPr lang="fr-FR" sz="1600" dirty="0"/>
              <a:t>Size</a:t>
            </a:r>
          </a:p>
        </p:txBody>
      </p:sp>
      <p:sp>
        <p:nvSpPr>
          <p:cNvPr id="88" name="ZoneTexte 87"/>
          <p:cNvSpPr txBox="1"/>
          <p:nvPr/>
        </p:nvSpPr>
        <p:spPr>
          <a:xfrm>
            <a:off x="2091538" y="1999584"/>
            <a:ext cx="2085279" cy="56514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tIns="36000" bIns="36000" rtlCol="0">
            <a:spAutoFit/>
          </a:bodyPr>
          <a:lstStyle/>
          <a:p>
            <a:r>
              <a:rPr lang="en-US" sz="1600" dirty="0"/>
              <a:t>Location with respect to the ego</a:t>
            </a:r>
            <a:endParaRPr lang="fr-FR" sz="1600" dirty="0"/>
          </a:p>
        </p:txBody>
      </p:sp>
      <p:cxnSp>
        <p:nvCxnSpPr>
          <p:cNvPr id="90" name="Connecteur en angle 89"/>
          <p:cNvCxnSpPr>
            <a:stCxn id="140" idx="3"/>
            <a:endCxn id="87" idx="1"/>
          </p:cNvCxnSpPr>
          <p:nvPr/>
        </p:nvCxnSpPr>
        <p:spPr>
          <a:xfrm flipV="1">
            <a:off x="1759796" y="1722776"/>
            <a:ext cx="331743" cy="105580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91" name="Connecteur en angle 90"/>
          <p:cNvCxnSpPr>
            <a:stCxn id="140" idx="3"/>
            <a:endCxn id="88" idx="1"/>
          </p:cNvCxnSpPr>
          <p:nvPr/>
        </p:nvCxnSpPr>
        <p:spPr>
          <a:xfrm flipV="1">
            <a:off x="1759796" y="2282157"/>
            <a:ext cx="331742" cy="49642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92" name="ZoneTexte 91"/>
          <p:cNvSpPr txBox="1"/>
          <p:nvPr/>
        </p:nvSpPr>
        <p:spPr>
          <a:xfrm>
            <a:off x="4402950" y="2464254"/>
            <a:ext cx="2036486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fr-FR" sz="1500" dirty="0"/>
              <a:t>Angle</a:t>
            </a:r>
          </a:p>
        </p:txBody>
      </p:sp>
      <p:sp>
        <p:nvSpPr>
          <p:cNvPr id="93" name="ZoneTexte 92"/>
          <p:cNvSpPr txBox="1"/>
          <p:nvPr/>
        </p:nvSpPr>
        <p:spPr>
          <a:xfrm>
            <a:off x="4405354" y="4046619"/>
            <a:ext cx="2036444" cy="69249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en-US" sz="1500" dirty="0"/>
              <a:t>Characteristics of adjacent generator areas</a:t>
            </a:r>
          </a:p>
        </p:txBody>
      </p:sp>
      <p:cxnSp>
        <p:nvCxnSpPr>
          <p:cNvPr id="94" name="Connecteur en angle 93"/>
          <p:cNvCxnSpPr>
            <a:stCxn id="165" idx="3"/>
            <a:endCxn id="71" idx="1"/>
          </p:cNvCxnSpPr>
          <p:nvPr/>
        </p:nvCxnSpPr>
        <p:spPr>
          <a:xfrm flipV="1">
            <a:off x="4176817" y="3635929"/>
            <a:ext cx="219829" cy="107535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80" name="ZoneTexte 79"/>
          <p:cNvSpPr txBox="1"/>
          <p:nvPr/>
        </p:nvSpPr>
        <p:spPr>
          <a:xfrm>
            <a:off x="6646276" y="1428304"/>
            <a:ext cx="2438348" cy="2308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>
            <a:defPPr>
              <a:defRPr lang="fr-FR"/>
            </a:defPPr>
            <a:lvl1pPr>
              <a:defRPr sz="2000"/>
            </a:lvl1pPr>
          </a:lstStyle>
          <a:p>
            <a:r>
              <a:rPr lang="fr-FR" sz="1500" dirty="0" err="1"/>
              <a:t>Acceleration</a:t>
            </a:r>
            <a:endParaRPr lang="fr-FR" sz="1500" dirty="0"/>
          </a:p>
        </p:txBody>
      </p:sp>
      <p:cxnSp>
        <p:nvCxnSpPr>
          <p:cNvPr id="89" name="Connecteur en angle 88"/>
          <p:cNvCxnSpPr>
            <a:stCxn id="60" idx="3"/>
            <a:endCxn id="80" idx="1"/>
          </p:cNvCxnSpPr>
          <p:nvPr/>
        </p:nvCxnSpPr>
        <p:spPr>
          <a:xfrm>
            <a:off x="6428168" y="1326443"/>
            <a:ext cx="218108" cy="21727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95" name="ZoneTexte 94"/>
          <p:cNvSpPr txBox="1"/>
          <p:nvPr/>
        </p:nvSpPr>
        <p:spPr>
          <a:xfrm>
            <a:off x="6650678" y="1710840"/>
            <a:ext cx="2438348" cy="2308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>
            <a:defPPr>
              <a:defRPr lang="fr-FR"/>
            </a:defPPr>
            <a:lvl1pPr>
              <a:defRPr sz="2000"/>
            </a:lvl1pPr>
          </a:lstStyle>
          <a:p>
            <a:r>
              <a:rPr lang="fr-FR" sz="1500" dirty="0" err="1"/>
              <a:t>Erratic</a:t>
            </a:r>
            <a:r>
              <a:rPr lang="fr-FR" sz="1500" dirty="0"/>
              <a:t> </a:t>
            </a:r>
            <a:r>
              <a:rPr lang="fr-FR" sz="1500" dirty="0" err="1"/>
              <a:t>movements</a:t>
            </a:r>
            <a:endParaRPr lang="fr-FR" sz="1500" dirty="0"/>
          </a:p>
        </p:txBody>
      </p:sp>
      <p:sp>
        <p:nvSpPr>
          <p:cNvPr id="96" name="ZoneTexte 95"/>
          <p:cNvSpPr txBox="1"/>
          <p:nvPr/>
        </p:nvSpPr>
        <p:spPr>
          <a:xfrm>
            <a:off x="6643830" y="2531724"/>
            <a:ext cx="2439416" cy="2308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>
            <a:defPPr>
              <a:defRPr lang="fr-FR"/>
            </a:defPPr>
            <a:lvl1pPr>
              <a:defRPr sz="2000"/>
            </a:lvl1pPr>
          </a:lstStyle>
          <a:p>
            <a:r>
              <a:rPr lang="fr-FR" sz="1500" dirty="0" err="1"/>
              <a:t>Passenger</a:t>
            </a:r>
            <a:r>
              <a:rPr lang="fr-FR" sz="1500" dirty="0"/>
              <a:t> in </a:t>
            </a:r>
            <a:r>
              <a:rPr lang="fr-FR" sz="1500" dirty="0" err="1"/>
              <a:t>vehicle</a:t>
            </a:r>
            <a:endParaRPr lang="fr-FR" sz="1500" dirty="0"/>
          </a:p>
        </p:txBody>
      </p:sp>
      <p:sp>
        <p:nvSpPr>
          <p:cNvPr id="97" name="ZoneTexte 96"/>
          <p:cNvSpPr txBox="1"/>
          <p:nvPr/>
        </p:nvSpPr>
        <p:spPr>
          <a:xfrm>
            <a:off x="6649406" y="4072012"/>
            <a:ext cx="2434472" cy="2308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>
            <a:defPPr>
              <a:defRPr lang="fr-FR"/>
            </a:defPPr>
            <a:lvl1pPr>
              <a:defRPr sz="2000"/>
            </a:lvl1pPr>
          </a:lstStyle>
          <a:p>
            <a:r>
              <a:rPr lang="en-US" sz="1500" dirty="0"/>
              <a:t>(M)PTD at an intersection</a:t>
            </a:r>
            <a:endParaRPr lang="fr-FR" sz="1500" dirty="0"/>
          </a:p>
        </p:txBody>
      </p:sp>
      <p:cxnSp>
        <p:nvCxnSpPr>
          <p:cNvPr id="98" name="Connecteur en angle 97"/>
          <p:cNvCxnSpPr>
            <a:stCxn id="72" idx="3"/>
            <a:endCxn id="67" idx="1"/>
          </p:cNvCxnSpPr>
          <p:nvPr/>
        </p:nvCxnSpPr>
        <p:spPr>
          <a:xfrm>
            <a:off x="6436284" y="1980499"/>
            <a:ext cx="207546" cy="121297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00" name="Connecteur en angle 99"/>
          <p:cNvCxnSpPr>
            <a:stCxn id="72" idx="3"/>
            <a:endCxn id="68" idx="1"/>
          </p:cNvCxnSpPr>
          <p:nvPr/>
        </p:nvCxnSpPr>
        <p:spPr>
          <a:xfrm>
            <a:off x="6436284" y="1980499"/>
            <a:ext cx="214394" cy="170969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01" name="Connecteur en angle 100"/>
          <p:cNvCxnSpPr>
            <a:stCxn id="93" idx="3"/>
            <a:endCxn id="83" idx="1"/>
          </p:cNvCxnSpPr>
          <p:nvPr/>
        </p:nvCxnSpPr>
        <p:spPr>
          <a:xfrm>
            <a:off x="6441798" y="4392868"/>
            <a:ext cx="214676" cy="59270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444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EC4AD37A-8618-4460-BE63-B60696712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690" y="184403"/>
            <a:ext cx="9160329" cy="469707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2400" dirty="0">
                <a:latin typeface="+mn-lt"/>
              </a:rPr>
              <a:t>FR scenario approach rooted in ECE/TRANS/WP.29/2022/57</a:t>
            </a:r>
            <a:endParaRPr lang="fr-FR" sz="2400" dirty="0">
              <a:latin typeface="+mn-lt"/>
            </a:endParaRP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4885740"/>
              </p:ext>
            </p:extLst>
          </p:nvPr>
        </p:nvGraphicFramePr>
        <p:xfrm>
          <a:off x="315883" y="983761"/>
          <a:ext cx="8578735" cy="3633234"/>
        </p:xfrm>
        <a:graphic>
          <a:graphicData uri="http://schemas.openxmlformats.org/drawingml/2006/table">
            <a:tbl>
              <a:tblPr/>
              <a:tblGrid>
                <a:gridCol w="2427317">
                  <a:extLst>
                    <a:ext uri="{9D8B030D-6E8A-4147-A177-3AD203B41FA5}">
                      <a16:colId xmlns:a16="http://schemas.microsoft.com/office/drawing/2014/main" val="3220222438"/>
                    </a:ext>
                  </a:extLst>
                </a:gridCol>
                <a:gridCol w="6151418">
                  <a:extLst>
                    <a:ext uri="{9D8B030D-6E8A-4147-A177-3AD203B41FA5}">
                      <a16:colId xmlns:a16="http://schemas.microsoft.com/office/drawing/2014/main" val="3672708325"/>
                    </a:ext>
                  </a:extLst>
                </a:gridCol>
              </a:tblGrid>
              <a:tr h="259319">
                <a:tc gridSpan="2">
                  <a:txBody>
                    <a:bodyPr/>
                    <a:lstStyle/>
                    <a:p>
                      <a:pPr algn="ctr"/>
                      <a:r>
                        <a:rPr lang="fr-FR" sz="1700" b="1" dirty="0"/>
                        <a:t>Main recommandations made</a:t>
                      </a:r>
                      <a:r>
                        <a:rPr lang="fr-FR" sz="1700" b="1" baseline="0" dirty="0"/>
                        <a:t> by VMAD</a:t>
                      </a:r>
                      <a:endParaRPr lang="fr-FR" sz="17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7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9624195"/>
                  </a:ext>
                </a:extLst>
              </a:tr>
              <a:tr h="3698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i="1" dirty="0" err="1"/>
                        <a:t>Coverage</a:t>
                      </a:r>
                      <a:r>
                        <a:rPr lang="fr-FR" sz="1600" b="1" i="1" dirty="0"/>
                        <a:t> </a:t>
                      </a:r>
                      <a:r>
                        <a:rPr lang="fr-FR" sz="1600" b="1" i="1" dirty="0" err="1"/>
                        <a:t>principle</a:t>
                      </a:r>
                      <a:endParaRPr lang="fr-FR" sz="16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i="1" dirty="0" err="1"/>
                        <a:t>Holistic</a:t>
                      </a:r>
                      <a:r>
                        <a:rPr lang="fr-FR" sz="1600" b="1" i="1" dirty="0"/>
                        <a:t> and</a:t>
                      </a:r>
                      <a:r>
                        <a:rPr lang="fr-FR" sz="1600" b="1" i="1" baseline="0" dirty="0"/>
                        <a:t> dense </a:t>
                      </a:r>
                      <a:r>
                        <a:rPr lang="fr-FR" sz="1600" b="1" i="1" baseline="0" dirty="0" err="1"/>
                        <a:t>coverage</a:t>
                      </a:r>
                      <a:r>
                        <a:rPr lang="fr-FR" sz="1600" b="1" i="1" baseline="0" dirty="0"/>
                        <a:t> </a:t>
                      </a:r>
                      <a:r>
                        <a:rPr lang="fr-FR" sz="1600" i="1" baseline="0" dirty="0"/>
                        <a:t>of </a:t>
                      </a:r>
                      <a:r>
                        <a:rPr lang="fr-FR" sz="1600" i="1" baseline="0" dirty="0" err="1"/>
                        <a:t>traffic</a:t>
                      </a:r>
                      <a:r>
                        <a:rPr lang="fr-FR" sz="1600" i="1" baseline="0" dirty="0"/>
                        <a:t> situations </a:t>
                      </a:r>
                      <a:endParaRPr lang="fr-FR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677826"/>
                  </a:ext>
                </a:extLst>
              </a:tr>
              <a:tr h="315032">
                <a:tc>
                  <a:txBody>
                    <a:bodyPr/>
                    <a:lstStyle/>
                    <a:p>
                      <a:r>
                        <a:rPr lang="fr-FR" sz="1600" b="1" i="1" dirty="0"/>
                        <a:t>Scenario catalogue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/>
                        <a:t>VMAD will establish a </a:t>
                      </a:r>
                      <a:r>
                        <a:rPr lang="en-US" sz="1600" b="1" i="1" dirty="0"/>
                        <a:t>catalogue of scenarios </a:t>
                      </a:r>
                      <a:r>
                        <a:rPr lang="en-US" sz="1600" i="1" dirty="0"/>
                        <a:t>[…]</a:t>
                      </a:r>
                      <a:endParaRPr lang="fr-FR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1048428"/>
                  </a:ext>
                </a:extLst>
              </a:tr>
              <a:tr h="446916">
                <a:tc>
                  <a:txBody>
                    <a:bodyPr/>
                    <a:lstStyle/>
                    <a:p>
                      <a:r>
                        <a:rPr lang="fr-FR" sz="1600" b="1" i="1" dirty="0" err="1"/>
                        <a:t>Edge</a:t>
                      </a:r>
                      <a:r>
                        <a:rPr lang="fr-FR" sz="1600" b="1" i="1" dirty="0"/>
                        <a:t> scenarios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i="1" baseline="0" dirty="0" err="1"/>
                        <a:t>Adequate</a:t>
                      </a:r>
                      <a:r>
                        <a:rPr lang="fr-FR" sz="1600" i="1" baseline="0" dirty="0"/>
                        <a:t> </a:t>
                      </a:r>
                      <a:r>
                        <a:rPr lang="fr-FR" sz="1600" i="1" baseline="0" dirty="0" err="1"/>
                        <a:t>coverage</a:t>
                      </a:r>
                      <a:r>
                        <a:rPr lang="fr-FR" sz="1600" i="1" baseline="0" dirty="0"/>
                        <a:t> of relevant, </a:t>
                      </a:r>
                      <a:r>
                        <a:rPr lang="fr-FR" sz="1600" b="1" i="1" baseline="0" dirty="0" err="1"/>
                        <a:t>critical</a:t>
                      </a:r>
                      <a:r>
                        <a:rPr lang="fr-FR" sz="1600" b="1" i="1" baseline="0" dirty="0"/>
                        <a:t>, and </a:t>
                      </a:r>
                      <a:r>
                        <a:rPr lang="fr-FR" sz="1600" b="1" i="1" baseline="0" dirty="0" err="1"/>
                        <a:t>complex</a:t>
                      </a:r>
                      <a:r>
                        <a:rPr lang="fr-FR" sz="1600" b="1" i="1" baseline="0" dirty="0"/>
                        <a:t> </a:t>
                      </a:r>
                      <a:r>
                        <a:rPr lang="fr-FR" sz="1600" i="1" baseline="0" dirty="0"/>
                        <a:t>scenarios</a:t>
                      </a:r>
                      <a:endParaRPr lang="fr-FR" sz="1600" i="1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i="1" baseline="0" dirty="0" err="1"/>
                        <a:t>Identifying</a:t>
                      </a:r>
                      <a:r>
                        <a:rPr lang="fr-FR" sz="1600" i="1" baseline="0" dirty="0"/>
                        <a:t> </a:t>
                      </a:r>
                      <a:r>
                        <a:rPr lang="fr-FR" sz="1600" b="1" i="1" baseline="0" dirty="0" err="1"/>
                        <a:t>unexpected</a:t>
                      </a:r>
                      <a:r>
                        <a:rPr lang="fr-FR" sz="1600" i="1" baseline="0" dirty="0"/>
                        <a:t> scenarios</a:t>
                      </a:r>
                      <a:endParaRPr lang="fr-FR" sz="1600" i="1" dirty="0"/>
                    </a:p>
                    <a:p>
                      <a:r>
                        <a:rPr lang="en-US" sz="1600" b="1" i="1" kern="1200" noProof="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Unsafe </a:t>
                      </a:r>
                      <a:r>
                        <a:rPr lang="en-US" sz="1600" b="1" i="1" kern="1200" noProof="0" dirty="0" err="1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behaviours</a:t>
                      </a:r>
                      <a:r>
                        <a:rPr lang="en-US" sz="1600" b="1" i="1" kern="1200" noProof="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i="1" kern="1200" noProof="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of other road users —if </a:t>
                      </a:r>
                      <a:r>
                        <a:rPr lang="en-US" sz="1600" b="0" i="1" kern="1200" noProof="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reasonably foreseeable—should </a:t>
                      </a:r>
                      <a:r>
                        <a:rPr lang="en-US" sz="1600" i="1" kern="1200" noProof="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be included in the scenario catalogue</a:t>
                      </a:r>
                      <a:endParaRPr lang="fr-FR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1508893"/>
                  </a:ext>
                </a:extLst>
              </a:tr>
              <a:tr h="641405">
                <a:tc>
                  <a:txBody>
                    <a:bodyPr/>
                    <a:lstStyle/>
                    <a:p>
                      <a:r>
                        <a:rPr lang="fr-FR" sz="1600" b="1" i="1" dirty="0"/>
                        <a:t>Link </a:t>
                      </a:r>
                      <a:r>
                        <a:rPr lang="fr-FR" sz="1600" b="1" i="1" dirty="0" err="1"/>
                        <a:t>with</a:t>
                      </a:r>
                      <a:r>
                        <a:rPr lang="fr-FR" sz="1600" b="1" i="1" dirty="0"/>
                        <a:t> ODD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i="1" dirty="0"/>
                        <a:t>catalogue of scenarios […] </a:t>
                      </a:r>
                      <a:r>
                        <a:rPr lang="en-US" sz="1600" b="1" i="1" dirty="0"/>
                        <a:t>relevant to the ODD </a:t>
                      </a:r>
                      <a:r>
                        <a:rPr lang="en-GB" sz="1600" i="1" kern="1200" baseline="0" noProof="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(using standardised ODD taxonomy)</a:t>
                      </a:r>
                      <a:endParaRPr lang="fr-FR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4259631"/>
                  </a:ext>
                </a:extLst>
              </a:tr>
              <a:tr h="434700">
                <a:tc>
                  <a:txBody>
                    <a:bodyPr/>
                    <a:lstStyle/>
                    <a:p>
                      <a:r>
                        <a:rPr lang="fr-FR" sz="1600" b="1" i="1" dirty="0"/>
                        <a:t>Common</a:t>
                      </a:r>
                      <a:r>
                        <a:rPr lang="fr-FR" sz="1600" b="1" i="1" baseline="0" dirty="0"/>
                        <a:t> </a:t>
                      </a:r>
                      <a:r>
                        <a:rPr lang="fr-FR" sz="1600" b="1" i="1" baseline="0" dirty="0" err="1"/>
                        <a:t>d</a:t>
                      </a:r>
                      <a:r>
                        <a:rPr lang="fr-FR" sz="1600" b="1" i="1" dirty="0" err="1"/>
                        <a:t>escriptors</a:t>
                      </a:r>
                      <a:endParaRPr lang="fr-FR" sz="16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i="1" kern="1200" noProof="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Standardized and structured language</a:t>
                      </a:r>
                      <a:r>
                        <a:rPr lang="en-GB" sz="1600" i="1" kern="1200" baseline="0" noProof="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for describing scenarios… </a:t>
                      </a:r>
                      <a:endParaRPr lang="fr-F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3000225"/>
                  </a:ext>
                </a:extLst>
              </a:tr>
              <a:tr h="434700">
                <a:tc>
                  <a:txBody>
                    <a:bodyPr/>
                    <a:lstStyle/>
                    <a:p>
                      <a:r>
                        <a:rPr lang="fr-FR" sz="1600" b="1" i="1" dirty="0" err="1"/>
                        <a:t>Combinations</a:t>
                      </a:r>
                      <a:endParaRPr lang="fr-FR" sz="16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i="1" kern="1200" baseline="0" noProof="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…combining a number of relevant elements</a:t>
                      </a:r>
                      <a:endParaRPr lang="fr-F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93141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5528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4AD37A-8618-4460-BE63-B60696712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5295" y="202589"/>
            <a:ext cx="7991743" cy="469707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2200" dirty="0">
                <a:latin typeface="+mn-lt"/>
              </a:rPr>
              <a:t>Scenarios : main rationale underlying the FR approach</a:t>
            </a:r>
            <a:endParaRPr lang="fr-FR" sz="2200" dirty="0">
              <a:latin typeface="+mn-lt"/>
            </a:endParaRPr>
          </a:p>
        </p:txBody>
      </p:sp>
      <p:sp>
        <p:nvSpPr>
          <p:cNvPr id="5" name="Espace réservé du contenu 11"/>
          <p:cNvSpPr>
            <a:spLocks noGrp="1"/>
          </p:cNvSpPr>
          <p:nvPr>
            <p:ph sz="quarter" idx="4294967295"/>
          </p:nvPr>
        </p:nvSpPr>
        <p:spPr>
          <a:xfrm>
            <a:off x="455441" y="908570"/>
            <a:ext cx="8571597" cy="4129563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0" lvl="1" indent="0" algn="just">
              <a:spcBef>
                <a:spcPts val="0"/>
              </a:spcBef>
              <a:spcAft>
                <a:spcPts val="1200"/>
              </a:spcAft>
              <a:buClr>
                <a:srgbClr val="000091"/>
              </a:buClr>
              <a:buNone/>
            </a:pPr>
            <a:r>
              <a:rPr lang="en-US" sz="2000" b="1" i="1" dirty="0">
                <a:solidFill>
                  <a:srgbClr val="000000"/>
                </a:solidFill>
              </a:rPr>
              <a:t>1. Support completeness of foreseeable traffic hazards’ analysis</a:t>
            </a:r>
          </a:p>
          <a:p>
            <a:pPr marL="285750" lvl="1" indent="-285750" algn="just">
              <a:spcBef>
                <a:spcPts val="0"/>
              </a:spcBef>
              <a:spcAft>
                <a:spcPts val="400"/>
              </a:spcAft>
              <a:buClr>
                <a:srgbClr val="000091"/>
              </a:buClr>
            </a:pPr>
            <a:r>
              <a:rPr lang="en-US" sz="1800" dirty="0">
                <a:solidFill>
                  <a:srgbClr val="000000"/>
                </a:solidFill>
              </a:rPr>
              <a:t>Ease scenario generation towards completeness, through </a:t>
            </a:r>
          </a:p>
          <a:p>
            <a:pPr marL="638170" lvl="2" indent="-457200" algn="just">
              <a:spcBef>
                <a:spcPts val="0"/>
              </a:spcBef>
              <a:spcAft>
                <a:spcPts val="400"/>
              </a:spcAft>
              <a:buClr>
                <a:srgbClr val="000091"/>
              </a:buClr>
              <a:buFont typeface="+mj-lt"/>
              <a:buAutoNum type="alphaLcParenR"/>
            </a:pPr>
            <a:r>
              <a:rPr lang="en-US" sz="1800" dirty="0">
                <a:solidFill>
                  <a:srgbClr val="000000"/>
                </a:solidFill>
              </a:rPr>
              <a:t>Data-based &amp; Evidence-based</a:t>
            </a:r>
          </a:p>
          <a:p>
            <a:pPr marL="180970" lvl="2" indent="0" algn="just">
              <a:spcBef>
                <a:spcPts val="0"/>
              </a:spcBef>
              <a:spcAft>
                <a:spcPts val="400"/>
              </a:spcAft>
              <a:buClr>
                <a:srgbClr val="000091"/>
              </a:buClr>
              <a:buNone/>
            </a:pPr>
            <a:r>
              <a:rPr lang="en-US" sz="1800" dirty="0">
                <a:solidFill>
                  <a:srgbClr val="000000"/>
                </a:solidFill>
              </a:rPr>
              <a:t>	+</a:t>
            </a:r>
          </a:p>
          <a:p>
            <a:pPr marL="638170" lvl="2" indent="-457200" algn="just">
              <a:spcBef>
                <a:spcPts val="0"/>
              </a:spcBef>
              <a:spcAft>
                <a:spcPts val="400"/>
              </a:spcAft>
              <a:buClr>
                <a:srgbClr val="000091"/>
              </a:buClr>
              <a:buFont typeface="+mj-lt"/>
              <a:buAutoNum type="alphaLcParenR" startAt="2"/>
            </a:pPr>
            <a:r>
              <a:rPr lang="en-US" sz="1800" dirty="0">
                <a:solidFill>
                  <a:srgbClr val="000000"/>
                </a:solidFill>
              </a:rPr>
              <a:t>Specific work on descriptors</a:t>
            </a:r>
          </a:p>
          <a:p>
            <a:pPr marL="817554" lvl="3" indent="-457200" algn="just">
              <a:spcBef>
                <a:spcPts val="0"/>
              </a:spcBef>
              <a:spcAft>
                <a:spcPts val="400"/>
              </a:spcAft>
              <a:buClr>
                <a:srgbClr val="000091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Fine decomposition of descriptors’ axis </a:t>
            </a:r>
          </a:p>
          <a:p>
            <a:pPr marL="817554" lvl="3" indent="-457200" algn="just">
              <a:spcBef>
                <a:spcPts val="0"/>
              </a:spcBef>
              <a:spcAft>
                <a:spcPts val="400"/>
              </a:spcAft>
              <a:buClr>
                <a:srgbClr val="000091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Multiple combination of descriptors </a:t>
            </a:r>
          </a:p>
          <a:p>
            <a:pPr marL="817554" lvl="3" indent="-457200" algn="just">
              <a:spcBef>
                <a:spcPts val="0"/>
              </a:spcBef>
              <a:spcAft>
                <a:spcPts val="400"/>
              </a:spcAft>
              <a:buClr>
                <a:srgbClr val="000091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Extension of descriptors’ axis and descriptors’ values </a:t>
            </a:r>
          </a:p>
          <a:p>
            <a:pPr marL="1033448" lvl="4" indent="-457200" algn="just">
              <a:spcBef>
                <a:spcPts val="0"/>
              </a:spcBef>
              <a:spcAft>
                <a:spcPts val="1200"/>
              </a:spcAft>
              <a:buClr>
                <a:srgbClr val="000091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Including according to data and evidence-bases</a:t>
            </a:r>
          </a:p>
          <a:p>
            <a:pPr marL="360353" lvl="3" indent="-285750" algn="just">
              <a:spcBef>
                <a:spcPts val="0"/>
              </a:spcBef>
              <a:spcAft>
                <a:spcPts val="400"/>
              </a:spcAft>
              <a:buClr>
                <a:srgbClr val="000091"/>
              </a:buClr>
            </a:pPr>
            <a:r>
              <a:rPr lang="en-GB" sz="1800" dirty="0">
                <a:solidFill>
                  <a:srgbClr val="000000"/>
                </a:solidFill>
              </a:rPr>
              <a:t>Encompass regulatory scenarios </a:t>
            </a:r>
          </a:p>
          <a:p>
            <a:pPr marL="395275" lvl="4" indent="-285750" algn="just">
              <a:spcBef>
                <a:spcPts val="0"/>
              </a:spcBef>
              <a:spcAft>
                <a:spcPts val="400"/>
              </a:spcAft>
              <a:buClr>
                <a:srgbClr val="000091"/>
              </a:buClr>
            </a:pPr>
            <a:r>
              <a:rPr lang="en-GB" sz="1800" i="1" dirty="0">
                <a:solidFill>
                  <a:srgbClr val="000000"/>
                </a:solidFill>
              </a:rPr>
              <a:t>e.g.: Highway code; injunctions from law enforcement; priority vehicles</a:t>
            </a:r>
          </a:p>
          <a:p>
            <a:pPr marL="109525" lvl="4" indent="0" algn="just">
              <a:spcBef>
                <a:spcPts val="0"/>
              </a:spcBef>
              <a:spcAft>
                <a:spcPts val="400"/>
              </a:spcAft>
              <a:buClr>
                <a:srgbClr val="000091"/>
              </a:buClr>
              <a:buNone/>
            </a:pPr>
            <a:r>
              <a:rPr lang="en-GB" sz="1800" i="1" dirty="0">
                <a:solidFill>
                  <a:srgbClr val="000000"/>
                </a:solidFill>
              </a:rPr>
              <a:t> </a:t>
            </a:r>
          </a:p>
          <a:p>
            <a:pPr marL="285750" lvl="2" indent="-285750" algn="just">
              <a:spcBef>
                <a:spcPts val="0"/>
              </a:spcBef>
              <a:spcAft>
                <a:spcPts val="600"/>
              </a:spcAft>
              <a:buClr>
                <a:srgbClr val="000091"/>
              </a:buClr>
            </a:pPr>
            <a:endParaRPr lang="fr-FR" sz="2000" dirty="0">
              <a:solidFill>
                <a:srgbClr val="00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434625" y="4783138"/>
            <a:ext cx="1349375" cy="360362"/>
          </a:xfrm>
        </p:spPr>
        <p:txBody>
          <a:bodyPr/>
          <a:lstStyle/>
          <a:p>
            <a:pPr defTabSz="914378">
              <a:defRPr/>
            </a:pPr>
            <a:fld id="{733122C9-A0B9-462F-8757-0847AD287B63}" type="slidenum">
              <a:rPr lang="fr-FR">
                <a:solidFill>
                  <a:srgbClr val="000000"/>
                </a:solidFill>
                <a:latin typeface="Arial"/>
              </a:rPr>
              <a:pPr defTabSz="914378">
                <a:defRPr/>
              </a:pPr>
              <a:t>4</a:t>
            </a:fld>
            <a:endParaRPr lang="fr-FR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6168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4AD37A-8618-4460-BE63-B60696712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480" y="155730"/>
            <a:ext cx="7991743" cy="469707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en-US" sz="2400" dirty="0">
                <a:latin typeface="+mn-lt"/>
              </a:rPr>
              <a:t>Scenarios: main rationale underlying the FR approach</a:t>
            </a:r>
            <a:br>
              <a:rPr lang="en-US" sz="2400" dirty="0">
                <a:latin typeface="+mn-lt"/>
              </a:rPr>
            </a:br>
            <a:r>
              <a:rPr lang="en-US" sz="2400" dirty="0">
                <a:latin typeface="+mn-lt"/>
              </a:rPr>
              <a:t>(</a:t>
            </a:r>
            <a:r>
              <a:rPr lang="en-US" sz="2400" dirty="0" err="1">
                <a:latin typeface="+mn-lt"/>
              </a:rPr>
              <a:t>cont’ed</a:t>
            </a:r>
            <a:r>
              <a:rPr lang="en-US" sz="2400" dirty="0">
                <a:latin typeface="+mn-lt"/>
              </a:rPr>
              <a:t>)</a:t>
            </a:r>
            <a:endParaRPr lang="fr-FR" sz="2400" dirty="0">
              <a:latin typeface="+mn-lt"/>
            </a:endParaRPr>
          </a:p>
        </p:txBody>
      </p:sp>
      <p:sp>
        <p:nvSpPr>
          <p:cNvPr id="5" name="Espace réservé du contenu 11"/>
          <p:cNvSpPr>
            <a:spLocks noGrp="1"/>
          </p:cNvSpPr>
          <p:nvPr>
            <p:ph sz="quarter" idx="4294967295"/>
          </p:nvPr>
        </p:nvSpPr>
        <p:spPr>
          <a:xfrm>
            <a:off x="380626" y="916883"/>
            <a:ext cx="8571597" cy="4129563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0" lvl="1" indent="0" algn="just">
              <a:spcBef>
                <a:spcPts val="0"/>
              </a:spcBef>
              <a:spcAft>
                <a:spcPts val="400"/>
              </a:spcAft>
              <a:buClr>
                <a:srgbClr val="000091"/>
              </a:buClr>
              <a:buNone/>
            </a:pPr>
            <a:r>
              <a:rPr lang="en-GB" sz="1800" b="1" dirty="0">
                <a:solidFill>
                  <a:srgbClr val="000000"/>
                </a:solidFill>
                <a:sym typeface="Wingdings" panose="05000000000000000000" pitchFamily="2" charset="2"/>
              </a:rPr>
              <a:t>2. Proportionate safety demonstration via scenarios :</a:t>
            </a:r>
          </a:p>
          <a:p>
            <a:pPr marL="0" lvl="1" indent="0" algn="just">
              <a:spcBef>
                <a:spcPts val="0"/>
              </a:spcBef>
              <a:spcAft>
                <a:spcPts val="400"/>
              </a:spcAft>
              <a:buClr>
                <a:srgbClr val="000091"/>
              </a:buClr>
              <a:buNone/>
            </a:pPr>
            <a:r>
              <a:rPr lang="en-GB" sz="1800" b="1" dirty="0">
                <a:solidFill>
                  <a:srgbClr val="000000"/>
                </a:solidFill>
                <a:sym typeface="Wingdings" panose="05000000000000000000" pitchFamily="2" charset="2"/>
              </a:rPr>
              <a:t>2.1 According to criticality </a:t>
            </a:r>
            <a:endParaRPr lang="en-GB" sz="1800" b="1" dirty="0">
              <a:solidFill>
                <a:srgbClr val="000000"/>
              </a:solidFill>
            </a:endParaRPr>
          </a:p>
          <a:p>
            <a:pPr marL="633397" lvl="4" indent="-342900" algn="just">
              <a:spcBef>
                <a:spcPts val="0"/>
              </a:spcBef>
              <a:spcAft>
                <a:spcPts val="400"/>
              </a:spcAft>
              <a:buClr>
                <a:srgbClr val="000091"/>
              </a:buClr>
              <a:buAutoNum type="alphaLcParenR"/>
            </a:pPr>
            <a:r>
              <a:rPr lang="en-GB" sz="1800" i="1" dirty="0">
                <a:solidFill>
                  <a:srgbClr val="000000"/>
                </a:solidFill>
              </a:rPr>
              <a:t>low criticality = e.g. self declared consideration </a:t>
            </a:r>
            <a:r>
              <a:rPr lang="en-GB" sz="1800" i="1" dirty="0">
                <a:solidFill>
                  <a:srgbClr val="000000"/>
                </a:solidFill>
                <a:sym typeface="Wingdings" panose="05000000000000000000" pitchFamily="2" charset="2"/>
              </a:rPr>
              <a:t> v</a:t>
            </a:r>
            <a:r>
              <a:rPr lang="en-GB" sz="1800" i="1" dirty="0">
                <a:solidFill>
                  <a:srgbClr val="000000"/>
                </a:solidFill>
              </a:rPr>
              <a:t>ery critical = e.g. mandatory test</a:t>
            </a:r>
            <a:r>
              <a:rPr lang="en-GB" sz="1800" dirty="0">
                <a:solidFill>
                  <a:srgbClr val="000000"/>
                </a:solidFill>
              </a:rPr>
              <a:t> </a:t>
            </a:r>
          </a:p>
          <a:p>
            <a:pPr marL="633397" lvl="4" indent="-342900" algn="just">
              <a:spcBef>
                <a:spcPts val="0"/>
              </a:spcBef>
              <a:spcAft>
                <a:spcPts val="400"/>
              </a:spcAft>
              <a:buClr>
                <a:srgbClr val="000091"/>
              </a:buClr>
              <a:buAutoNum type="alphaLcParenR"/>
            </a:pPr>
            <a:r>
              <a:rPr lang="en-GB" sz="1800" i="1" dirty="0">
                <a:solidFill>
                  <a:srgbClr val="000000"/>
                </a:solidFill>
              </a:rPr>
              <a:t>mandatory pre-defined scenarios ↔ random approach</a:t>
            </a:r>
          </a:p>
          <a:p>
            <a:pPr marL="38972" lvl="2" indent="0" algn="just">
              <a:spcBef>
                <a:spcPts val="0"/>
              </a:spcBef>
              <a:spcAft>
                <a:spcPts val="400"/>
              </a:spcAft>
              <a:buClr>
                <a:srgbClr val="000091"/>
              </a:buClr>
              <a:buNone/>
            </a:pPr>
            <a:r>
              <a:rPr lang="en-GB" sz="1800" b="1" dirty="0">
                <a:solidFill>
                  <a:srgbClr val="000000"/>
                </a:solidFill>
              </a:rPr>
              <a:t>2.2. Articulating generic scenarios versus ODD-specific scenarios</a:t>
            </a:r>
          </a:p>
          <a:p>
            <a:pPr marL="324722" lvl="2" indent="-285750" algn="just">
              <a:spcBef>
                <a:spcPts val="0"/>
              </a:spcBef>
              <a:spcAft>
                <a:spcPts val="400"/>
              </a:spcAft>
              <a:buClr>
                <a:srgbClr val="000091"/>
              </a:buClr>
            </a:pPr>
            <a:r>
              <a:rPr lang="en-US" sz="1800" i="1" dirty="0">
                <a:solidFill>
                  <a:srgbClr val="000000"/>
                </a:solidFill>
              </a:rPr>
              <a:t>Articulate scenarios to be scrutinized </a:t>
            </a:r>
          </a:p>
          <a:p>
            <a:pPr marL="504106" lvl="3" indent="-285750" algn="just">
              <a:spcBef>
                <a:spcPts val="0"/>
              </a:spcBef>
              <a:spcAft>
                <a:spcPts val="400"/>
              </a:spcAft>
              <a:buClr>
                <a:srgbClr val="000091"/>
              </a:buClr>
            </a:pPr>
            <a:r>
              <a:rPr lang="en-US" sz="1700" i="1" dirty="0">
                <a:solidFill>
                  <a:srgbClr val="000000"/>
                </a:solidFill>
              </a:rPr>
              <a:t>at vehicle level</a:t>
            </a:r>
          </a:p>
          <a:p>
            <a:pPr marL="720000" lvl="4" indent="-285750" algn="just">
              <a:spcBef>
                <a:spcPts val="0"/>
              </a:spcBef>
              <a:spcAft>
                <a:spcPts val="400"/>
              </a:spcAft>
              <a:buClr>
                <a:srgbClr val="000091"/>
              </a:buClr>
            </a:pPr>
            <a:r>
              <a:rPr lang="en-US" sz="1700" i="1" dirty="0">
                <a:solidFill>
                  <a:srgbClr val="000000"/>
                </a:solidFill>
              </a:rPr>
              <a:t>at system level (cf. remote capabilities) </a:t>
            </a:r>
          </a:p>
          <a:p>
            <a:pPr marL="720000" lvl="4" indent="-285750" algn="just">
              <a:spcBef>
                <a:spcPts val="0"/>
              </a:spcBef>
              <a:spcAft>
                <a:spcPts val="400"/>
              </a:spcAft>
              <a:buClr>
                <a:srgbClr val="000091"/>
              </a:buClr>
            </a:pPr>
            <a:r>
              <a:rPr lang="en-US" sz="1700" i="1" dirty="0">
                <a:solidFill>
                  <a:srgbClr val="000000"/>
                </a:solidFill>
              </a:rPr>
              <a:t>on a specific route or zone </a:t>
            </a:r>
          </a:p>
          <a:p>
            <a:pPr marL="0" lvl="1" indent="0" algn="just">
              <a:spcBef>
                <a:spcPts val="0"/>
              </a:spcBef>
              <a:spcAft>
                <a:spcPts val="200"/>
              </a:spcAft>
              <a:buClr>
                <a:srgbClr val="000091"/>
              </a:buClr>
              <a:buNone/>
            </a:pPr>
            <a:r>
              <a:rPr lang="en-GB" sz="1800" b="1" dirty="0">
                <a:solidFill>
                  <a:srgbClr val="000000"/>
                </a:solidFill>
              </a:rPr>
              <a:t>3. Support traceability, transparency &amp; explicability</a:t>
            </a:r>
          </a:p>
          <a:p>
            <a:pPr marL="342900" lvl="1" indent="-342900" algn="just">
              <a:spcBef>
                <a:spcPts val="0"/>
              </a:spcBef>
              <a:spcAft>
                <a:spcPts val="200"/>
              </a:spcAft>
              <a:buClr>
                <a:srgbClr val="000091"/>
              </a:buClr>
            </a:pPr>
            <a:r>
              <a:rPr lang="en-GB" sz="1800" dirty="0">
                <a:solidFill>
                  <a:srgbClr val="000000"/>
                </a:solidFill>
              </a:rPr>
              <a:t>Address possible societal coverage issues </a:t>
            </a:r>
          </a:p>
          <a:p>
            <a:pPr marL="523870" lvl="2" indent="-342900" algn="just">
              <a:spcBef>
                <a:spcPts val="0"/>
              </a:spcBef>
              <a:spcAft>
                <a:spcPts val="200"/>
              </a:spcAft>
              <a:buClr>
                <a:srgbClr val="000091"/>
              </a:buClr>
            </a:pPr>
            <a:r>
              <a:rPr lang="en-GB" sz="1800" i="1" dirty="0">
                <a:solidFill>
                  <a:srgbClr val="000000"/>
                </a:solidFill>
              </a:rPr>
              <a:t>(e.g. scenarios with disabled).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434625" y="4783138"/>
            <a:ext cx="1349375" cy="360362"/>
          </a:xfrm>
        </p:spPr>
        <p:txBody>
          <a:bodyPr/>
          <a:lstStyle/>
          <a:p>
            <a:pPr defTabSz="914378">
              <a:defRPr/>
            </a:pPr>
            <a:fld id="{733122C9-A0B9-462F-8757-0847AD287B63}" type="slidenum">
              <a:rPr lang="fr-FR">
                <a:solidFill>
                  <a:srgbClr val="000000"/>
                </a:solidFill>
                <a:latin typeface="Arial"/>
              </a:rPr>
              <a:pPr defTabSz="914378">
                <a:defRPr/>
              </a:pPr>
              <a:t>5</a:t>
            </a:fld>
            <a:endParaRPr lang="fr-FR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56329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èche en arc 7"/>
          <p:cNvSpPr/>
          <p:nvPr/>
        </p:nvSpPr>
        <p:spPr>
          <a:xfrm flipH="1">
            <a:off x="5649805" y="3090002"/>
            <a:ext cx="1720128" cy="1693136"/>
          </a:xfrm>
          <a:prstGeom prst="circularArrow">
            <a:avLst>
              <a:gd name="adj1" fmla="val 6958"/>
              <a:gd name="adj2" fmla="val 3211715"/>
              <a:gd name="adj3" fmla="val 20246209"/>
              <a:gd name="adj4" fmla="val 3524990"/>
              <a:gd name="adj5" fmla="val 16276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34339" y="126140"/>
            <a:ext cx="7649300" cy="469606"/>
          </a:xfrm>
        </p:spPr>
        <p:txBody>
          <a:bodyPr/>
          <a:lstStyle/>
          <a:p>
            <a:pPr algn="ctr"/>
            <a:r>
              <a:rPr lang="fr-FR" sz="2200" dirty="0">
                <a:ea typeface="Calibri" panose="020F0502020204030204" pitchFamily="34" charset="0"/>
                <a:cs typeface="Times New Roman" panose="02020603050405020304" pitchFamily="18" charset="0"/>
              </a:rPr>
              <a:t>Scenario </a:t>
            </a:r>
            <a:r>
              <a:rPr lang="fr-FR" sz="2200" dirty="0" err="1">
                <a:ea typeface="Calibri" panose="020F0502020204030204" pitchFamily="34" charset="0"/>
                <a:cs typeface="Times New Roman" panose="02020603050405020304" pitchFamily="18" charset="0"/>
              </a:rPr>
              <a:t>descriptors</a:t>
            </a:r>
            <a:r>
              <a:rPr lang="fr-FR" sz="2200" dirty="0">
                <a:ea typeface="Calibri" panose="020F0502020204030204" pitchFamily="34" charset="0"/>
                <a:cs typeface="Times New Roman" panose="02020603050405020304" pitchFamily="18" charset="0"/>
              </a:rPr>
              <a:t>: FR doctrine</a:t>
            </a:r>
            <a:endParaRPr lang="fr-FR" sz="2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95252" y="446547"/>
            <a:ext cx="8527473" cy="3391767"/>
          </a:xfrm>
        </p:spPr>
        <p:txBody>
          <a:bodyPr/>
          <a:lstStyle/>
          <a:p>
            <a:pPr lvl="1" indent="0">
              <a:spcBef>
                <a:spcPts val="0"/>
              </a:spcBef>
              <a:spcAft>
                <a:spcPts val="450"/>
              </a:spcAft>
              <a:buNone/>
            </a:pPr>
            <a:r>
              <a:rPr lang="en-GB" sz="2000" dirty="0"/>
              <a:t>Macro-axes (functional layers)</a:t>
            </a:r>
          </a:p>
          <a:p>
            <a:pPr marL="593719" lvl="1" indent="-342900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GB" sz="2000" dirty="0"/>
              <a:t>Static traffic environment</a:t>
            </a:r>
          </a:p>
          <a:p>
            <a:pPr marL="774689" lvl="2" indent="-342900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geometric configuration of the infrastructure + </a:t>
            </a:r>
          </a:p>
          <a:p>
            <a:pPr marL="774689" lvl="2" indent="-342900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static signalling and traffic rules (speed, restricted areas)</a:t>
            </a:r>
            <a:endParaRPr lang="en-GB" sz="1800" dirty="0"/>
          </a:p>
          <a:p>
            <a:pPr marL="593719" lvl="1" indent="-342900">
              <a:spcBef>
                <a:spcPts val="0"/>
              </a:spcBef>
              <a:spcAft>
                <a:spcPts val="450"/>
              </a:spcAft>
              <a:buFont typeface="+mj-lt"/>
              <a:buAutoNum type="arabicPeriod"/>
            </a:pPr>
            <a:r>
              <a:rPr lang="en-GB" sz="2000" dirty="0"/>
              <a:t>Nominal </a:t>
            </a:r>
            <a:r>
              <a:rPr lang="en-GB" sz="2000" dirty="0" err="1"/>
              <a:t>manœuvre</a:t>
            </a:r>
            <a:r>
              <a:rPr lang="en-GB" sz="2000" dirty="0"/>
              <a:t> (« intended </a:t>
            </a:r>
            <a:r>
              <a:rPr lang="en-GB" sz="2000" dirty="0" err="1"/>
              <a:t>manœuvre</a:t>
            </a:r>
            <a:r>
              <a:rPr lang="en-GB" sz="2000" dirty="0"/>
              <a:t> »)</a:t>
            </a:r>
          </a:p>
          <a:p>
            <a:pPr marL="593719" lvl="1" indent="-342900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GB" sz="2000" dirty="0"/>
              <a:t>Hazards</a:t>
            </a:r>
          </a:p>
          <a:p>
            <a:pPr marL="774689" lvl="2" indent="-342900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collision precursor event (“targets”)</a:t>
            </a:r>
          </a:p>
          <a:p>
            <a:pPr marL="774689" lvl="2" indent="-342900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technical failures of the system</a:t>
            </a:r>
          </a:p>
          <a:p>
            <a:pPr marL="774689" lvl="2" indent="-342900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(NB : visibility impairments are described in axis 5 below)</a:t>
            </a:r>
          </a:p>
          <a:p>
            <a:pPr marL="593719" lvl="1" indent="-342900">
              <a:spcBef>
                <a:spcPts val="0"/>
              </a:spcBef>
              <a:spcAft>
                <a:spcPts val="450"/>
              </a:spcAft>
              <a:buFont typeface="+mj-lt"/>
              <a:buAutoNum type="arabicPeriod"/>
            </a:pPr>
            <a:r>
              <a:rPr lang="en-GB" sz="2000" dirty="0"/>
              <a:t>System response</a:t>
            </a:r>
          </a:p>
          <a:p>
            <a:pPr marL="593719" lvl="1" indent="-342900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GB" sz="2000" dirty="0"/>
              <a:t>Hazards affecting response</a:t>
            </a:r>
          </a:p>
          <a:p>
            <a:pPr marL="688964" lvl="2" indent="-257175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unexpected masks</a:t>
            </a:r>
          </a:p>
          <a:p>
            <a:pPr marL="688964" lvl="2" indent="-257175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visibility and adhesion conditions</a:t>
            </a:r>
          </a:p>
          <a:p>
            <a:pPr marL="688964" lvl="2" indent="-257175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system failures</a:t>
            </a:r>
          </a:p>
          <a:p>
            <a:pPr marL="688964" lvl="2" indent="-257175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adaptive behaviour of other collision precursors </a:t>
            </a:r>
          </a:p>
          <a:p>
            <a:pPr marL="257175" indent="-257175">
              <a:spcBef>
                <a:spcPts val="0"/>
              </a:spcBef>
              <a:spcAft>
                <a:spcPts val="450"/>
              </a:spcAft>
              <a:buFont typeface="Arial" panose="020B0604020202020204" pitchFamily="34" charset="0"/>
              <a:buChar char="•"/>
            </a:pPr>
            <a:endParaRPr lang="en-GB" sz="15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BBF6E-4F81-4B8D-BF3E-3D43694E9C47}" type="datetime1">
              <a:rPr lang="fr-FR" smtClean="0"/>
              <a:t>08/12/2022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AE877-DB3E-4F23-B0B0-7A8918D332CD}" type="slidenum">
              <a:rPr lang="fr-FR" smtClean="0"/>
              <a:t>6</a:t>
            </a:fld>
            <a:endParaRPr lang="fr-FR" dirty="0"/>
          </a:p>
        </p:txBody>
      </p:sp>
      <p:sp>
        <p:nvSpPr>
          <p:cNvPr id="5" name="Flèche vers le bas 4"/>
          <p:cNvSpPr/>
          <p:nvPr/>
        </p:nvSpPr>
        <p:spPr>
          <a:xfrm>
            <a:off x="207818" y="866692"/>
            <a:ext cx="698631" cy="3916446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0D384B"/>
                </a:solidFill>
              </a:rPr>
              <a:t>OE</a:t>
            </a:r>
          </a:p>
          <a:p>
            <a:pPr algn="ctr"/>
            <a:r>
              <a:rPr lang="fr-FR" b="1" dirty="0">
                <a:solidFill>
                  <a:srgbClr val="0D384B"/>
                </a:solidFill>
              </a:rPr>
              <a:t>D</a:t>
            </a:r>
          </a:p>
          <a:p>
            <a:r>
              <a:rPr lang="fr-FR" b="1" dirty="0">
                <a:solidFill>
                  <a:srgbClr val="0D384B"/>
                </a:solidFill>
              </a:rPr>
              <a:t>R</a:t>
            </a:r>
          </a:p>
        </p:txBody>
      </p:sp>
    </p:spTree>
    <p:extLst>
      <p:ext uri="{BB962C8B-B14F-4D97-AF65-F5344CB8AC3E}">
        <p14:creationId xmlns:p14="http://schemas.microsoft.com/office/powerpoint/2010/main" val="37164874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48861" y="173031"/>
            <a:ext cx="7634777" cy="624675"/>
          </a:xfrm>
        </p:spPr>
        <p:txBody>
          <a:bodyPr/>
          <a:lstStyle/>
          <a:p>
            <a:pPr algn="ctr"/>
            <a:r>
              <a:rPr lang="fr-FR" sz="2400" dirty="0" err="1"/>
              <a:t>Iterative</a:t>
            </a:r>
            <a:r>
              <a:rPr lang="fr-FR" sz="2400" dirty="0"/>
              <a:t> </a:t>
            </a:r>
            <a:r>
              <a:rPr lang="fr-FR" sz="2400" dirty="0" err="1"/>
              <a:t>process</a:t>
            </a:r>
            <a:r>
              <a:rPr lang="fr-FR" sz="2400" dirty="0"/>
              <a:t> for scenario </a:t>
            </a:r>
            <a:r>
              <a:rPr lang="fr-FR" sz="2400" dirty="0" err="1"/>
              <a:t>generation</a:t>
            </a:r>
            <a:endParaRPr lang="fr-FR" sz="24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EBBF6E-4F81-4B8D-BF3E-3D43694E9C47}" type="datetime1">
              <a:rPr kumimoji="0" lang="fr-FR" sz="750" b="1" i="0" u="none" strike="noStrike" kern="1200" cap="all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08/12/2022</a:t>
            </a:fld>
            <a:endParaRPr kumimoji="0" lang="fr-FR" sz="750" b="1" i="0" u="none" strike="noStrike" kern="1200" cap="all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5EAE877-DB3E-4F23-B0B0-7A8918D332CD}" type="slidenum">
              <a:rPr kumimoji="0" lang="fr-FR" sz="75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7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Rectangle à coins arrondis 2"/>
          <p:cNvSpPr/>
          <p:nvPr/>
        </p:nvSpPr>
        <p:spPr>
          <a:xfrm>
            <a:off x="741923" y="1630979"/>
            <a:ext cx="1407381" cy="94620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Accident data bases</a:t>
            </a:r>
          </a:p>
        </p:txBody>
      </p:sp>
      <p:sp>
        <p:nvSpPr>
          <p:cNvPr id="7" name="Rectangle à coins arrondis 6"/>
          <p:cNvSpPr/>
          <p:nvPr/>
        </p:nvSpPr>
        <p:spPr>
          <a:xfrm>
            <a:off x="2231390" y="1635771"/>
            <a:ext cx="1407381" cy="94620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Real world data</a:t>
            </a:r>
          </a:p>
        </p:txBody>
      </p:sp>
      <p:sp>
        <p:nvSpPr>
          <p:cNvPr id="8" name="Rectangle à coins arrondis 7"/>
          <p:cNvSpPr/>
          <p:nvPr/>
        </p:nvSpPr>
        <p:spPr>
          <a:xfrm>
            <a:off x="6438930" y="2164370"/>
            <a:ext cx="2052691" cy="47445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Descriptors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’ axis</a:t>
            </a:r>
          </a:p>
        </p:txBody>
      </p:sp>
      <p:sp>
        <p:nvSpPr>
          <p:cNvPr id="10" name="Rectangle à coins arrondis 9"/>
          <p:cNvSpPr/>
          <p:nvPr/>
        </p:nvSpPr>
        <p:spPr>
          <a:xfrm>
            <a:off x="1353872" y="3587362"/>
            <a:ext cx="1755036" cy="93560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Analytical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hasard-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based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6266138" y="1591355"/>
            <a:ext cx="2346404" cy="1785495"/>
          </a:xfrm>
          <a:prstGeom prst="roundRect">
            <a:avLst/>
          </a:prstGeom>
          <a:solidFill>
            <a:schemeClr val="bg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Concept </a:t>
            </a:r>
            <a:r>
              <a:rPr kumimoji="0" lang="fr-FR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based</a:t>
            </a: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967044" y="2973328"/>
            <a:ext cx="2364519" cy="1785495"/>
          </a:xfrm>
          <a:prstGeom prst="roundRect">
            <a:avLst/>
          </a:prstGeom>
          <a:solidFill>
            <a:schemeClr val="bg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Knowledge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FR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based</a:t>
            </a: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Rectangle à coins arrondis 12"/>
          <p:cNvSpPr/>
          <p:nvPr/>
        </p:nvSpPr>
        <p:spPr>
          <a:xfrm>
            <a:off x="566858" y="967251"/>
            <a:ext cx="3329064" cy="1790238"/>
          </a:xfrm>
          <a:prstGeom prst="roundRect">
            <a:avLst/>
          </a:prstGeom>
          <a:solidFill>
            <a:schemeClr val="bg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Data </a:t>
            </a:r>
            <a:r>
              <a:rPr kumimoji="0" lang="fr-FR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based</a:t>
            </a: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Rectangle à coins arrondis 13"/>
          <p:cNvSpPr/>
          <p:nvPr/>
        </p:nvSpPr>
        <p:spPr>
          <a:xfrm>
            <a:off x="6438930" y="2740893"/>
            <a:ext cx="2052691" cy="47445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Axis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combination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Rectangle à coins arrondis 14"/>
          <p:cNvSpPr/>
          <p:nvPr/>
        </p:nvSpPr>
        <p:spPr>
          <a:xfrm>
            <a:off x="4126149" y="1790107"/>
            <a:ext cx="1954213" cy="128968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fr-FR" dirty="0">
                <a:solidFill>
                  <a:srgbClr val="F0944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Scenario </a:t>
            </a:r>
            <a:r>
              <a:rPr lang="fr-FR" dirty="0" err="1">
                <a:solidFill>
                  <a:srgbClr val="F0944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library</a:t>
            </a:r>
            <a:r>
              <a:rPr lang="fr-FR" dirty="0">
                <a:solidFill>
                  <a:srgbClr val="F0944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(</a:t>
            </a:r>
            <a:r>
              <a:rPr lang="fr-FR" dirty="0" err="1">
                <a:solidFill>
                  <a:srgbClr val="F0944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descriptors</a:t>
            </a:r>
            <a:r>
              <a:rPr lang="fr-FR" dirty="0">
                <a:solidFill>
                  <a:srgbClr val="F0944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, values)</a:t>
            </a:r>
            <a:endParaRPr lang="fr-FR" sz="1200" dirty="0">
              <a:solidFill>
                <a:srgbClr val="F09440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lèche à quatre pointes 16"/>
          <p:cNvSpPr/>
          <p:nvPr/>
        </p:nvSpPr>
        <p:spPr>
          <a:xfrm>
            <a:off x="6080362" y="3376850"/>
            <a:ext cx="1733602" cy="1381973"/>
          </a:xfrm>
          <a:prstGeom prst="quad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b="1" dirty="0" err="1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Combinatory</a:t>
            </a:r>
            <a:endParaRPr lang="fr-FR" sz="14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à coins arrondis 17"/>
          <p:cNvSpPr/>
          <p:nvPr/>
        </p:nvSpPr>
        <p:spPr>
          <a:xfrm>
            <a:off x="4126149" y="3436042"/>
            <a:ext cx="1954213" cy="122298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fr-FR" b="1" dirty="0">
                <a:solidFill>
                  <a:srgbClr val="00B05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Extended </a:t>
            </a:r>
            <a:r>
              <a:rPr lang="fr-FR" dirty="0">
                <a:solidFill>
                  <a:srgbClr val="00B05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scenario </a:t>
            </a:r>
            <a:r>
              <a:rPr lang="fr-FR" dirty="0" err="1">
                <a:solidFill>
                  <a:srgbClr val="00B05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library</a:t>
            </a:r>
            <a:r>
              <a:rPr lang="fr-FR" dirty="0">
                <a:solidFill>
                  <a:srgbClr val="00B05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(</a:t>
            </a:r>
            <a:r>
              <a:rPr lang="fr-FR" dirty="0" err="1">
                <a:solidFill>
                  <a:srgbClr val="00B05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descriptors</a:t>
            </a:r>
            <a:r>
              <a:rPr lang="fr-FR" dirty="0">
                <a:solidFill>
                  <a:srgbClr val="00B05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, values)</a:t>
            </a:r>
            <a:endParaRPr lang="fr-FR" sz="1200" dirty="0">
              <a:solidFill>
                <a:srgbClr val="00B050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9" name="Flèche en arc 18"/>
          <p:cNvSpPr/>
          <p:nvPr/>
        </p:nvSpPr>
        <p:spPr>
          <a:xfrm rot="251310" flipH="1">
            <a:off x="3268526" y="2648688"/>
            <a:ext cx="1135194" cy="1159263"/>
          </a:xfrm>
          <a:prstGeom prst="circularArrow">
            <a:avLst>
              <a:gd name="adj1" fmla="val 16888"/>
              <a:gd name="adj2" fmla="val 1428247"/>
              <a:gd name="adj3" fmla="val 7528233"/>
              <a:gd name="adj4" fmla="val 13083402"/>
              <a:gd name="adj5" fmla="val 15945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5" name="Flèche vers le bas 4"/>
          <p:cNvSpPr/>
          <p:nvPr/>
        </p:nvSpPr>
        <p:spPr bwMode="auto">
          <a:xfrm>
            <a:off x="4987636" y="3079790"/>
            <a:ext cx="390699" cy="356252"/>
          </a:xfrm>
          <a:prstGeom prst="downArrow">
            <a:avLst/>
          </a:prstGeom>
          <a:noFill/>
          <a:ln w="38100">
            <a:solidFill>
              <a:srgbClr val="1F376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16451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ZoneTexte 26"/>
          <p:cNvSpPr txBox="1"/>
          <p:nvPr/>
        </p:nvSpPr>
        <p:spPr>
          <a:xfrm>
            <a:off x="84944" y="4228958"/>
            <a:ext cx="4869305" cy="743826"/>
          </a:xfrm>
          <a:prstGeom prst="roundRect">
            <a:avLst>
              <a:gd name="adj" fmla="val 8140"/>
            </a:avLst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endParaRPr lang="fr-FR" i="1" dirty="0"/>
          </a:p>
        </p:txBody>
      </p:sp>
      <p:sp>
        <p:nvSpPr>
          <p:cNvPr id="5" name="ZoneTexte 4"/>
          <p:cNvSpPr txBox="1"/>
          <p:nvPr/>
        </p:nvSpPr>
        <p:spPr>
          <a:xfrm>
            <a:off x="2398425" y="910131"/>
            <a:ext cx="6595673" cy="3000732"/>
          </a:xfrm>
          <a:prstGeom prst="roundRect">
            <a:avLst>
              <a:gd name="adj" fmla="val 8140"/>
            </a:avLst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i="1" dirty="0"/>
              <a:t>Scenario </a:t>
            </a:r>
            <a:r>
              <a:rPr lang="fr-FR" i="1" dirty="0" err="1"/>
              <a:t>generation</a:t>
            </a:r>
            <a:r>
              <a:rPr lang="fr-FR" i="1" dirty="0"/>
              <a:t>, </a:t>
            </a:r>
          </a:p>
          <a:p>
            <a:r>
              <a:rPr lang="fr-FR" i="1" dirty="0" err="1"/>
              <a:t>feeding</a:t>
            </a:r>
            <a:r>
              <a:rPr lang="fr-FR" i="1" dirty="0"/>
              <a:t> and </a:t>
            </a:r>
            <a:r>
              <a:rPr lang="fr-FR" i="1" dirty="0" err="1"/>
              <a:t>enrichment</a:t>
            </a:r>
            <a:endParaRPr lang="fr-FR" i="1" dirty="0"/>
          </a:p>
          <a:p>
            <a:endParaRPr lang="fr-FR" i="1" dirty="0"/>
          </a:p>
          <a:p>
            <a:endParaRPr lang="fr-FR" i="1" dirty="0"/>
          </a:p>
          <a:p>
            <a:endParaRPr lang="fr-FR" i="1" dirty="0"/>
          </a:p>
          <a:p>
            <a:endParaRPr lang="fr-FR" i="1" dirty="0"/>
          </a:p>
          <a:p>
            <a:endParaRPr lang="fr-FR" i="1" dirty="0"/>
          </a:p>
          <a:p>
            <a:endParaRPr lang="fr-FR" i="1" dirty="0"/>
          </a:p>
          <a:p>
            <a:endParaRPr lang="fr-FR" i="1" dirty="0"/>
          </a:p>
          <a:p>
            <a:endParaRPr lang="fr-FR" i="1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48861" y="173031"/>
            <a:ext cx="7634777" cy="624675"/>
          </a:xfrm>
        </p:spPr>
        <p:txBody>
          <a:bodyPr/>
          <a:lstStyle/>
          <a:p>
            <a:pPr algn="ctr"/>
            <a:r>
              <a:rPr lang="fr-FR" sz="2400" dirty="0" err="1"/>
              <a:t>Iterative</a:t>
            </a:r>
            <a:r>
              <a:rPr lang="fr-FR" sz="2400" dirty="0"/>
              <a:t> </a:t>
            </a:r>
            <a:r>
              <a:rPr lang="fr-FR" sz="2400" dirty="0" err="1"/>
              <a:t>process</a:t>
            </a:r>
            <a:r>
              <a:rPr lang="fr-FR" sz="2400" dirty="0"/>
              <a:t> for scenario </a:t>
            </a:r>
            <a:r>
              <a:rPr lang="fr-FR" sz="2400" dirty="0" err="1"/>
              <a:t>generation</a:t>
            </a:r>
            <a:r>
              <a:rPr lang="fr-FR" sz="2400" dirty="0"/>
              <a:t> </a:t>
            </a:r>
            <a:r>
              <a:rPr lang="fr-FR" sz="2400" dirty="0" err="1"/>
              <a:t>linked</a:t>
            </a:r>
            <a:r>
              <a:rPr lang="fr-FR" sz="2400" dirty="0"/>
              <a:t> to NATM </a:t>
            </a:r>
            <a:r>
              <a:rPr lang="fr-FR" sz="2400" dirty="0" err="1"/>
              <a:t>pillars</a:t>
            </a:r>
            <a:endParaRPr lang="fr-FR" sz="24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EBBF6E-4F81-4B8D-BF3E-3D43694E9C47}" type="datetime1">
              <a:rPr kumimoji="0" lang="fr-FR" sz="750" b="1" i="0" u="none" strike="noStrike" kern="1200" cap="all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08/12/2022</a:t>
            </a:fld>
            <a:endParaRPr kumimoji="0" lang="fr-FR" sz="750" b="1" i="0" u="none" strike="noStrike" kern="1200" cap="all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5EAE877-DB3E-4F23-B0B0-7A8918D332CD}" type="slidenum">
              <a:rPr kumimoji="0" lang="fr-FR" sz="75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7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7054722" y="1781938"/>
            <a:ext cx="1863045" cy="591776"/>
          </a:xfrm>
          <a:prstGeom prst="roundRect">
            <a:avLst/>
          </a:prstGeom>
          <a:solidFill>
            <a:schemeClr val="bg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Concept </a:t>
            </a:r>
            <a:r>
              <a:rPr kumimoji="0" lang="fr-FR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based</a:t>
            </a: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2829196" y="2274701"/>
            <a:ext cx="1863045" cy="631817"/>
          </a:xfrm>
          <a:prstGeom prst="roundRect">
            <a:avLst/>
          </a:prstGeom>
          <a:solidFill>
            <a:schemeClr val="bg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Knowledge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FR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based</a:t>
            </a: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Rectangle à coins arrondis 12"/>
          <p:cNvSpPr/>
          <p:nvPr/>
        </p:nvSpPr>
        <p:spPr>
          <a:xfrm>
            <a:off x="2829197" y="1719176"/>
            <a:ext cx="1863045" cy="470612"/>
          </a:xfrm>
          <a:prstGeom prst="roundRect">
            <a:avLst/>
          </a:prstGeom>
          <a:solidFill>
            <a:schemeClr val="bg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Data </a:t>
            </a:r>
            <a:r>
              <a:rPr kumimoji="0" lang="fr-FR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based</a:t>
            </a: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Rectangle à coins arrondis 14"/>
          <p:cNvSpPr/>
          <p:nvPr/>
        </p:nvSpPr>
        <p:spPr>
          <a:xfrm>
            <a:off x="5061526" y="1170936"/>
            <a:ext cx="1863045" cy="128968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fr-FR" dirty="0">
                <a:solidFill>
                  <a:srgbClr val="F0944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Scenario </a:t>
            </a:r>
            <a:r>
              <a:rPr lang="fr-FR" dirty="0" err="1">
                <a:solidFill>
                  <a:srgbClr val="F0944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library</a:t>
            </a:r>
            <a:r>
              <a:rPr lang="fr-FR" dirty="0">
                <a:solidFill>
                  <a:srgbClr val="F0944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(</a:t>
            </a:r>
            <a:r>
              <a:rPr lang="fr-FR" dirty="0" err="1">
                <a:solidFill>
                  <a:srgbClr val="F0944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descriptors</a:t>
            </a:r>
            <a:r>
              <a:rPr lang="fr-FR" dirty="0">
                <a:solidFill>
                  <a:srgbClr val="F0944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, values)</a:t>
            </a:r>
            <a:endParaRPr lang="fr-FR" sz="1200" dirty="0">
              <a:solidFill>
                <a:srgbClr val="F09440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lèche à quatre pointes 16"/>
          <p:cNvSpPr/>
          <p:nvPr/>
        </p:nvSpPr>
        <p:spPr>
          <a:xfrm>
            <a:off x="6924572" y="2377336"/>
            <a:ext cx="1733602" cy="1381973"/>
          </a:xfrm>
          <a:prstGeom prst="quad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b="1" dirty="0" err="1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Combinatory</a:t>
            </a:r>
            <a:endParaRPr lang="fr-FR" sz="14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à coins arrondis 17"/>
          <p:cNvSpPr/>
          <p:nvPr/>
        </p:nvSpPr>
        <p:spPr>
          <a:xfrm>
            <a:off x="5061527" y="2493175"/>
            <a:ext cx="1863045" cy="122298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fr-FR" b="1" dirty="0">
                <a:solidFill>
                  <a:srgbClr val="00B05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Extended </a:t>
            </a:r>
            <a:r>
              <a:rPr lang="fr-FR" dirty="0">
                <a:solidFill>
                  <a:srgbClr val="00B05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scenario </a:t>
            </a:r>
            <a:r>
              <a:rPr lang="fr-FR" dirty="0" err="1">
                <a:solidFill>
                  <a:srgbClr val="00B05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library</a:t>
            </a:r>
            <a:r>
              <a:rPr lang="fr-FR" dirty="0">
                <a:solidFill>
                  <a:srgbClr val="00B05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(</a:t>
            </a:r>
            <a:r>
              <a:rPr lang="fr-FR" dirty="0" err="1">
                <a:solidFill>
                  <a:srgbClr val="00B05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descriptors</a:t>
            </a:r>
            <a:r>
              <a:rPr lang="fr-FR" dirty="0">
                <a:solidFill>
                  <a:srgbClr val="00B05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, values)</a:t>
            </a:r>
            <a:endParaRPr lang="fr-FR" sz="1200" dirty="0">
              <a:solidFill>
                <a:srgbClr val="00B050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9" name="Flèche en arc 18"/>
          <p:cNvSpPr/>
          <p:nvPr/>
        </p:nvSpPr>
        <p:spPr>
          <a:xfrm rot="251310" flipH="1">
            <a:off x="4363778" y="1817271"/>
            <a:ext cx="1135194" cy="1159263"/>
          </a:xfrm>
          <a:prstGeom prst="circularArrow">
            <a:avLst>
              <a:gd name="adj1" fmla="val 16888"/>
              <a:gd name="adj2" fmla="val 1428247"/>
              <a:gd name="adj3" fmla="val 7528233"/>
              <a:gd name="adj4" fmla="val 13083402"/>
              <a:gd name="adj5" fmla="val 15945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20" name="Rectangle à coins arrondis 6"/>
          <p:cNvSpPr>
            <a:spLocks noChangeArrowheads="1"/>
          </p:cNvSpPr>
          <p:nvPr/>
        </p:nvSpPr>
        <p:spPr bwMode="auto">
          <a:xfrm>
            <a:off x="254804" y="1719176"/>
            <a:ext cx="1643800" cy="741443"/>
          </a:xfrm>
          <a:prstGeom prst="roundRect">
            <a:avLst>
              <a:gd name="adj" fmla="val 16667"/>
            </a:avLst>
          </a:prstGeom>
          <a:noFill/>
          <a:ln w="12700">
            <a:solidFill>
              <a:srgbClr val="1F376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NATM </a:t>
            </a:r>
            <a:r>
              <a:rPr kumimoji="0" lang="fr-FR" altLang="fr-FR" sz="1600" b="1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pillar</a:t>
            </a:r>
            <a:r>
              <a:rPr kumimoji="0" lang="fr-FR" altLang="fr-FR" sz="1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1:</a:t>
            </a:r>
            <a:endParaRPr kumimoji="0" lang="fr-FR" altLang="fr-FR" sz="16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6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Simulations / </a:t>
            </a:r>
            <a:r>
              <a:rPr kumimoji="0" lang="fr-FR" altLang="fr-FR" sz="16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virtual</a:t>
            </a:r>
            <a:r>
              <a:rPr kumimoji="0" lang="fr-FR" altLang="fr-FR" sz="16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16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testing</a:t>
            </a:r>
            <a:endParaRPr kumimoji="0" lang="fr-FR" altLang="fr-FR" sz="16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1" name="Rectangle à coins arrondis 7"/>
          <p:cNvSpPr>
            <a:spLocks noChangeArrowheads="1"/>
          </p:cNvSpPr>
          <p:nvPr/>
        </p:nvSpPr>
        <p:spPr bwMode="auto">
          <a:xfrm>
            <a:off x="246073" y="2590609"/>
            <a:ext cx="1652530" cy="616817"/>
          </a:xfrm>
          <a:prstGeom prst="roundRect">
            <a:avLst>
              <a:gd name="adj" fmla="val 16667"/>
            </a:avLst>
          </a:prstGeom>
          <a:noFill/>
          <a:ln w="12700">
            <a:solidFill>
              <a:srgbClr val="1F376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NATM </a:t>
            </a:r>
            <a:r>
              <a:rPr kumimoji="0" lang="fr-FR" altLang="fr-FR" sz="1600" b="1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pillar</a:t>
            </a:r>
            <a:r>
              <a:rPr kumimoji="0" lang="fr-FR" altLang="fr-FR" sz="1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2:</a:t>
            </a:r>
            <a:endParaRPr kumimoji="0" lang="fr-FR" altLang="fr-FR" sz="16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6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Track</a:t>
            </a:r>
            <a:r>
              <a:rPr kumimoji="0" lang="fr-FR" altLang="fr-FR" sz="16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16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testing</a:t>
            </a:r>
            <a:endParaRPr kumimoji="0" lang="fr-FR" altLang="fr-FR" sz="16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2" name="Rectangle à coins arrondis 8"/>
          <p:cNvSpPr>
            <a:spLocks noChangeArrowheads="1"/>
          </p:cNvSpPr>
          <p:nvPr/>
        </p:nvSpPr>
        <p:spPr bwMode="auto">
          <a:xfrm>
            <a:off x="257103" y="3337416"/>
            <a:ext cx="1641500" cy="754899"/>
          </a:xfrm>
          <a:prstGeom prst="roundRect">
            <a:avLst>
              <a:gd name="adj" fmla="val 16667"/>
            </a:avLst>
          </a:prstGeom>
          <a:noFill/>
          <a:ln w="12700">
            <a:solidFill>
              <a:srgbClr val="1F376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NATM </a:t>
            </a:r>
            <a:r>
              <a:rPr kumimoji="0" lang="fr-FR" altLang="fr-FR" sz="1600" b="1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pillar</a:t>
            </a:r>
            <a:r>
              <a:rPr kumimoji="0" lang="fr-FR" altLang="fr-FR" sz="1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3:</a:t>
            </a:r>
            <a:endParaRPr kumimoji="0" lang="fr-FR" altLang="fr-FR" sz="16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6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Real-world </a:t>
            </a:r>
            <a:r>
              <a:rPr kumimoji="0" lang="fr-FR" altLang="fr-FR" sz="16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testing</a:t>
            </a:r>
            <a:endParaRPr kumimoji="0" lang="fr-FR" altLang="fr-FR" sz="16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84944" y="1400439"/>
            <a:ext cx="1977558" cy="3568801"/>
          </a:xfrm>
          <a:prstGeom prst="roundRect">
            <a:avLst>
              <a:gd name="adj" fmla="val 8140"/>
            </a:avLst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endParaRPr lang="fr-FR" i="1" dirty="0"/>
          </a:p>
        </p:txBody>
      </p:sp>
      <p:cxnSp>
        <p:nvCxnSpPr>
          <p:cNvPr id="16" name="Connecteur droit 15"/>
          <p:cNvCxnSpPr/>
          <p:nvPr/>
        </p:nvCxnSpPr>
        <p:spPr>
          <a:xfrm>
            <a:off x="84944" y="4213829"/>
            <a:ext cx="1977558" cy="1908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 flipH="1">
            <a:off x="2051365" y="4251508"/>
            <a:ext cx="11137" cy="676648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3065117" y="4326044"/>
            <a:ext cx="1786900" cy="549654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txBody>
          <a:bodyPr vert="horz" wrap="square" lIns="0" tIns="0" rIns="0" bIns="0" numCol="1" rtlCol="0" anchor="ctr" anchorCtr="0">
            <a:noAutofit/>
          </a:bodyPr>
          <a:lstStyle/>
          <a:p>
            <a:pPr algn="ctr"/>
            <a:r>
              <a:rPr lang="fr-FR" sz="1600" b="1" i="1" dirty="0"/>
              <a:t>NATM </a:t>
            </a:r>
            <a:r>
              <a:rPr lang="fr-FR" sz="1600" b="1" i="1" dirty="0" err="1"/>
              <a:t>pillar</a:t>
            </a:r>
            <a:r>
              <a:rPr lang="fr-FR" sz="1600" b="1" i="1" dirty="0"/>
              <a:t> 5: </a:t>
            </a:r>
            <a:r>
              <a:rPr lang="fr-FR" sz="1600" i="1" dirty="0"/>
              <a:t>in service monitoring</a:t>
            </a:r>
          </a:p>
        </p:txBody>
      </p:sp>
      <p:cxnSp>
        <p:nvCxnSpPr>
          <p:cNvPr id="36" name="Connecteur droit 35"/>
          <p:cNvCxnSpPr/>
          <p:nvPr/>
        </p:nvCxnSpPr>
        <p:spPr>
          <a:xfrm flipV="1">
            <a:off x="84943" y="4230864"/>
            <a:ext cx="20600" cy="704787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 flipH="1">
            <a:off x="87748" y="4278018"/>
            <a:ext cx="1" cy="53510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 bwMode="auto">
          <a:xfrm>
            <a:off x="1591349" y="4875948"/>
            <a:ext cx="807076" cy="78559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à coins arrondis 6"/>
          <p:cNvSpPr>
            <a:spLocks noChangeArrowheads="1"/>
          </p:cNvSpPr>
          <p:nvPr/>
        </p:nvSpPr>
        <p:spPr bwMode="auto">
          <a:xfrm>
            <a:off x="1288023" y="4336645"/>
            <a:ext cx="1652530" cy="553422"/>
          </a:xfrm>
          <a:prstGeom prst="roundRect">
            <a:avLst>
              <a:gd name="adj" fmla="val 16667"/>
            </a:avLst>
          </a:prstGeom>
          <a:noFill/>
          <a:ln w="12700">
            <a:solidFill>
              <a:srgbClr val="1F376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NATM </a:t>
            </a:r>
            <a:r>
              <a:rPr kumimoji="0" lang="fr-FR" altLang="fr-FR" sz="1600" b="1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pillar</a:t>
            </a:r>
            <a:r>
              <a:rPr kumimoji="0" lang="fr-FR" altLang="fr-FR" sz="1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4: </a:t>
            </a:r>
            <a:r>
              <a:rPr kumimoji="0" lang="fr-FR" altLang="fr-FR" sz="160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Audit</a:t>
            </a:r>
            <a:endParaRPr kumimoji="0" lang="fr-FR" altLang="fr-FR" sz="160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42" name="Rectangle à coins arrondis 41"/>
          <p:cNvSpPr/>
          <p:nvPr/>
        </p:nvSpPr>
        <p:spPr bwMode="auto">
          <a:xfrm>
            <a:off x="111844" y="4721401"/>
            <a:ext cx="103464" cy="223020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lèche en arc 24"/>
          <p:cNvSpPr/>
          <p:nvPr/>
        </p:nvSpPr>
        <p:spPr>
          <a:xfrm rot="251310" flipH="1">
            <a:off x="1882285" y="2897877"/>
            <a:ext cx="1135194" cy="1159263"/>
          </a:xfrm>
          <a:prstGeom prst="circularArrow">
            <a:avLst>
              <a:gd name="adj1" fmla="val 16888"/>
              <a:gd name="adj2" fmla="val 1428247"/>
              <a:gd name="adj3" fmla="val 7528233"/>
              <a:gd name="adj4" fmla="val 13083402"/>
              <a:gd name="adj5" fmla="val 15945"/>
            </a:avLst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96665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0" name="Connecteur droit avec flèche 99"/>
          <p:cNvCxnSpPr>
            <a:stCxn id="10" idx="2"/>
            <a:endCxn id="86" idx="0"/>
          </p:cNvCxnSpPr>
          <p:nvPr/>
        </p:nvCxnSpPr>
        <p:spPr>
          <a:xfrm flipH="1">
            <a:off x="1628453" y="3370108"/>
            <a:ext cx="4352724" cy="968157"/>
          </a:xfrm>
          <a:prstGeom prst="straightConnector1">
            <a:avLst/>
          </a:prstGeom>
          <a:ln w="28575">
            <a:solidFill>
              <a:schemeClr val="tx2">
                <a:lumMod val="40000"/>
                <a:lumOff val="60000"/>
              </a:schemeClr>
            </a:solidFill>
            <a:prstDash val="dash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>
            <a:stCxn id="22" idx="2"/>
            <a:endCxn id="10" idx="0"/>
          </p:cNvCxnSpPr>
          <p:nvPr/>
        </p:nvCxnSpPr>
        <p:spPr>
          <a:xfrm>
            <a:off x="3334766" y="2079138"/>
            <a:ext cx="3214750" cy="66168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>
            <a:stCxn id="21" idx="2"/>
            <a:endCxn id="10" idx="0"/>
          </p:cNvCxnSpPr>
          <p:nvPr/>
        </p:nvCxnSpPr>
        <p:spPr>
          <a:xfrm>
            <a:off x="1366129" y="1828891"/>
            <a:ext cx="5183387" cy="91193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01236" y="46977"/>
            <a:ext cx="7169633" cy="348510"/>
          </a:xfrm>
        </p:spPr>
        <p:txBody>
          <a:bodyPr/>
          <a:lstStyle/>
          <a:p>
            <a:r>
              <a:rPr lang="fr-FR" dirty="0" err="1"/>
              <a:t>Iterative</a:t>
            </a:r>
            <a:r>
              <a:rPr lang="fr-FR" dirty="0"/>
              <a:t> </a:t>
            </a:r>
            <a:r>
              <a:rPr lang="fr-FR" dirty="0" err="1"/>
              <a:t>process</a:t>
            </a:r>
            <a:r>
              <a:rPr lang="fr-FR" dirty="0"/>
              <a:t> of scenario </a:t>
            </a:r>
            <a:r>
              <a:rPr lang="fr-FR" dirty="0" err="1"/>
              <a:t>generation</a:t>
            </a:r>
            <a:r>
              <a:rPr lang="fr-FR" dirty="0"/>
              <a:t> &amp; use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646418" y="4769607"/>
            <a:ext cx="1349375" cy="360362"/>
          </a:xfrm>
        </p:spPr>
        <p:txBody>
          <a:bodyPr/>
          <a:lstStyle/>
          <a:p>
            <a:fld id="{15EAE877-DB3E-4F23-B0B0-7A8918D332CD}" type="slidenum">
              <a:rPr lang="fr-FR" smtClean="0"/>
              <a:t>9</a:t>
            </a:fld>
            <a:endParaRPr lang="fr-FR"/>
          </a:p>
        </p:txBody>
      </p:sp>
      <p:sp>
        <p:nvSpPr>
          <p:cNvPr id="5" name="Rectangle à coins arrondis 4"/>
          <p:cNvSpPr/>
          <p:nvPr/>
        </p:nvSpPr>
        <p:spPr>
          <a:xfrm>
            <a:off x="2047005" y="2304207"/>
            <a:ext cx="1954213" cy="162648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1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1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1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1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1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fr-FR" sz="11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fr-FR" sz="11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fr-FR" sz="1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fr-FR" sz="11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fr-FR" sz="1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fr-FR" sz="11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fr-FR" sz="1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fr-FR" sz="11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1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fr-FR" sz="11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1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</p:txBody>
      </p:sp>
      <p:sp>
        <p:nvSpPr>
          <p:cNvPr id="6" name="Rectangle à coins arrondis 5"/>
          <p:cNvSpPr/>
          <p:nvPr/>
        </p:nvSpPr>
        <p:spPr>
          <a:xfrm>
            <a:off x="2047005" y="2301701"/>
            <a:ext cx="1954213" cy="122298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</a:pPr>
            <a:endParaRPr lang="fr-FR" sz="1200" b="1" dirty="0">
              <a:solidFill>
                <a:srgbClr val="000000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fr-FR" sz="1200" b="1" dirty="0" err="1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Lists</a:t>
            </a:r>
            <a:r>
              <a:rPr lang="fr-FR" sz="1200" b="1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(</a:t>
            </a:r>
            <a:r>
              <a:rPr lang="fr-FR" sz="1200" b="1" dirty="0" err="1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descriptors</a:t>
            </a:r>
            <a:r>
              <a:rPr lang="fr-FR" sz="1200" b="1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fr-FR" sz="1200" b="1" dirty="0" err="1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attributes</a:t>
            </a:r>
            <a:r>
              <a:rPr lang="fr-FR" sz="1200" b="1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, scenarios)</a:t>
            </a:r>
            <a:endParaRPr lang="fr-FR" sz="12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fr-FR" sz="10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fr-FR" sz="11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fr-FR" sz="10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fr-FR" sz="11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fr-FR" sz="10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fr-FR" sz="11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fr-FR" sz="10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fr-FR" sz="11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fr-FR" sz="11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fr-FR" sz="11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</p:txBody>
      </p:sp>
      <p:sp>
        <p:nvSpPr>
          <p:cNvPr id="9" name="Flèche à quatre pointes 8"/>
          <p:cNvSpPr/>
          <p:nvPr/>
        </p:nvSpPr>
        <p:spPr>
          <a:xfrm>
            <a:off x="383268" y="2656943"/>
            <a:ext cx="1418282" cy="1214755"/>
          </a:xfrm>
          <a:prstGeom prst="quad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200" b="1" dirty="0" err="1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Combinatory</a:t>
            </a:r>
            <a:endParaRPr lang="fr-FR" sz="12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rganigramme : Multidocument 9"/>
          <p:cNvSpPr/>
          <p:nvPr/>
        </p:nvSpPr>
        <p:spPr>
          <a:xfrm>
            <a:off x="4212630" y="2740827"/>
            <a:ext cx="4108476" cy="654050"/>
          </a:xfrm>
          <a:prstGeom prst="flowChartMultidocumen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600" b="1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Scenario </a:t>
            </a:r>
            <a:r>
              <a:rPr lang="fr-FR" sz="1600" b="1" dirty="0" err="1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databases</a:t>
            </a:r>
            <a:r>
              <a:rPr lang="fr-FR" sz="1600" b="1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or sources</a:t>
            </a:r>
            <a:endParaRPr lang="fr-FR" sz="16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Connecteur droit 12"/>
          <p:cNvCxnSpPr/>
          <p:nvPr/>
        </p:nvCxnSpPr>
        <p:spPr>
          <a:xfrm flipV="1">
            <a:off x="2131445" y="2913191"/>
            <a:ext cx="1753110" cy="55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Flèche en arc 7"/>
          <p:cNvSpPr/>
          <p:nvPr/>
        </p:nvSpPr>
        <p:spPr>
          <a:xfrm rot="251310" flipH="1">
            <a:off x="1613976" y="2756950"/>
            <a:ext cx="1135194" cy="1014742"/>
          </a:xfrm>
          <a:prstGeom prst="circularArrow">
            <a:avLst>
              <a:gd name="adj1" fmla="val 16888"/>
              <a:gd name="adj2" fmla="val 830053"/>
              <a:gd name="adj3" fmla="val 7528233"/>
              <a:gd name="adj4" fmla="val 13083402"/>
              <a:gd name="adj5" fmla="val 15945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11" name="Flèche en arc 10"/>
          <p:cNvSpPr/>
          <p:nvPr/>
        </p:nvSpPr>
        <p:spPr>
          <a:xfrm rot="251310">
            <a:off x="3371039" y="2778010"/>
            <a:ext cx="1053736" cy="972621"/>
          </a:xfrm>
          <a:prstGeom prst="circularArrow">
            <a:avLst>
              <a:gd name="adj1" fmla="val 16047"/>
              <a:gd name="adj2" fmla="val 830053"/>
              <a:gd name="adj3" fmla="val 7689500"/>
              <a:gd name="adj4" fmla="val 13193323"/>
              <a:gd name="adj5" fmla="val 135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21" name="ZoneTexte 20"/>
          <p:cNvSpPr txBox="1"/>
          <p:nvPr/>
        </p:nvSpPr>
        <p:spPr>
          <a:xfrm>
            <a:off x="267294" y="844006"/>
            <a:ext cx="2197669" cy="9848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/>
              <a:t>Nominal scenarios</a:t>
            </a:r>
          </a:p>
          <a:p>
            <a:r>
              <a:rPr lang="fr-FR" sz="1400" i="1" dirty="0" err="1"/>
              <a:t>from</a:t>
            </a:r>
            <a:r>
              <a:rPr lang="fr-FR" sz="1400" i="1" dirty="0"/>
              <a:t> design </a:t>
            </a:r>
            <a:r>
              <a:rPr lang="fr-FR" sz="1400" i="1" dirty="0" err="1"/>
              <a:t>activities</a:t>
            </a:r>
            <a:r>
              <a:rPr lang="fr-FR" sz="1400" i="1" dirty="0"/>
              <a:t>, </a:t>
            </a:r>
            <a:r>
              <a:rPr lang="en-US" sz="1400" i="1" dirty="0"/>
              <a:t>induced by intended use (ODD, OEDR, route, …)</a:t>
            </a:r>
            <a:endParaRPr lang="fr-FR" sz="1300" i="1" dirty="0"/>
          </a:p>
        </p:txBody>
      </p:sp>
      <p:sp>
        <p:nvSpPr>
          <p:cNvPr id="22" name="ZoneTexte 21"/>
          <p:cNvSpPr txBox="1"/>
          <p:nvPr/>
        </p:nvSpPr>
        <p:spPr>
          <a:xfrm>
            <a:off x="2535860" y="848032"/>
            <a:ext cx="1597811" cy="1231106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/>
              <a:t>Accident scenarios</a:t>
            </a:r>
          </a:p>
          <a:p>
            <a:r>
              <a:rPr lang="en-US" sz="1400" i="1" dirty="0" err="1"/>
              <a:t>accidentology</a:t>
            </a:r>
            <a:r>
              <a:rPr lang="en-US" sz="1400" i="1" dirty="0"/>
              <a:t> (representative of the intended use)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4215236" y="848634"/>
            <a:ext cx="1872116" cy="123110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/>
              <a:t>Scenarios </a:t>
            </a:r>
            <a:r>
              <a:rPr lang="fr-FR" sz="1600" b="1" dirty="0" err="1"/>
              <a:t>from</a:t>
            </a:r>
            <a:r>
              <a:rPr lang="fr-FR" sz="1600" b="1" dirty="0"/>
              <a:t> </a:t>
            </a:r>
            <a:r>
              <a:rPr lang="fr-FR" sz="1600" b="1" dirty="0" err="1"/>
              <a:t>risk</a:t>
            </a:r>
            <a:r>
              <a:rPr lang="fr-FR" sz="1600" b="1" dirty="0"/>
              <a:t> </a:t>
            </a:r>
            <a:r>
              <a:rPr lang="fr-FR" sz="1600" b="1" dirty="0" err="1"/>
              <a:t>analysis</a:t>
            </a:r>
            <a:endParaRPr lang="fr-FR" sz="1600" b="1" dirty="0"/>
          </a:p>
          <a:p>
            <a:pPr indent="-108000">
              <a:buFont typeface="Wingdings" panose="05000000000000000000" pitchFamily="2" charset="2"/>
              <a:buChar char="§"/>
            </a:pPr>
            <a:r>
              <a:rPr lang="en-US" sz="1400" i="1" dirty="0"/>
              <a:t>related to </a:t>
            </a:r>
            <a:r>
              <a:rPr lang="fr-FR" sz="1400" i="1" dirty="0" err="1"/>
              <a:t>functional</a:t>
            </a:r>
            <a:r>
              <a:rPr lang="fr-FR" sz="1400" i="1" dirty="0"/>
              <a:t> </a:t>
            </a:r>
            <a:r>
              <a:rPr lang="fr-FR" sz="1400" i="1" dirty="0" err="1"/>
              <a:t>insufficiencies</a:t>
            </a:r>
            <a:endParaRPr lang="fr-FR" sz="1400" i="1" dirty="0"/>
          </a:p>
          <a:p>
            <a:pPr indent="-108000">
              <a:buFont typeface="Wingdings" panose="05000000000000000000" pitchFamily="2" charset="2"/>
              <a:buChar char="§"/>
            </a:pPr>
            <a:r>
              <a:rPr lang="fr-FR" sz="1400" i="1" dirty="0" err="1"/>
              <a:t>related</a:t>
            </a:r>
            <a:r>
              <a:rPr lang="fr-FR" sz="1400" i="1" dirty="0"/>
              <a:t> to </a:t>
            </a:r>
            <a:r>
              <a:rPr lang="fr-FR" sz="1400" i="1" dirty="0" err="1"/>
              <a:t>failures</a:t>
            </a:r>
            <a:endParaRPr lang="fr-FR" sz="1400" i="1" dirty="0"/>
          </a:p>
        </p:txBody>
      </p:sp>
      <p:sp>
        <p:nvSpPr>
          <p:cNvPr id="24" name="ZoneTexte 23"/>
          <p:cNvSpPr txBox="1"/>
          <p:nvPr/>
        </p:nvSpPr>
        <p:spPr>
          <a:xfrm>
            <a:off x="6154113" y="846380"/>
            <a:ext cx="2842870" cy="76944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/>
              <a:t>Scenarios based on driving</a:t>
            </a:r>
          </a:p>
          <a:p>
            <a:pPr indent="-108000">
              <a:buFont typeface="Wingdings" panose="05000000000000000000" pitchFamily="2" charset="2"/>
              <a:buChar char="§"/>
            </a:pPr>
            <a:r>
              <a:rPr lang="en-GB" sz="1400" i="1" dirty="0"/>
              <a:t>during system development</a:t>
            </a:r>
          </a:p>
          <a:p>
            <a:pPr indent="-108000">
              <a:buFont typeface="Wingdings" panose="05000000000000000000" pitchFamily="2" charset="2"/>
              <a:buChar char="§"/>
            </a:pPr>
            <a:r>
              <a:rPr lang="en-GB" sz="1400" i="1" dirty="0"/>
              <a:t>during “in-service monitoring”</a:t>
            </a:r>
          </a:p>
        </p:txBody>
      </p:sp>
      <p:cxnSp>
        <p:nvCxnSpPr>
          <p:cNvPr id="31" name="Connecteur droit avec flèche 30"/>
          <p:cNvCxnSpPr>
            <a:stCxn id="23" idx="2"/>
            <a:endCxn id="10" idx="0"/>
          </p:cNvCxnSpPr>
          <p:nvPr/>
        </p:nvCxnSpPr>
        <p:spPr>
          <a:xfrm>
            <a:off x="5151294" y="2079740"/>
            <a:ext cx="1398222" cy="66108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>
            <a:stCxn id="24" idx="2"/>
            <a:endCxn id="10" idx="0"/>
          </p:cNvCxnSpPr>
          <p:nvPr/>
        </p:nvCxnSpPr>
        <p:spPr>
          <a:xfrm flipH="1">
            <a:off x="6549516" y="1615821"/>
            <a:ext cx="1026032" cy="112500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7" name="Flèche vers le bas 6"/>
          <p:cNvSpPr/>
          <p:nvPr/>
        </p:nvSpPr>
        <p:spPr>
          <a:xfrm>
            <a:off x="2923281" y="3389860"/>
            <a:ext cx="293370" cy="254635"/>
          </a:xfrm>
          <a:prstGeom prst="downArrow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49" name="Parenthèse ouvrante 48"/>
          <p:cNvSpPr/>
          <p:nvPr/>
        </p:nvSpPr>
        <p:spPr>
          <a:xfrm rot="5400000">
            <a:off x="4572431" y="-3617562"/>
            <a:ext cx="90260" cy="8889590"/>
          </a:xfrm>
          <a:prstGeom prst="leftBracket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ZoneTexte 54"/>
          <p:cNvSpPr txBox="1"/>
          <p:nvPr/>
        </p:nvSpPr>
        <p:spPr>
          <a:xfrm>
            <a:off x="1874577" y="517734"/>
            <a:ext cx="5485967" cy="206846"/>
          </a:xfrm>
          <a:prstGeom prst="roundRect">
            <a:avLst/>
          </a:prstGeom>
          <a:noFill/>
          <a:ln w="19050">
            <a:solidFill>
              <a:schemeClr val="bg1"/>
            </a:solidFill>
          </a:ln>
        </p:spPr>
        <p:txBody>
          <a:bodyPr vert="horz" wrap="square" lIns="0" tIns="0" rIns="0" bIns="0" numCol="1" rtlCol="0" anchor="ctr" anchorCtr="0">
            <a:noAutofit/>
          </a:bodyPr>
          <a:lstStyle/>
          <a:p>
            <a:pPr algn="ctr"/>
            <a:r>
              <a:rPr lang="fr-FR" b="1" dirty="0"/>
              <a:t>Scenario </a:t>
            </a:r>
            <a:r>
              <a:rPr lang="fr-FR" b="1" dirty="0" err="1"/>
              <a:t>generation</a:t>
            </a:r>
            <a:r>
              <a:rPr lang="fr-FR" b="1" dirty="0"/>
              <a:t> &amp; classification </a:t>
            </a:r>
          </a:p>
        </p:txBody>
      </p:sp>
      <p:cxnSp>
        <p:nvCxnSpPr>
          <p:cNvPr id="78" name="Connecteur droit 77"/>
          <p:cNvCxnSpPr/>
          <p:nvPr/>
        </p:nvCxnSpPr>
        <p:spPr>
          <a:xfrm flipV="1">
            <a:off x="2131445" y="3137963"/>
            <a:ext cx="1753110" cy="55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Connecteur droit 78"/>
          <p:cNvCxnSpPr/>
          <p:nvPr/>
        </p:nvCxnSpPr>
        <p:spPr>
          <a:xfrm flipV="1">
            <a:off x="2147556" y="3363273"/>
            <a:ext cx="1753110" cy="55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Connecteur droit 79"/>
          <p:cNvCxnSpPr/>
          <p:nvPr/>
        </p:nvCxnSpPr>
        <p:spPr>
          <a:xfrm flipV="1">
            <a:off x="2162980" y="3732385"/>
            <a:ext cx="1753110" cy="55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6" name="Rectangle à coins arrondis 6"/>
          <p:cNvSpPr>
            <a:spLocks noChangeArrowheads="1"/>
          </p:cNvSpPr>
          <p:nvPr/>
        </p:nvSpPr>
        <p:spPr bwMode="auto">
          <a:xfrm>
            <a:off x="286765" y="4338265"/>
            <a:ext cx="2683375" cy="596005"/>
          </a:xfrm>
          <a:prstGeom prst="roundRect">
            <a:avLst>
              <a:gd name="adj" fmla="val 16667"/>
            </a:avLst>
          </a:prstGeom>
          <a:noFill/>
          <a:ln w="12700">
            <a:solidFill>
              <a:srgbClr val="1F376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NATM </a:t>
            </a:r>
            <a:r>
              <a:rPr kumimoji="0" lang="fr-FR" altLang="fr-FR" sz="1600" b="1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pillar</a:t>
            </a:r>
            <a:r>
              <a:rPr kumimoji="0" lang="fr-FR" altLang="fr-FR" sz="1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1:</a:t>
            </a:r>
            <a:endParaRPr kumimoji="0" lang="fr-FR" altLang="fr-FR" sz="16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Simulations / </a:t>
            </a:r>
            <a:r>
              <a:rPr kumimoji="0" lang="fr-FR" altLang="fr-FR" sz="16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virtual</a:t>
            </a: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16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testing</a:t>
            </a:r>
            <a:endParaRPr kumimoji="0" lang="fr-FR" altLang="fr-FR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87" name="Rectangle à coins arrondis 7"/>
          <p:cNvSpPr>
            <a:spLocks noChangeArrowheads="1"/>
          </p:cNvSpPr>
          <p:nvPr/>
        </p:nvSpPr>
        <p:spPr bwMode="auto">
          <a:xfrm>
            <a:off x="2989613" y="4340556"/>
            <a:ext cx="1652530" cy="616817"/>
          </a:xfrm>
          <a:prstGeom prst="roundRect">
            <a:avLst>
              <a:gd name="adj" fmla="val 16667"/>
            </a:avLst>
          </a:prstGeom>
          <a:noFill/>
          <a:ln w="12700">
            <a:solidFill>
              <a:srgbClr val="1F376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NATM </a:t>
            </a:r>
            <a:r>
              <a:rPr kumimoji="0" lang="fr-FR" altLang="fr-FR" sz="1600" b="1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pillar</a:t>
            </a:r>
            <a:r>
              <a:rPr kumimoji="0" lang="fr-FR" altLang="fr-FR" sz="1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2:</a:t>
            </a:r>
            <a:endParaRPr kumimoji="0" lang="fr-FR" altLang="fr-FR" sz="16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6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Track</a:t>
            </a: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16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testing</a:t>
            </a:r>
            <a:endParaRPr kumimoji="0" lang="fr-FR" altLang="fr-FR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88" name="Rectangle à coins arrondis 8"/>
          <p:cNvSpPr>
            <a:spLocks noChangeArrowheads="1"/>
          </p:cNvSpPr>
          <p:nvPr/>
        </p:nvSpPr>
        <p:spPr bwMode="auto">
          <a:xfrm>
            <a:off x="4697585" y="4340555"/>
            <a:ext cx="2010786" cy="616817"/>
          </a:xfrm>
          <a:prstGeom prst="roundRect">
            <a:avLst>
              <a:gd name="adj" fmla="val 16667"/>
            </a:avLst>
          </a:prstGeom>
          <a:noFill/>
          <a:ln w="12700">
            <a:solidFill>
              <a:srgbClr val="1F376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NATM </a:t>
            </a:r>
            <a:r>
              <a:rPr kumimoji="0" lang="fr-FR" altLang="fr-FR" sz="1600" b="1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pillar</a:t>
            </a:r>
            <a:r>
              <a:rPr kumimoji="0" lang="fr-FR" altLang="fr-FR" sz="1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3:</a:t>
            </a:r>
            <a:endParaRPr kumimoji="0" lang="fr-FR" altLang="fr-FR" sz="16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Real-world </a:t>
            </a:r>
            <a:r>
              <a:rPr kumimoji="0" lang="fr-FR" altLang="fr-FR" sz="16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testing</a:t>
            </a:r>
            <a:endParaRPr kumimoji="0" lang="fr-FR" altLang="fr-FR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90" name="Flèche droite à entaille 89"/>
          <p:cNvSpPr/>
          <p:nvPr/>
        </p:nvSpPr>
        <p:spPr bwMode="auto">
          <a:xfrm rot="5400000">
            <a:off x="-1390668" y="3410577"/>
            <a:ext cx="3068092" cy="247830"/>
          </a:xfrm>
          <a:prstGeom prst="notchedRightArrow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</a:schemeClr>
              </a:gs>
              <a:gs pos="15000">
                <a:schemeClr val="tx2">
                  <a:lumMod val="40000"/>
                  <a:lumOff val="60000"/>
                </a:schemeClr>
              </a:gs>
              <a:gs pos="38000">
                <a:srgbClr val="0070C0"/>
              </a:gs>
              <a:gs pos="100000">
                <a:srgbClr val="002060"/>
              </a:gs>
            </a:gsLst>
            <a:lin ang="0" scaled="1"/>
            <a:tileRect/>
          </a:gra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1" name="Chevron 90"/>
          <p:cNvSpPr/>
          <p:nvPr/>
        </p:nvSpPr>
        <p:spPr bwMode="auto">
          <a:xfrm rot="5400000">
            <a:off x="-48581" y="1728778"/>
            <a:ext cx="383917" cy="106036"/>
          </a:xfrm>
          <a:prstGeom prst="chevron">
            <a:avLst/>
          </a:prstGeom>
          <a:gradFill>
            <a:gsLst>
              <a:gs pos="0">
                <a:srgbClr val="3399FF"/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0" scaled="1"/>
          </a:gra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2" name="Chevron 91"/>
          <p:cNvSpPr/>
          <p:nvPr/>
        </p:nvSpPr>
        <p:spPr bwMode="auto">
          <a:xfrm rot="5400000">
            <a:off x="-14292" y="1358097"/>
            <a:ext cx="313682" cy="107694"/>
          </a:xfrm>
          <a:prstGeom prst="chevron">
            <a:avLst/>
          </a:prstGeom>
          <a:gradFill>
            <a:gsLst>
              <a:gs pos="0">
                <a:srgbClr val="99CCFF"/>
              </a:gs>
              <a:gs pos="100000">
                <a:srgbClr val="3399FF"/>
              </a:gs>
            </a:gsLst>
            <a:lin ang="0" scaled="1"/>
          </a:gra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3" name="Chevron 92"/>
          <p:cNvSpPr/>
          <p:nvPr/>
        </p:nvSpPr>
        <p:spPr bwMode="auto">
          <a:xfrm rot="5400000">
            <a:off x="-14292" y="1019923"/>
            <a:ext cx="313682" cy="107694"/>
          </a:xfrm>
          <a:prstGeom prst="chevron">
            <a:avLst/>
          </a:prstGeom>
          <a:gradFill>
            <a:gsLst>
              <a:gs pos="14000">
                <a:srgbClr val="DEEEFF"/>
              </a:gs>
              <a:gs pos="1145">
                <a:schemeClr val="bg1"/>
              </a:gs>
              <a:gs pos="100000">
                <a:srgbClr val="99CCFF"/>
              </a:gs>
            </a:gsLst>
            <a:lin ang="0" scaled="1"/>
          </a:gra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4" name="ZoneTexte 93"/>
          <p:cNvSpPr txBox="1"/>
          <p:nvPr/>
        </p:nvSpPr>
        <p:spPr>
          <a:xfrm>
            <a:off x="7162281" y="2133443"/>
            <a:ext cx="1806395" cy="506785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txBody>
          <a:bodyPr vert="horz" wrap="square" lIns="0" tIns="0" rIns="0" bIns="0" numCol="1" rtlCol="0" anchor="ctr" anchorCtr="0">
            <a:noAutofit/>
          </a:bodyPr>
          <a:lstStyle/>
          <a:p>
            <a:pPr algn="ctr"/>
            <a:r>
              <a:rPr lang="fr-FR" sz="1600" b="1" i="1" dirty="0"/>
              <a:t>NATM </a:t>
            </a:r>
            <a:r>
              <a:rPr lang="fr-FR" sz="1600" b="1" i="1" dirty="0" err="1"/>
              <a:t>pillar</a:t>
            </a:r>
            <a:r>
              <a:rPr lang="fr-FR" sz="1600" b="1" i="1" dirty="0"/>
              <a:t> 5: </a:t>
            </a:r>
            <a:r>
              <a:rPr lang="fr-FR" sz="1600" dirty="0"/>
              <a:t>in service monitoring</a:t>
            </a:r>
          </a:p>
        </p:txBody>
      </p:sp>
      <p:sp>
        <p:nvSpPr>
          <p:cNvPr id="95" name="Rectangle à coins arrondis 6"/>
          <p:cNvSpPr>
            <a:spLocks noChangeArrowheads="1"/>
          </p:cNvSpPr>
          <p:nvPr/>
        </p:nvSpPr>
        <p:spPr bwMode="auto">
          <a:xfrm>
            <a:off x="6715116" y="3406494"/>
            <a:ext cx="2280677" cy="309488"/>
          </a:xfrm>
          <a:prstGeom prst="roundRect">
            <a:avLst>
              <a:gd name="adj" fmla="val 16667"/>
            </a:avLst>
          </a:prstGeom>
          <a:noFill/>
          <a:ln w="12700">
            <a:solidFill>
              <a:srgbClr val="1F376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NATM </a:t>
            </a:r>
            <a:r>
              <a:rPr kumimoji="0" lang="fr-FR" altLang="fr-FR" sz="1600" b="1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pillar</a:t>
            </a:r>
            <a:r>
              <a:rPr kumimoji="0" lang="fr-FR" altLang="fr-FR" sz="1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4: </a:t>
            </a:r>
            <a:r>
              <a:rPr kumimoji="0" lang="fr-FR" altLang="fr-FR" sz="16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Audit</a:t>
            </a:r>
            <a:endParaRPr kumimoji="0" lang="fr-FR" altLang="fr-FR" sz="16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96" name="ZoneTexte 95"/>
          <p:cNvSpPr txBox="1"/>
          <p:nvPr/>
        </p:nvSpPr>
        <p:spPr>
          <a:xfrm>
            <a:off x="5740110" y="3810349"/>
            <a:ext cx="3513897" cy="222329"/>
          </a:xfrm>
          <a:prstGeom prst="roundRect">
            <a:avLst/>
          </a:prstGeom>
          <a:noFill/>
          <a:ln w="19050">
            <a:solidFill>
              <a:schemeClr val="bg1"/>
            </a:solidFill>
          </a:ln>
        </p:spPr>
        <p:txBody>
          <a:bodyPr vert="horz" wrap="square" lIns="0" tIns="0" rIns="0" bIns="0" numCol="1" rtlCol="0" anchor="ctr" anchorCtr="0">
            <a:noAutofit/>
          </a:bodyPr>
          <a:lstStyle/>
          <a:p>
            <a:pPr algn="ctr"/>
            <a:r>
              <a:rPr lang="fr-FR" sz="1500" b="1" i="1" dirty="0" err="1"/>
              <a:t>Assessing</a:t>
            </a:r>
            <a:r>
              <a:rPr lang="fr-FR" sz="1500" b="1" i="1" dirty="0"/>
              <a:t> the </a:t>
            </a:r>
            <a:r>
              <a:rPr lang="fr-FR" sz="1500" b="1" i="1" dirty="0" err="1"/>
              <a:t>completeness</a:t>
            </a:r>
            <a:r>
              <a:rPr lang="fr-FR" sz="1500" b="1" i="1" dirty="0"/>
              <a:t> of scenarios </a:t>
            </a:r>
            <a:r>
              <a:rPr lang="fr-FR" sz="1500" b="1" i="1" dirty="0" err="1"/>
              <a:t>addressed</a:t>
            </a:r>
            <a:r>
              <a:rPr lang="fr-FR" sz="1500" b="1" i="1" dirty="0"/>
              <a:t> by the system</a:t>
            </a:r>
          </a:p>
        </p:txBody>
      </p:sp>
      <p:sp>
        <p:nvSpPr>
          <p:cNvPr id="98" name="Flèche vers le bas 97"/>
          <p:cNvSpPr/>
          <p:nvPr/>
        </p:nvSpPr>
        <p:spPr>
          <a:xfrm rot="16200000">
            <a:off x="6955311" y="4283497"/>
            <a:ext cx="227251" cy="7211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9" name="Rectangle à coins arrondis 8"/>
          <p:cNvSpPr>
            <a:spLocks noChangeArrowheads="1"/>
          </p:cNvSpPr>
          <p:nvPr/>
        </p:nvSpPr>
        <p:spPr bwMode="auto">
          <a:xfrm>
            <a:off x="7462491" y="4353783"/>
            <a:ext cx="1349000" cy="596005"/>
          </a:xfrm>
          <a:prstGeom prst="roundRect">
            <a:avLst>
              <a:gd name="adj" fmla="val 16667"/>
            </a:avLst>
          </a:prstGeom>
          <a:noFill/>
          <a:ln w="12700">
            <a:solidFill>
              <a:srgbClr val="1F376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6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White </a:t>
            </a:r>
            <a:r>
              <a:rPr kumimoji="0" lang="fr-FR" altLang="fr-FR" sz="16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run</a:t>
            </a:r>
            <a:r>
              <a:rPr kumimoji="0" lang="fr-FR" altLang="fr-FR" sz="16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on route</a:t>
            </a:r>
            <a:endParaRPr kumimoji="0" lang="fr-FR" altLang="fr-FR" sz="16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cxnSp>
        <p:nvCxnSpPr>
          <p:cNvPr id="103" name="Connecteur droit avec flèche 102"/>
          <p:cNvCxnSpPr>
            <a:stCxn id="10" idx="2"/>
            <a:endCxn id="87" idx="0"/>
          </p:cNvCxnSpPr>
          <p:nvPr/>
        </p:nvCxnSpPr>
        <p:spPr>
          <a:xfrm flipH="1">
            <a:off x="3815878" y="3370108"/>
            <a:ext cx="2165299" cy="970448"/>
          </a:xfrm>
          <a:prstGeom prst="straightConnector1">
            <a:avLst/>
          </a:prstGeom>
          <a:ln w="28575">
            <a:solidFill>
              <a:schemeClr val="tx2">
                <a:lumMod val="40000"/>
                <a:lumOff val="60000"/>
              </a:schemeClr>
            </a:solidFill>
            <a:prstDash val="dash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6" name="Connecteur droit avec flèche 105"/>
          <p:cNvCxnSpPr>
            <a:stCxn id="10" idx="2"/>
            <a:endCxn id="88" idx="0"/>
          </p:cNvCxnSpPr>
          <p:nvPr/>
        </p:nvCxnSpPr>
        <p:spPr>
          <a:xfrm flipH="1">
            <a:off x="5702978" y="3370108"/>
            <a:ext cx="278199" cy="970447"/>
          </a:xfrm>
          <a:prstGeom prst="straightConnector1">
            <a:avLst/>
          </a:prstGeom>
          <a:ln w="28575">
            <a:solidFill>
              <a:schemeClr val="tx2">
                <a:lumMod val="40000"/>
                <a:lumOff val="60000"/>
              </a:schemeClr>
            </a:solidFill>
            <a:prstDash val="dash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4645584"/>
      </p:ext>
    </p:extLst>
  </p:cSld>
  <p:clrMapOvr>
    <a:masterClrMapping/>
  </p:clrMapOvr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1_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3.xml><?xml version="1.0" encoding="utf-8"?>
<a:theme xmlns:a="http://schemas.openxmlformats.org/drawingml/2006/main" name="2_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>
          <a:solidFill>
            <a:srgbClr val="1F3763"/>
          </a:solidFill>
          <a:miter lim="800000"/>
          <a:headEnd/>
          <a:tailEnd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600" b="0" i="0" u="none" strike="noStrike" cap="none" normalizeH="0" baseline="0" dirty="0" smtClean="0">
            <a:ln>
              <a:noFill/>
            </a:ln>
            <a:solidFill>
              <a:srgbClr val="000000"/>
            </a:solidFill>
            <a:effectLst/>
            <a:latin typeface="Calibri" panose="020F0502020204030204" pitchFamily="34" charset="0"/>
            <a:ea typeface="Calibri" panose="020F0502020204030204" pitchFamily="34" charset="0"/>
            <a:cs typeface="Arial" panose="020B0604020202020204" pitchFamily="34" charset="0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8709</TotalTime>
  <Words>2375</Words>
  <Application>Microsoft Office PowerPoint</Application>
  <PresentationFormat>画面に合わせる (16:9)</PresentationFormat>
  <Paragraphs>547</Paragraphs>
  <Slides>23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23</vt:i4>
      </vt:variant>
    </vt:vector>
  </HeadingPairs>
  <TitlesOfParts>
    <vt:vector size="29" baseType="lpstr">
      <vt:lpstr>Arial</vt:lpstr>
      <vt:lpstr>Calibri</vt:lpstr>
      <vt:lpstr>Wingdings</vt:lpstr>
      <vt:lpstr>MINISTÈRIEL</vt:lpstr>
      <vt:lpstr>1_MINISTÈRIEL</vt:lpstr>
      <vt:lpstr>2_MINISTÈRIEL</vt:lpstr>
      <vt:lpstr>Automated and connected road transport  France’s views on the use of scenarios   </vt:lpstr>
      <vt:lpstr>PowerPoint プレゼンテーション</vt:lpstr>
      <vt:lpstr>FR scenario approach rooted in ECE/TRANS/WP.29/2022/57</vt:lpstr>
      <vt:lpstr>Scenarios : main rationale underlying the FR approach</vt:lpstr>
      <vt:lpstr>Scenarios: main rationale underlying the FR approach (cont’ed)</vt:lpstr>
      <vt:lpstr>Scenario descriptors: FR doctrine</vt:lpstr>
      <vt:lpstr>Iterative process for scenario generation</vt:lpstr>
      <vt:lpstr>Iterative process for scenario generation linked to NATM pillars</vt:lpstr>
      <vt:lpstr>Iterative process of scenario generation &amp; use</vt:lpstr>
      <vt:lpstr>PowerPoint プレゼンテーション</vt:lpstr>
      <vt:lpstr>French views on the follow-up in VMAD</vt:lpstr>
      <vt:lpstr>French views on the follow-up in VMAD</vt:lpstr>
      <vt:lpstr>French views on the follow-up in VMAD</vt:lpstr>
      <vt:lpstr>        Thank you for your attention – more details available on  https://www.ecologie.gouv.fr/en/automated-vehicles   </vt:lpstr>
      <vt:lpstr>Annex 1  French library on  scenario-based approach and principles</vt:lpstr>
      <vt:lpstr>Annex 3:  Safety reference documents for automated transport systems 1/3</vt:lpstr>
      <vt:lpstr>Safety reference documents for automated transport 2/3</vt:lpstr>
      <vt:lpstr>Safety standards for automated transport systems 3/3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DELACHE Xavier</dc:creator>
  <cp:lastModifiedBy>R.Oshita</cp:lastModifiedBy>
  <cp:revision>706</cp:revision>
  <cp:lastPrinted>2022-11-23T17:56:42Z</cp:lastPrinted>
  <dcterms:modified xsi:type="dcterms:W3CDTF">2022-12-08T08:04:08Z</dcterms:modified>
</cp:coreProperties>
</file>