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401" r:id="rId5"/>
    <p:sldId id="6538" r:id="rId6"/>
    <p:sldId id="439" r:id="rId7"/>
    <p:sldId id="440" r:id="rId8"/>
    <p:sldId id="433" r:id="rId9"/>
    <p:sldId id="44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Cristina GALASSI" initials="MCG" lastIdx="2" clrIdx="0">
    <p:extLst>
      <p:ext uri="{19B8F6BF-5375-455C-9EA6-DF929625EA0E}">
        <p15:presenceInfo xmlns:p15="http://schemas.microsoft.com/office/powerpoint/2012/main" userId="Maria Cristina GALA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1D679F"/>
    <a:srgbClr val="195989"/>
    <a:srgbClr val="2177D5"/>
    <a:srgbClr val="235D9D"/>
    <a:srgbClr val="2768AF"/>
    <a:srgbClr val="2177B7"/>
    <a:srgbClr val="227DC1"/>
    <a:srgbClr val="1F6DA6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5202B0CA-FC54-4496-8BCA-5EF66A818D29}" styleName="Dark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0377" autoAdjust="0"/>
  </p:normalViewPr>
  <p:slideViewPr>
    <p:cSldViewPr snapToGrid="0">
      <p:cViewPr varScale="1">
        <p:scale>
          <a:sx n="83" d="100"/>
          <a:sy n="83" d="100"/>
        </p:scale>
        <p:origin x="907" y="77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535D17C-A16C-4382-BB80-72ACD95B054A}" type="doc">
      <dgm:prSet loTypeId="urn:microsoft.com/office/officeart/2005/8/layout/chevron1" loCatId="process" qsTypeId="urn:microsoft.com/office/officeart/2005/8/quickstyle/simple1" qsCatId="simple" csTypeId="urn:microsoft.com/office/officeart/2005/8/colors/colorful5" csCatId="colorful" phldr="1"/>
      <dgm:spPr/>
    </dgm:pt>
    <dgm:pt modelId="{012C9959-425F-474C-81D1-979F29EDE023}">
      <dgm:prSet phldrT="[Text]" custT="1"/>
      <dgm:spPr/>
      <dgm:t>
        <a:bodyPr/>
        <a:lstStyle/>
        <a:p>
          <a:r>
            <a:rPr lang="en-US" sz="2000" dirty="0"/>
            <a:t>SMS</a:t>
          </a:r>
          <a:endParaRPr lang="en-US" sz="1400" dirty="0"/>
        </a:p>
      </dgm:t>
    </dgm:pt>
    <dgm:pt modelId="{11D8A5E3-3528-4586-93DB-0B1DAAB00C73}" type="parTrans" cxnId="{7C4AC4D6-0CF0-4D86-9A65-5A6416F63834}">
      <dgm:prSet/>
      <dgm:spPr/>
      <dgm:t>
        <a:bodyPr/>
        <a:lstStyle/>
        <a:p>
          <a:endParaRPr lang="en-US" sz="1600"/>
        </a:p>
      </dgm:t>
    </dgm:pt>
    <dgm:pt modelId="{D63DCDD0-FC2D-46A4-938F-97502FACF233}" type="sibTrans" cxnId="{7C4AC4D6-0CF0-4D86-9A65-5A6416F63834}">
      <dgm:prSet/>
      <dgm:spPr/>
      <dgm:t>
        <a:bodyPr/>
        <a:lstStyle/>
        <a:p>
          <a:endParaRPr lang="en-US" sz="1600"/>
        </a:p>
      </dgm:t>
    </dgm:pt>
    <dgm:pt modelId="{74206090-0D65-46AC-AE28-2F86BCA57A50}">
      <dgm:prSet phldrT="[Text]" custT="1"/>
      <dgm:spPr/>
      <dgm:t>
        <a:bodyPr/>
        <a:lstStyle/>
        <a:p>
          <a:r>
            <a:rPr lang="en-US" sz="1600" dirty="0"/>
            <a:t>Safety Assessment + comments China</a:t>
          </a:r>
        </a:p>
      </dgm:t>
    </dgm:pt>
    <dgm:pt modelId="{FCD6948A-D890-47D1-9CE6-BF38B48FBC74}" type="parTrans" cxnId="{244CA370-14EE-49A8-95EC-34745FB12F80}">
      <dgm:prSet/>
      <dgm:spPr/>
      <dgm:t>
        <a:bodyPr/>
        <a:lstStyle/>
        <a:p>
          <a:endParaRPr lang="en-US" sz="1600"/>
        </a:p>
      </dgm:t>
    </dgm:pt>
    <dgm:pt modelId="{B4E81634-762A-4F3C-A97C-731BAD508AEB}" type="sibTrans" cxnId="{244CA370-14EE-49A8-95EC-34745FB12F80}">
      <dgm:prSet/>
      <dgm:spPr/>
      <dgm:t>
        <a:bodyPr/>
        <a:lstStyle/>
        <a:p>
          <a:endParaRPr lang="en-US" sz="1600"/>
        </a:p>
      </dgm:t>
    </dgm:pt>
    <dgm:pt modelId="{E7603BAC-1421-4B97-90B2-F747E2BF4A35}">
      <dgm:prSet phldrT="[Text]" custT="1"/>
      <dgm:spPr/>
      <dgm:t>
        <a:bodyPr/>
        <a:lstStyle/>
        <a:p>
          <a:r>
            <a:rPr lang="en-US" sz="2000" dirty="0"/>
            <a:t>Audit</a:t>
          </a:r>
          <a:endParaRPr lang="en-US" sz="1400" dirty="0"/>
        </a:p>
      </dgm:t>
    </dgm:pt>
    <dgm:pt modelId="{7BC71661-FB08-4E86-B97E-50BC312FCABF}" type="sibTrans" cxnId="{46536327-2817-48B2-A0C2-2E80230802D4}">
      <dgm:prSet/>
      <dgm:spPr/>
      <dgm:t>
        <a:bodyPr/>
        <a:lstStyle/>
        <a:p>
          <a:endParaRPr lang="en-US" sz="1600"/>
        </a:p>
      </dgm:t>
    </dgm:pt>
    <dgm:pt modelId="{0B71B172-5279-4413-838D-CEC9369AA9FC}" type="parTrans" cxnId="{46536327-2817-48B2-A0C2-2E80230802D4}">
      <dgm:prSet/>
      <dgm:spPr/>
      <dgm:t>
        <a:bodyPr/>
        <a:lstStyle/>
        <a:p>
          <a:endParaRPr lang="en-US" sz="1600"/>
        </a:p>
      </dgm:t>
    </dgm:pt>
    <dgm:pt modelId="{D8EA8B4A-4D11-4010-8A11-F1B575923ECF}" type="pres">
      <dgm:prSet presAssocID="{4535D17C-A16C-4382-BB80-72ACD95B054A}" presName="Name0" presStyleCnt="0">
        <dgm:presLayoutVars>
          <dgm:dir/>
          <dgm:animLvl val="lvl"/>
          <dgm:resizeHandles val="exact"/>
        </dgm:presLayoutVars>
      </dgm:prSet>
      <dgm:spPr/>
    </dgm:pt>
    <dgm:pt modelId="{A3816ACA-9EB0-45A3-8F71-699C9BC9A956}" type="pres">
      <dgm:prSet presAssocID="{012C9959-425F-474C-81D1-979F29EDE023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</dgm:pt>
    <dgm:pt modelId="{D64637C0-ACD9-4206-87DE-6874C1608DCE}" type="pres">
      <dgm:prSet presAssocID="{D63DCDD0-FC2D-46A4-938F-97502FACF233}" presName="parTxOnlySpace" presStyleCnt="0"/>
      <dgm:spPr/>
    </dgm:pt>
    <dgm:pt modelId="{D8CF3817-4697-4416-8D6E-4C9CF9F2BB3F}" type="pres">
      <dgm:prSet presAssocID="{E7603BAC-1421-4B97-90B2-F747E2BF4A35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</dgm:pt>
    <dgm:pt modelId="{E2EB85E4-5C2B-4C52-9EA3-CB824C72CC7F}" type="pres">
      <dgm:prSet presAssocID="{7BC71661-FB08-4E86-B97E-50BC312FCABF}" presName="parTxOnlySpace" presStyleCnt="0"/>
      <dgm:spPr/>
    </dgm:pt>
    <dgm:pt modelId="{0696AC63-249B-40D8-AA4D-2444D1A2227B}" type="pres">
      <dgm:prSet presAssocID="{74206090-0D65-46AC-AE28-2F86BCA57A50}" presName="parTxOnly" presStyleLbl="node1" presStyleIdx="2" presStyleCnt="3" custLinFactNeighborX="20041" custLinFactNeighborY="59302">
        <dgm:presLayoutVars>
          <dgm:chMax val="0"/>
          <dgm:chPref val="0"/>
          <dgm:bulletEnabled val="1"/>
        </dgm:presLayoutVars>
      </dgm:prSet>
      <dgm:spPr/>
    </dgm:pt>
  </dgm:ptLst>
  <dgm:cxnLst>
    <dgm:cxn modelId="{DE544604-D069-4D56-B6D9-8BEA9E37B691}" type="presOf" srcId="{74206090-0D65-46AC-AE28-2F86BCA57A50}" destId="{0696AC63-249B-40D8-AA4D-2444D1A2227B}" srcOrd="0" destOrd="0" presId="urn:microsoft.com/office/officeart/2005/8/layout/chevron1"/>
    <dgm:cxn modelId="{46536327-2817-48B2-A0C2-2E80230802D4}" srcId="{4535D17C-A16C-4382-BB80-72ACD95B054A}" destId="{E7603BAC-1421-4B97-90B2-F747E2BF4A35}" srcOrd="1" destOrd="0" parTransId="{0B71B172-5279-4413-838D-CEC9369AA9FC}" sibTransId="{7BC71661-FB08-4E86-B97E-50BC312FCABF}"/>
    <dgm:cxn modelId="{CB28A839-FEA3-4367-98C8-26D9C3E1F525}" type="presOf" srcId="{4535D17C-A16C-4382-BB80-72ACD95B054A}" destId="{D8EA8B4A-4D11-4010-8A11-F1B575923ECF}" srcOrd="0" destOrd="0" presId="urn:microsoft.com/office/officeart/2005/8/layout/chevron1"/>
    <dgm:cxn modelId="{244CA370-14EE-49A8-95EC-34745FB12F80}" srcId="{4535D17C-A16C-4382-BB80-72ACD95B054A}" destId="{74206090-0D65-46AC-AE28-2F86BCA57A50}" srcOrd="2" destOrd="0" parTransId="{FCD6948A-D890-47D1-9CE6-BF38B48FBC74}" sibTransId="{B4E81634-762A-4F3C-A97C-731BAD508AEB}"/>
    <dgm:cxn modelId="{7C4AC4D6-0CF0-4D86-9A65-5A6416F63834}" srcId="{4535D17C-A16C-4382-BB80-72ACD95B054A}" destId="{012C9959-425F-474C-81D1-979F29EDE023}" srcOrd="0" destOrd="0" parTransId="{11D8A5E3-3528-4586-93DB-0B1DAAB00C73}" sibTransId="{D63DCDD0-FC2D-46A4-938F-97502FACF233}"/>
    <dgm:cxn modelId="{59A417DE-4099-480C-9119-4D003159971C}" type="presOf" srcId="{012C9959-425F-474C-81D1-979F29EDE023}" destId="{A3816ACA-9EB0-45A3-8F71-699C9BC9A956}" srcOrd="0" destOrd="0" presId="urn:microsoft.com/office/officeart/2005/8/layout/chevron1"/>
    <dgm:cxn modelId="{F37E9BEF-F7A7-4BB7-A1ED-63CE5B4605F2}" type="presOf" srcId="{E7603BAC-1421-4B97-90B2-F747E2BF4A35}" destId="{D8CF3817-4697-4416-8D6E-4C9CF9F2BB3F}" srcOrd="0" destOrd="0" presId="urn:microsoft.com/office/officeart/2005/8/layout/chevron1"/>
    <dgm:cxn modelId="{B5EAAF96-D1E5-4C04-8F53-5E57D4AA5CCE}" type="presParOf" srcId="{D8EA8B4A-4D11-4010-8A11-F1B575923ECF}" destId="{A3816ACA-9EB0-45A3-8F71-699C9BC9A956}" srcOrd="0" destOrd="0" presId="urn:microsoft.com/office/officeart/2005/8/layout/chevron1"/>
    <dgm:cxn modelId="{F70EF90E-C51E-4C1F-8B4E-2963707FAA46}" type="presParOf" srcId="{D8EA8B4A-4D11-4010-8A11-F1B575923ECF}" destId="{D64637C0-ACD9-4206-87DE-6874C1608DCE}" srcOrd="1" destOrd="0" presId="urn:microsoft.com/office/officeart/2005/8/layout/chevron1"/>
    <dgm:cxn modelId="{33498A2E-603E-43ED-9D3C-1E2C713A74B5}" type="presParOf" srcId="{D8EA8B4A-4D11-4010-8A11-F1B575923ECF}" destId="{D8CF3817-4697-4416-8D6E-4C9CF9F2BB3F}" srcOrd="2" destOrd="0" presId="urn:microsoft.com/office/officeart/2005/8/layout/chevron1"/>
    <dgm:cxn modelId="{E8B790F7-2FDC-48E5-BE40-3667C1539F6B}" type="presParOf" srcId="{D8EA8B4A-4D11-4010-8A11-F1B575923ECF}" destId="{E2EB85E4-5C2B-4C52-9EA3-CB824C72CC7F}" srcOrd="3" destOrd="0" presId="urn:microsoft.com/office/officeart/2005/8/layout/chevron1"/>
    <dgm:cxn modelId="{9C3E3718-9834-4C75-A161-31B2BEB2AA44}" type="presParOf" srcId="{D8EA8B4A-4D11-4010-8A11-F1B575923ECF}" destId="{0696AC63-249B-40D8-AA4D-2444D1A2227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3816ACA-9EB0-45A3-8F71-699C9BC9A956}">
      <dsp:nvSpPr>
        <dsp:cNvPr id="0" name=""/>
        <dsp:cNvSpPr/>
      </dsp:nvSpPr>
      <dsp:spPr>
        <a:xfrm>
          <a:off x="2053" y="0"/>
          <a:ext cx="2501724" cy="634998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SMS</a:t>
          </a:r>
          <a:endParaRPr lang="en-US" sz="1400" kern="1200" dirty="0"/>
        </a:p>
      </dsp:txBody>
      <dsp:txXfrm>
        <a:off x="319552" y="0"/>
        <a:ext cx="1866726" cy="634998"/>
      </dsp:txXfrm>
    </dsp:sp>
    <dsp:sp modelId="{D8CF3817-4697-4416-8D6E-4C9CF9F2BB3F}">
      <dsp:nvSpPr>
        <dsp:cNvPr id="0" name=""/>
        <dsp:cNvSpPr/>
      </dsp:nvSpPr>
      <dsp:spPr>
        <a:xfrm>
          <a:off x="2253605" y="0"/>
          <a:ext cx="2501724" cy="634998"/>
        </a:xfrm>
        <a:prstGeom prst="chevron">
          <a:avLst/>
        </a:prstGeom>
        <a:solidFill>
          <a:schemeClr val="accent5">
            <a:hueOff val="-1113341"/>
            <a:satOff val="-9078"/>
            <a:lumOff val="245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26670" rIns="26670" bIns="2667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000" kern="1200" dirty="0"/>
            <a:t>Audit</a:t>
          </a:r>
          <a:endParaRPr lang="en-US" sz="1400" kern="1200" dirty="0"/>
        </a:p>
      </dsp:txBody>
      <dsp:txXfrm>
        <a:off x="2571104" y="0"/>
        <a:ext cx="1866726" cy="634998"/>
      </dsp:txXfrm>
    </dsp:sp>
    <dsp:sp modelId="{0696AC63-249B-40D8-AA4D-2444D1A2227B}">
      <dsp:nvSpPr>
        <dsp:cNvPr id="0" name=""/>
        <dsp:cNvSpPr/>
      </dsp:nvSpPr>
      <dsp:spPr>
        <a:xfrm>
          <a:off x="4507210" y="0"/>
          <a:ext cx="2501724" cy="634998"/>
        </a:xfrm>
        <a:prstGeom prst="chevron">
          <a:avLst/>
        </a:prstGeom>
        <a:solidFill>
          <a:schemeClr val="accent5">
            <a:hueOff val="-2226681"/>
            <a:satOff val="-18156"/>
            <a:lumOff val="490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008" tIns="21336" rIns="21336" bIns="21336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600" kern="1200" dirty="0"/>
            <a:t>Safety Assessment + comments China</a:t>
          </a:r>
        </a:p>
      </dsp:txBody>
      <dsp:txXfrm>
        <a:off x="4824709" y="0"/>
        <a:ext cx="1866726" cy="6349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14/12/2022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5388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2504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041036"/>
            <a:ext cx="2128603" cy="6595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9758597" y="6115987"/>
            <a:ext cx="2158583" cy="7420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02" t="10944" r="6669" b="9113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6019800" y="5391726"/>
            <a:ext cx="5341815" cy="877455"/>
          </a:xfrm>
        </p:spPr>
        <p:txBody>
          <a:bodyPr/>
          <a:lstStyle/>
          <a:p>
            <a:endParaRPr lang="en-IE" dirty="0"/>
          </a:p>
          <a:p>
            <a:r>
              <a:rPr lang="en-IE" dirty="0"/>
              <a:t>14</a:t>
            </a:r>
            <a:r>
              <a:rPr lang="en-IE" baseline="30000" dirty="0"/>
              <a:t>th</a:t>
            </a:r>
            <a:r>
              <a:rPr lang="en-IE" dirty="0"/>
              <a:t> December, 2022</a:t>
            </a:r>
            <a:endParaRPr lang="nl-NL" dirty="0"/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</p:spPr>
        <p:txBody>
          <a:bodyPr/>
          <a:lstStyle/>
          <a:p>
            <a:r>
              <a:rPr lang="en-IE" sz="4800" dirty="0"/>
              <a:t>VMAD-SG3</a:t>
            </a:r>
            <a:br>
              <a:rPr lang="en-IE" sz="4800" dirty="0"/>
            </a:br>
            <a:r>
              <a:rPr lang="en-IE" sz="4800" dirty="0"/>
              <a:t>Audit &amp; Assessment</a:t>
            </a:r>
            <a:br>
              <a:rPr lang="en-IE" sz="4800" dirty="0"/>
            </a:br>
            <a:r>
              <a:rPr lang="en-IE" sz="4800" dirty="0"/>
              <a:t>ISMR</a:t>
            </a:r>
            <a:endParaRPr lang="nl-NL" sz="4800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/>
          </p:nvPr>
        </p:nvSpPr>
        <p:spPr>
          <a:xfrm>
            <a:off x="1013293" y="4370990"/>
            <a:ext cx="10290265" cy="897754"/>
          </a:xfrm>
        </p:spPr>
        <p:txBody>
          <a:bodyPr/>
          <a:lstStyle/>
          <a:p>
            <a:pPr>
              <a:spcAft>
                <a:spcPts val="0"/>
              </a:spcAft>
            </a:pPr>
            <a:r>
              <a:rPr lang="nl-NL" sz="4000" dirty="0"/>
              <a:t>28th VMAD Meeting</a:t>
            </a:r>
            <a:endParaRPr lang="en-IE" sz="40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20808" y="553915"/>
            <a:ext cx="2321169" cy="474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/>
              <a:t>VMAD-28-08</a:t>
            </a:r>
            <a:endParaRPr kumimoji="1" lang="ja-JP" altLang="en-US" sz="2400" noProof="0" dirty="0"/>
          </a:p>
        </p:txBody>
      </p:sp>
    </p:spTree>
    <p:extLst>
      <p:ext uri="{BB962C8B-B14F-4D97-AF65-F5344CB8AC3E}">
        <p14:creationId xmlns:p14="http://schemas.microsoft.com/office/powerpoint/2010/main" val="1540333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325D31C-7FA2-BD48-ADEA-57D68B03F7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4855" y="1699499"/>
            <a:ext cx="11461531" cy="4170363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2 SG3 meetings from last VMAD </a:t>
            </a:r>
          </a:p>
          <a:p>
            <a:r>
              <a:rPr lang="it-IT" dirty="0"/>
              <a:t>October 20th , </a:t>
            </a:r>
          </a:p>
          <a:p>
            <a:pPr lvl="1">
              <a:spcAft>
                <a:spcPts val="600"/>
              </a:spcAft>
            </a:pPr>
            <a:r>
              <a:rPr lang="it-IT" sz="1600" dirty="0"/>
              <a:t>Discussion about SG3 Roadmap (Including China and EC/JRC comments), </a:t>
            </a:r>
          </a:p>
          <a:p>
            <a:pPr lvl="1">
              <a:spcAft>
                <a:spcPts val="600"/>
              </a:spcAft>
            </a:pPr>
            <a:r>
              <a:rPr lang="it-IT" sz="1600" dirty="0"/>
              <a:t>UK Suggestion on SMS, </a:t>
            </a:r>
          </a:p>
          <a:p>
            <a:pPr lvl="1">
              <a:spcAft>
                <a:spcPts val="600"/>
              </a:spcAft>
            </a:pPr>
            <a:r>
              <a:rPr lang="it-IT" sz="1600" dirty="0"/>
              <a:t>Presenation on Reporting Criteria in Other Industy (Aviation and Nuclear Sector) (RDW, JRC)</a:t>
            </a:r>
          </a:p>
          <a:p>
            <a:r>
              <a:rPr lang="it-IT" dirty="0"/>
              <a:t>November 22th , </a:t>
            </a:r>
          </a:p>
          <a:p>
            <a:pPr lvl="1">
              <a:spcAft>
                <a:spcPts val="600"/>
              </a:spcAft>
            </a:pPr>
            <a:r>
              <a:rPr lang="it-IT" sz="1600" dirty="0"/>
              <a:t>Presentation on </a:t>
            </a:r>
            <a:r>
              <a:rPr lang="en-US" sz="1600" dirty="0"/>
              <a:t>Traffic Accidents Involving Automated Vehicles (Japan)</a:t>
            </a:r>
            <a:endParaRPr lang="it-IT" sz="1600" dirty="0"/>
          </a:p>
          <a:p>
            <a:pPr lvl="1">
              <a:spcAft>
                <a:spcPts val="600"/>
              </a:spcAft>
            </a:pPr>
            <a:r>
              <a:rPr lang="it-IT" sz="1600" dirty="0"/>
              <a:t>Presentation on </a:t>
            </a:r>
            <a:r>
              <a:rPr lang="en-US" dirty="0"/>
              <a:t> </a:t>
            </a:r>
            <a:r>
              <a:rPr lang="en-US" sz="1600" dirty="0"/>
              <a:t>U.S. Approach to Requiring Reports of Crashes Involving Vehicles with ADS or ADAS (Dan Smith)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Reporting Template for short term occurrences (JRC)</a:t>
            </a:r>
            <a:endParaRPr lang="it-IT" sz="1600" dirty="0"/>
          </a:p>
          <a:p>
            <a:pPr lvl="1"/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9C95CF1-E4A9-3D46-9B6D-B24F724F78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SG3 meetings</a:t>
            </a:r>
          </a:p>
        </p:txBody>
      </p:sp>
    </p:spTree>
    <p:extLst>
      <p:ext uri="{BB962C8B-B14F-4D97-AF65-F5344CB8AC3E}">
        <p14:creationId xmlns:p14="http://schemas.microsoft.com/office/powerpoint/2010/main" val="3152523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92167"/>
            <a:ext cx="10021688" cy="423566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  <a:t>Updated SG3 Guidelines </a:t>
            </a:r>
          </a:p>
          <a:p>
            <a:pPr marL="800100" lvl="1" indent="-457200"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Comments UK on Guidelines elaborated and agreed with UK (to be presented to all SG3 member in the December meeting to get consensus)</a:t>
            </a:r>
          </a:p>
          <a:p>
            <a:pPr marL="800100" lvl="1" indent="-457200"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Focus of the SG3 works until March 2023 will be on ISMR outstanding issues (Reporting criteria and Occurrences)</a:t>
            </a:r>
          </a:p>
          <a:p>
            <a:pPr marL="800100" lvl="1" indent="-457200">
              <a:buFont typeface="Wingdings" panose="05000000000000000000" pitchFamily="2" charset="2"/>
              <a:buChar char="Ø"/>
            </a:pPr>
            <a:r>
              <a:rPr lang="en-US" sz="2400" dirty="0">
                <a:latin typeface="Helvetica" panose="020B0604020202020204" pitchFamily="34" charset="0"/>
                <a:cs typeface="Helvetica" panose="020B0604020202020204" pitchFamily="34" charset="0"/>
              </a:rPr>
              <a:t>After March 2023,  Audit of SMS, Safety Assessment + comments China and Comments EC on L4</a:t>
            </a:r>
            <a:br>
              <a:rPr lang="en-US" sz="2800" dirty="0">
                <a:latin typeface="Helvetica" panose="020B0604020202020204" pitchFamily="34" charset="0"/>
                <a:cs typeface="Helvetica" panose="020B0604020202020204" pitchFamily="34" charset="0"/>
              </a:rPr>
            </a:br>
            <a:endParaRPr lang="en-US" sz="2800" dirty="0"/>
          </a:p>
          <a:p>
            <a:pPr marL="457200" indent="-457200">
              <a:buFont typeface="+mj-lt"/>
              <a:buAutoNum type="arabicPeriod"/>
            </a:pPr>
            <a:endParaRPr lang="en-IE" sz="2800" b="1" dirty="0">
              <a:solidFill>
                <a:srgbClr val="FF0000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Updates on SG3 work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983169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608084"/>
            <a:ext cx="10867494" cy="4897820"/>
          </a:xfrm>
        </p:spPr>
        <p:txBody>
          <a:bodyPr/>
          <a:lstStyle/>
          <a:p>
            <a:pPr>
              <a:spcAft>
                <a:spcPts val="1000"/>
              </a:spcAft>
            </a:pPr>
            <a:r>
              <a:rPr lang="en-US" sz="2800" dirty="0"/>
              <a:t>Next SG3 Meeting on 19th Dec </a:t>
            </a:r>
          </a:p>
          <a:p>
            <a:pPr lvl="1">
              <a:spcAft>
                <a:spcPts val="1000"/>
              </a:spcAft>
            </a:pPr>
            <a:r>
              <a:rPr lang="en-US" sz="2400" dirty="0"/>
              <a:t>Further discussion on ISM template for short term reporting</a:t>
            </a:r>
          </a:p>
          <a:p>
            <a:pPr lvl="1">
              <a:spcAft>
                <a:spcPts val="1000"/>
              </a:spcAft>
            </a:pPr>
            <a:r>
              <a:rPr lang="en-US" sz="2400" dirty="0"/>
              <a:t>UK comments to be presented</a:t>
            </a:r>
          </a:p>
          <a:p>
            <a:pPr lvl="1">
              <a:spcAft>
                <a:spcPts val="1000"/>
              </a:spcAft>
            </a:pPr>
            <a:endParaRPr lang="en-US" sz="2800" dirty="0"/>
          </a:p>
          <a:p>
            <a:pPr>
              <a:spcAft>
                <a:spcPts val="1000"/>
              </a:spcAft>
            </a:pPr>
            <a:r>
              <a:rPr lang="en-US" sz="2800" dirty="0"/>
              <a:t>Long term reporting template under development </a:t>
            </a:r>
          </a:p>
          <a:p>
            <a:pPr>
              <a:spcAft>
                <a:spcPts val="1000"/>
              </a:spcAft>
            </a:pPr>
            <a:r>
              <a:rPr lang="en-US" sz="2800" dirty="0"/>
              <a:t>List of occurrences to be refined </a:t>
            </a:r>
          </a:p>
          <a:p>
            <a:pPr>
              <a:spcAft>
                <a:spcPts val="1000"/>
              </a:spcAft>
            </a:pPr>
            <a:endParaRPr lang="en-US" sz="2800" dirty="0"/>
          </a:p>
          <a:p>
            <a:pPr>
              <a:spcAft>
                <a:spcPts val="1000"/>
              </a:spcAft>
            </a:pPr>
            <a:r>
              <a:rPr lang="en-US" sz="2800" dirty="0"/>
              <a:t>Discussion on-going with ERD/DSSAD Leaders for a joint session in January</a:t>
            </a:r>
            <a:endParaRPr lang="en-IE" dirty="0"/>
          </a:p>
          <a:p>
            <a:pPr marL="914400" lvl="1" indent="-457200">
              <a:spcAft>
                <a:spcPts val="1000"/>
              </a:spcAft>
              <a:buFont typeface="+mj-lt"/>
              <a:buAutoNum type="alphaLcPeriod"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617945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50818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66665" y="3022602"/>
          <a:ext cx="7008935" cy="6349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Roadmap SG3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966665" y="3725334"/>
            <a:ext cx="2509475" cy="1060015"/>
            <a:chOff x="3930" y="2551705"/>
            <a:chExt cx="1604367" cy="641746"/>
          </a:xfrm>
        </p:grpSpPr>
        <p:sp>
          <p:nvSpPr>
            <p:cNvPr id="6" name="Chevron 5"/>
            <p:cNvSpPr/>
            <p:nvPr/>
          </p:nvSpPr>
          <p:spPr>
            <a:xfrm>
              <a:off x="3930" y="2551705"/>
              <a:ext cx="1604367" cy="641746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" name="Chevron 4"/>
            <p:cNvSpPr txBox="1"/>
            <p:nvPr/>
          </p:nvSpPr>
          <p:spPr>
            <a:xfrm>
              <a:off x="324803" y="2551705"/>
              <a:ext cx="962621" cy="641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53340" rIns="53340" bIns="5334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ISMR (Reporting)</a:t>
              </a: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1722967" y="248307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/>
              <a:t>Dec 2022</a:t>
            </a:r>
            <a:endParaRPr lang="en-GB" noProof="0" dirty="0"/>
          </a:p>
        </p:txBody>
      </p:sp>
      <p:sp>
        <p:nvSpPr>
          <p:cNvPr id="9" name="TextBox 8"/>
          <p:cNvSpPr txBox="1"/>
          <p:nvPr/>
        </p:nvSpPr>
        <p:spPr>
          <a:xfrm>
            <a:off x="3763433" y="248307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/>
              <a:t>June 2023</a:t>
            </a:r>
            <a:endParaRPr lang="en-GB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6125634" y="248307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/>
              <a:t>Dec 2023</a:t>
            </a:r>
            <a:endParaRPr lang="en-GB" noProof="0" dirty="0"/>
          </a:p>
        </p:txBody>
      </p:sp>
      <p:sp>
        <p:nvSpPr>
          <p:cNvPr id="11" name="TextBox 10"/>
          <p:cNvSpPr txBox="1"/>
          <p:nvPr/>
        </p:nvSpPr>
        <p:spPr>
          <a:xfrm>
            <a:off x="8487835" y="2483076"/>
            <a:ext cx="1354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dirty="0"/>
              <a:t>June</a:t>
            </a:r>
            <a:r>
              <a:rPr lang="en-US" noProof="0" dirty="0"/>
              <a:t> 2024</a:t>
            </a:r>
            <a:endParaRPr lang="en-GB" noProof="0" dirty="0"/>
          </a:p>
        </p:txBody>
      </p:sp>
      <p:grpSp>
        <p:nvGrpSpPr>
          <p:cNvPr id="12" name="Group 11"/>
          <p:cNvGrpSpPr/>
          <p:nvPr/>
        </p:nvGrpSpPr>
        <p:grpSpPr>
          <a:xfrm>
            <a:off x="7992864" y="3515361"/>
            <a:ext cx="2772547" cy="637806"/>
            <a:chOff x="7495402" y="0"/>
            <a:chExt cx="2772547" cy="728134"/>
          </a:xfrm>
        </p:grpSpPr>
        <p:sp>
          <p:nvSpPr>
            <p:cNvPr id="13" name="Chevron 12"/>
            <p:cNvSpPr/>
            <p:nvPr/>
          </p:nvSpPr>
          <p:spPr>
            <a:xfrm>
              <a:off x="7495402" y="0"/>
              <a:ext cx="2772547" cy="728134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226681"/>
                <a:satOff val="-18156"/>
                <a:lumOff val="4903"/>
                <a:alphaOff val="0"/>
              </a:schemeClr>
            </a:fillRef>
            <a:effectRef idx="0">
              <a:schemeClr val="accent5">
                <a:hueOff val="-2226681"/>
                <a:satOff val="-18156"/>
                <a:lumOff val="4903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Chevron 4"/>
            <p:cNvSpPr txBox="1"/>
            <p:nvPr/>
          </p:nvSpPr>
          <p:spPr>
            <a:xfrm>
              <a:off x="7859469" y="0"/>
              <a:ext cx="2044413" cy="72813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2009" tIns="24003" rIns="24003" bIns="2400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800" kern="1200" dirty="0"/>
                <a:t>Comments EC     L4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077633" y="3730151"/>
            <a:ext cx="4897967" cy="1060015"/>
            <a:chOff x="3930" y="2551705"/>
            <a:chExt cx="1604367" cy="641746"/>
          </a:xfrm>
        </p:grpSpPr>
        <p:sp>
          <p:nvSpPr>
            <p:cNvPr id="17" name="Chevron 16"/>
            <p:cNvSpPr/>
            <p:nvPr/>
          </p:nvSpPr>
          <p:spPr>
            <a:xfrm>
              <a:off x="3930" y="2551705"/>
              <a:ext cx="1604367" cy="641746"/>
            </a:xfrm>
            <a:prstGeom prst="chevron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4"/>
            <p:cNvSpPr txBox="1"/>
            <p:nvPr/>
          </p:nvSpPr>
          <p:spPr>
            <a:xfrm>
              <a:off x="324803" y="2551705"/>
              <a:ext cx="962621" cy="641746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0020" tIns="53340" rIns="53340" bIns="5334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2000" kern="1200" dirty="0"/>
                <a:t>ISMR</a:t>
              </a:r>
            </a:p>
          </p:txBody>
        </p:sp>
      </p:grpSp>
      <p:cxnSp>
        <p:nvCxnSpPr>
          <p:cNvPr id="15" name="Straight Connector 14"/>
          <p:cNvCxnSpPr/>
          <p:nvPr/>
        </p:nvCxnSpPr>
        <p:spPr>
          <a:xfrm>
            <a:off x="3438040" y="2018454"/>
            <a:ext cx="38100" cy="341376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727536" y="1636091"/>
            <a:ext cx="1459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>
                <a:solidFill>
                  <a:srgbClr val="FF0000"/>
                </a:solidFill>
              </a:rPr>
              <a:t>March 2023</a:t>
            </a:r>
            <a:endParaRPr lang="en-GB" noProof="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3352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6802581D1E5194BB751F4A1219E22A7" ma:contentTypeVersion="4" ma:contentTypeDescription="Create a new document." ma:contentTypeScope="" ma:versionID="933466e45b7e5e9a5eeb9796b0bb21d6">
  <xsd:schema xmlns:xsd="http://www.w3.org/2001/XMLSchema" xmlns:xs="http://www.w3.org/2001/XMLSchema" xmlns:p="http://schemas.microsoft.com/office/2006/metadata/properties" xmlns:ns2="f7c5e3fa-378b-48b1-a129-e33a73f99ee9" targetNamespace="http://schemas.microsoft.com/office/2006/metadata/properties" ma:root="true" ma:fieldsID="4bc0645a425ed0958977061e0a2c380d" ns2:_="">
    <xsd:import namespace="f7c5e3fa-378b-48b1-a129-e33a73f99e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c5e3fa-378b-48b1-a129-e33a73f99ee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53AD56-A6BD-4731-81CE-75E71D049E3A}">
  <ds:schemaRefs>
    <ds:schemaRef ds:uri="http://schemas.microsoft.com/office/infopath/2007/PartnerControls"/>
    <ds:schemaRef ds:uri="f7c5e3fa-378b-48b1-a129-e33a73f99ee9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4601C900-F009-4F28-990F-B0F613AE00BB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0D4D2FE-947B-4026-A719-0B62B572D0F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c5e3fa-378b-48b1-a129-e33a73f99e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6065</TotalTime>
  <Words>256</Words>
  <Application>Microsoft Office PowerPoint</Application>
  <PresentationFormat>ワイド画面</PresentationFormat>
  <Paragraphs>44</Paragraphs>
  <Slides>6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Arial</vt:lpstr>
      <vt:lpstr>Calibri</vt:lpstr>
      <vt:lpstr>Helvetica</vt:lpstr>
      <vt:lpstr>Wingdings</vt:lpstr>
      <vt:lpstr>Office Theme</vt:lpstr>
      <vt:lpstr>VMAD-SG3 Audit &amp; Assessment ISMR</vt:lpstr>
      <vt:lpstr>SG3 meetings</vt:lpstr>
      <vt:lpstr>Updates on SG3 work</vt:lpstr>
      <vt:lpstr>Next steps</vt:lpstr>
      <vt:lpstr>Thank you !</vt:lpstr>
      <vt:lpstr>Roadmap SG3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R.Oshita</cp:lastModifiedBy>
  <cp:revision>492</cp:revision>
  <dcterms:created xsi:type="dcterms:W3CDTF">2019-08-09T12:06:42Z</dcterms:created>
  <dcterms:modified xsi:type="dcterms:W3CDTF">2022-12-13T23:40:48Z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  <property fmtid="{D5CDD505-2E9C-101B-9397-08002B2CF9AE}" pid="9" name="ContentTypeId">
    <vt:lpwstr>0x01010046802581D1E5194BB751F4A1219E22A7</vt:lpwstr>
  </property>
</Properties>
</file>