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9" r:id="rId2"/>
    <p:sldId id="348" r:id="rId3"/>
    <p:sldId id="355" r:id="rId4"/>
    <p:sldId id="362" r:id="rId5"/>
    <p:sldId id="356" r:id="rId6"/>
    <p:sldId id="357" r:id="rId7"/>
    <p:sldId id="349" r:id="rId8"/>
    <p:sldId id="359" r:id="rId9"/>
    <p:sldId id="360" r:id="rId10"/>
    <p:sldId id="350" r:id="rId11"/>
    <p:sldId id="363" r:id="rId12"/>
    <p:sldId id="364" r:id="rId13"/>
    <p:sldId id="365" r:id="rId14"/>
    <p:sldId id="366" r:id="rId15"/>
    <p:sldId id="361" r:id="rId16"/>
    <p:sldId id="352" r:id="rId17"/>
    <p:sldId id="353" r:id="rId18"/>
    <p:sldId id="354" r:id="rId19"/>
    <p:sldId id="367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17" autoAdjust="0"/>
    <p:restoredTop sz="94660"/>
  </p:normalViewPr>
  <p:slideViewPr>
    <p:cSldViewPr snapToGrid="0">
      <p:cViewPr varScale="1">
        <p:scale>
          <a:sx n="83" d="100"/>
          <a:sy n="83" d="100"/>
        </p:scale>
        <p:origin x="40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12/14/2022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12/14/2022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12/14/2022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12/14/2022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12/14/2022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12/14/2022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12/14/2022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12/14/2022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Considerations of test protocols</a:t>
            </a:r>
            <a:b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dirty="0"/>
              <a:t>Leadership SG4 Test track and real world validation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75218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28th VMAD Meeting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– 15 December 2022</a:t>
            </a:r>
          </a:p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Tokyo</a:t>
            </a:r>
          </a:p>
          <a:p>
            <a:pPr algn="ctr"/>
            <a:endParaRPr kumimoji="0" lang="en-US" sz="2400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07912" y="184868"/>
            <a:ext cx="2322270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VMAD-28-</a:t>
            </a:r>
            <a:r>
              <a:rPr lang="en-US" altLang="ja-JP" sz="2400" dirty="0"/>
              <a:t>09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interaction</a:t>
            </a:r>
            <a:r>
              <a:rPr lang="nl-NL" dirty="0"/>
              <a:t> vehicle &amp; user (</a:t>
            </a:r>
            <a:r>
              <a:rPr lang="nl-NL" dirty="0" err="1"/>
              <a:t>thoughts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Each</a:t>
            </a:r>
            <a:r>
              <a:rPr lang="nl-NL" dirty="0"/>
              <a:t> drive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unique</a:t>
            </a:r>
            <a:r>
              <a:rPr lang="nl-NL" dirty="0"/>
              <a:t> in </a:t>
            </a:r>
            <a:r>
              <a:rPr lang="nl-NL" dirty="0" err="1"/>
              <a:t>terms</a:t>
            </a:r>
            <a:r>
              <a:rPr lang="nl-NL" dirty="0"/>
              <a:t> of </a:t>
            </a:r>
            <a:r>
              <a:rPr lang="nl-NL" dirty="0" err="1"/>
              <a:t>situations</a:t>
            </a:r>
            <a:r>
              <a:rPr lang="nl-NL" dirty="0"/>
              <a:t> (‘</a:t>
            </a:r>
            <a:r>
              <a:rPr lang="nl-NL" dirty="0" err="1"/>
              <a:t>scenarios</a:t>
            </a:r>
            <a:r>
              <a:rPr lang="nl-NL" dirty="0"/>
              <a:t>’) </a:t>
            </a:r>
            <a:r>
              <a:rPr lang="nl-NL" dirty="0" err="1"/>
              <a:t>encountered</a:t>
            </a:r>
            <a:endParaRPr lang="nl-NL" dirty="0"/>
          </a:p>
          <a:p>
            <a:pPr lvl="1"/>
            <a:r>
              <a:rPr lang="nl-NL" dirty="0"/>
              <a:t># </a:t>
            </a:r>
            <a:r>
              <a:rPr lang="nl-NL" dirty="0" err="1"/>
              <a:t>expected</a:t>
            </a:r>
            <a:r>
              <a:rPr lang="nl-NL" dirty="0"/>
              <a:t> </a:t>
            </a:r>
            <a:r>
              <a:rPr lang="nl-NL" dirty="0" err="1"/>
              <a:t>scenarios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# </a:t>
            </a:r>
            <a:r>
              <a:rPr lang="nl-NL" dirty="0" err="1"/>
              <a:t>unexpected</a:t>
            </a:r>
            <a:r>
              <a:rPr lang="nl-NL" dirty="0"/>
              <a:t> </a:t>
            </a:r>
            <a:r>
              <a:rPr lang="nl-NL" dirty="0" err="1"/>
              <a:t>scenarios</a:t>
            </a:r>
            <a:endParaRPr lang="nl-NL" dirty="0"/>
          </a:p>
          <a:p>
            <a:pPr lvl="1"/>
            <a:r>
              <a:rPr lang="nl-NL" dirty="0"/>
              <a:t>Log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entire</a:t>
            </a:r>
            <a:r>
              <a:rPr lang="nl-NL" dirty="0"/>
              <a:t> drive </a:t>
            </a:r>
            <a:r>
              <a:rPr lang="nl-NL" dirty="0" err="1"/>
              <a:t>including</a:t>
            </a:r>
            <a:r>
              <a:rPr lang="nl-NL" dirty="0"/>
              <a:t> 360° video </a:t>
            </a:r>
          </a:p>
          <a:p>
            <a:r>
              <a:rPr lang="nl-NL" dirty="0" err="1"/>
              <a:t>Determine</a:t>
            </a:r>
            <a:r>
              <a:rPr lang="nl-NL" dirty="0"/>
              <a:t> pool of </a:t>
            </a:r>
            <a:r>
              <a:rPr lang="nl-NL" dirty="0" err="1"/>
              <a:t>naive</a:t>
            </a:r>
            <a:r>
              <a:rPr lang="nl-NL" dirty="0"/>
              <a:t> drivers</a:t>
            </a:r>
          </a:p>
          <a:p>
            <a:pPr lvl="1"/>
            <a:r>
              <a:rPr lang="nl-NL" dirty="0" err="1"/>
              <a:t>number</a:t>
            </a:r>
            <a:endParaRPr lang="nl-NL" dirty="0"/>
          </a:p>
          <a:p>
            <a:pPr lvl="1"/>
            <a:r>
              <a:rPr lang="nl-NL" dirty="0" err="1"/>
              <a:t>demographic</a:t>
            </a:r>
            <a:r>
              <a:rPr lang="nl-NL" dirty="0"/>
              <a:t> </a:t>
            </a:r>
            <a:r>
              <a:rPr lang="nl-NL" dirty="0" err="1"/>
              <a:t>aspects</a:t>
            </a:r>
            <a:r>
              <a:rPr lang="nl-NL" dirty="0"/>
              <a:t> (male/</a:t>
            </a:r>
            <a:r>
              <a:rPr lang="nl-NL" dirty="0" err="1"/>
              <a:t>female</a:t>
            </a:r>
            <a:r>
              <a:rPr lang="nl-NL" dirty="0"/>
              <a:t>, </a:t>
            </a:r>
            <a:r>
              <a:rPr lang="nl-NL" dirty="0" err="1"/>
              <a:t>age</a:t>
            </a:r>
            <a:r>
              <a:rPr lang="nl-NL" dirty="0"/>
              <a:t>, </a:t>
            </a:r>
            <a:r>
              <a:rPr lang="nl-NL" dirty="0" err="1"/>
              <a:t>drving</a:t>
            </a:r>
            <a:r>
              <a:rPr lang="nl-NL" dirty="0"/>
              <a:t> </a:t>
            </a:r>
            <a:r>
              <a:rPr lang="nl-NL" dirty="0" err="1"/>
              <a:t>experience</a:t>
            </a:r>
            <a:r>
              <a:rPr lang="nl-NL" dirty="0"/>
              <a:t>,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 err="1"/>
              <a:t>Include</a:t>
            </a:r>
            <a:r>
              <a:rPr lang="nl-NL" dirty="0"/>
              <a:t> </a:t>
            </a:r>
            <a:r>
              <a:rPr lang="nl-NL" dirty="0" err="1"/>
              <a:t>ToC</a:t>
            </a:r>
            <a:r>
              <a:rPr lang="nl-NL" dirty="0"/>
              <a:t>, Take over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activation</a:t>
            </a:r>
            <a:endParaRPr lang="nl-NL" dirty="0"/>
          </a:p>
          <a:p>
            <a:pPr lvl="1"/>
            <a:r>
              <a:rPr lang="nl-NL" dirty="0"/>
              <a:t>ODD exit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033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available</a:t>
            </a:r>
            <a:r>
              <a:rPr lang="nl-NL" dirty="0"/>
              <a:t> info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UNR 157 Amendment 1</a:t>
            </a:r>
          </a:p>
          <a:p>
            <a:pPr lvl="1"/>
            <a:r>
              <a:rPr lang="en-US" dirty="0"/>
              <a:t>Public road testing</a:t>
            </a:r>
          </a:p>
          <a:p>
            <a:pPr lvl="1"/>
            <a:r>
              <a:rPr lang="en-US" dirty="0"/>
              <a:t>3.1. The public road test shall primarily verify the ALKS normal operation within (but including coming close to) the system ODD boundaries…</a:t>
            </a:r>
          </a:p>
          <a:p>
            <a:pPr lvl="1"/>
            <a:r>
              <a:rPr lang="en-US" dirty="0"/>
              <a:t>3.2. For the public road test the type-approval authority shall assess the system in a fault-free condition of the vehicle and its ALKS system…</a:t>
            </a:r>
          </a:p>
          <a:p>
            <a:pPr lvl="1"/>
            <a:endParaRPr lang="en-US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0104664" y="6059168"/>
            <a:ext cx="1463040" cy="5909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dirty="0" err="1">
                <a:solidFill>
                  <a:srgbClr val="FF0000"/>
                </a:solidFill>
              </a:rPr>
              <a:t>Thanks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to</a:t>
            </a:r>
            <a:r>
              <a:rPr lang="nl-NL" dirty="0">
                <a:solidFill>
                  <a:srgbClr val="FF0000"/>
                </a:solidFill>
              </a:rPr>
              <a:t> JRC</a:t>
            </a:r>
          </a:p>
        </p:txBody>
      </p:sp>
    </p:spTree>
    <p:extLst>
      <p:ext uri="{BB962C8B-B14F-4D97-AF65-F5344CB8AC3E}">
        <p14:creationId xmlns:p14="http://schemas.microsoft.com/office/powerpoint/2010/main" val="68477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available</a:t>
            </a:r>
            <a:r>
              <a:rPr lang="nl-NL" dirty="0"/>
              <a:t> info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UNR 157 Amendment 1</a:t>
            </a:r>
          </a:p>
          <a:p>
            <a:pPr lvl="1"/>
            <a:r>
              <a:rPr lang="en-US" dirty="0"/>
              <a:t>4.2. If applicable to the system’s ODD, the composition of the public road test shall allow the verification of the system in free-flow,  lightly congested and heavily congested traffic conditions.</a:t>
            </a:r>
          </a:p>
          <a:p>
            <a:pPr lvl="1"/>
            <a:r>
              <a:rPr lang="en-US" dirty="0"/>
              <a:t>Instructions on the determination of the test route:</a:t>
            </a:r>
          </a:p>
          <a:p>
            <a:pPr lvl="1"/>
            <a:r>
              <a:rPr lang="en-US" dirty="0"/>
              <a:t>4.3. The location and selection of the test routes, time-of-day and environmental conditions shall be determined by the type-approval authority. Such tests shall cover different time-of-day and light intensity. They shall include scenarios in which the ALKS is expected to experience challenging scenarios…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0104664" y="6059168"/>
            <a:ext cx="1463040" cy="5909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dirty="0" err="1">
                <a:solidFill>
                  <a:srgbClr val="FF0000"/>
                </a:solidFill>
              </a:rPr>
              <a:t>Thanks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to</a:t>
            </a:r>
            <a:r>
              <a:rPr lang="nl-NL" dirty="0">
                <a:solidFill>
                  <a:srgbClr val="FF0000"/>
                </a:solidFill>
              </a:rPr>
              <a:t> JRC</a:t>
            </a:r>
          </a:p>
        </p:txBody>
      </p:sp>
    </p:spTree>
    <p:extLst>
      <p:ext uri="{BB962C8B-B14F-4D97-AF65-F5344CB8AC3E}">
        <p14:creationId xmlns:p14="http://schemas.microsoft.com/office/powerpoint/2010/main" val="196232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available</a:t>
            </a:r>
            <a:r>
              <a:rPr lang="nl-NL" dirty="0"/>
              <a:t> info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0104664" y="6059168"/>
            <a:ext cx="1463040" cy="5909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dirty="0" err="1">
                <a:solidFill>
                  <a:srgbClr val="FF0000"/>
                </a:solidFill>
              </a:rPr>
              <a:t>Thanks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to</a:t>
            </a:r>
            <a:r>
              <a:rPr lang="nl-NL" dirty="0">
                <a:solidFill>
                  <a:srgbClr val="FF0000"/>
                </a:solidFill>
              </a:rPr>
              <a:t> JRC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130353"/>
              </p:ext>
            </p:extLst>
          </p:nvPr>
        </p:nvGraphicFramePr>
        <p:xfrm>
          <a:off x="1217931" y="1693717"/>
          <a:ext cx="8886733" cy="5094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2244">
                  <a:extLst>
                    <a:ext uri="{9D8B030D-6E8A-4147-A177-3AD203B41FA5}">
                      <a16:colId xmlns:a16="http://schemas.microsoft.com/office/drawing/2014/main" val="890416747"/>
                    </a:ext>
                  </a:extLst>
                </a:gridCol>
                <a:gridCol w="5924489">
                  <a:extLst>
                    <a:ext uri="{9D8B030D-6E8A-4147-A177-3AD203B41FA5}">
                      <a16:colId xmlns:a16="http://schemas.microsoft.com/office/drawing/2014/main" val="2860548463"/>
                    </a:ext>
                  </a:extLst>
                </a:gridCol>
              </a:tblGrid>
              <a:tr h="247741"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Category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Type of scenario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035485955"/>
                  </a:ext>
                </a:extLst>
              </a:tr>
              <a:tr h="247741">
                <a:tc rowSpan="3"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Prevention of activation when the system is outside of its ODD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On a section of highway that is not suitable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794086376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In an urban environment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856524286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On a normally suitable road when other conditions (e.g. weather/time of day) are not met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702421335"/>
                  </a:ext>
                </a:extLst>
              </a:tr>
              <a:tr h="247741">
                <a:tc rowSpan="3"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System override by the driver</a:t>
                      </a:r>
                    </a:p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R="127635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Intervention made by the steering wheel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896960930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27635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Intervention made by the acceleration pedal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280565704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27635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Intervention made by the brake pedal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643541134"/>
                  </a:ext>
                </a:extLst>
              </a:tr>
              <a:tr h="247741">
                <a:tc rowSpan="5"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No violation of traffic rules 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Adheres to speed limits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959922003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Repeated changes in speed limit  above 60 km/h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37790321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Exposure to different road signs which require system reaction (at least [3] different times)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854675258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Sufficient distance to vehicle in front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230631863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Does not cross solid lane markings where lane change is prohibited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63749703"/>
                  </a:ext>
                </a:extLst>
              </a:tr>
              <a:tr h="247741">
                <a:tc rowSpan="7"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Response to road events </a:t>
                      </a:r>
                    </a:p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Tunnel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625881657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End of motorway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9193181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Work zone 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05913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Toll station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969445083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Reacts to closed lane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242734103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Emergency vehicle approaching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136259275"/>
                  </a:ext>
                </a:extLst>
              </a:tr>
              <a:tr h="2477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1684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Change in environmental conditions 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4101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7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Test Track &amp; real </a:t>
            </a:r>
            <a:r>
              <a:rPr lang="nl-NL" dirty="0" err="1"/>
              <a:t>world</a:t>
            </a:r>
            <a:r>
              <a:rPr lang="nl-NL" dirty="0"/>
              <a:t> (Public </a:t>
            </a:r>
            <a:r>
              <a:rPr lang="nl-NL" dirty="0" err="1"/>
              <a:t>road</a:t>
            </a:r>
            <a:r>
              <a:rPr lang="nl-NL" dirty="0"/>
              <a:t>?)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is some information available we can use and try to generalize</a:t>
            </a:r>
          </a:p>
          <a:p>
            <a:r>
              <a:rPr lang="en-US" dirty="0"/>
              <a:t>There is information that we can extract from requirements and generalize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273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of a Test Matrix for Real World Testing: Motorway Application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289961"/>
              </p:ext>
            </p:extLst>
          </p:nvPr>
        </p:nvGraphicFramePr>
        <p:xfrm>
          <a:off x="1905510" y="1600200"/>
          <a:ext cx="8380982" cy="726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971">
                  <a:extLst>
                    <a:ext uri="{9D8B030D-6E8A-4147-A177-3AD203B41FA5}">
                      <a16:colId xmlns:a16="http://schemas.microsoft.com/office/drawing/2014/main" val="2953932378"/>
                    </a:ext>
                  </a:extLst>
                </a:gridCol>
                <a:gridCol w="2123737">
                  <a:extLst>
                    <a:ext uri="{9D8B030D-6E8A-4147-A177-3AD203B41FA5}">
                      <a16:colId xmlns:a16="http://schemas.microsoft.com/office/drawing/2014/main" val="3190209573"/>
                    </a:ext>
                  </a:extLst>
                </a:gridCol>
                <a:gridCol w="1661348">
                  <a:extLst>
                    <a:ext uri="{9D8B030D-6E8A-4147-A177-3AD203B41FA5}">
                      <a16:colId xmlns:a16="http://schemas.microsoft.com/office/drawing/2014/main" val="1067952661"/>
                    </a:ext>
                  </a:extLst>
                </a:gridCol>
                <a:gridCol w="883100">
                  <a:extLst>
                    <a:ext uri="{9D8B030D-6E8A-4147-A177-3AD203B41FA5}">
                      <a16:colId xmlns:a16="http://schemas.microsoft.com/office/drawing/2014/main" val="4255806640"/>
                    </a:ext>
                  </a:extLst>
                </a:gridCol>
                <a:gridCol w="1236080">
                  <a:extLst>
                    <a:ext uri="{9D8B030D-6E8A-4147-A177-3AD203B41FA5}">
                      <a16:colId xmlns:a16="http://schemas.microsoft.com/office/drawing/2014/main" val="2729870968"/>
                    </a:ext>
                  </a:extLst>
                </a:gridCol>
                <a:gridCol w="1091501">
                  <a:extLst>
                    <a:ext uri="{9D8B030D-6E8A-4147-A177-3AD203B41FA5}">
                      <a16:colId xmlns:a16="http://schemas.microsoft.com/office/drawing/2014/main" val="2076181862"/>
                    </a:ext>
                  </a:extLst>
                </a:gridCol>
                <a:gridCol w="1088245">
                  <a:extLst>
                    <a:ext uri="{9D8B030D-6E8A-4147-A177-3AD203B41FA5}">
                      <a16:colId xmlns:a16="http://schemas.microsoft.com/office/drawing/2014/main" val="1568512740"/>
                    </a:ext>
                  </a:extLst>
                </a:gridCol>
              </a:tblGrid>
              <a:tr h="305509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Traffic Situations</a:t>
                      </a:r>
                      <a:endParaRPr lang="nl-NL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011031"/>
                  </a:ext>
                </a:extLst>
              </a:tr>
              <a:tr h="401411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Safety Requirements</a:t>
                      </a:r>
                      <a:endParaRPr lang="nl-NL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Driving on the motorway</a:t>
                      </a:r>
                      <a:endParaRPr lang="nl-NL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Merging</a:t>
                      </a:r>
                      <a:endParaRPr lang="nl-NL" sz="16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Lane Change</a:t>
                      </a:r>
                      <a:endParaRPr lang="nl-NL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Overtaking</a:t>
                      </a:r>
                      <a:endParaRPr lang="nl-NL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Exiting Motorway</a:t>
                      </a:r>
                      <a:endParaRPr lang="nl-NL" sz="16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extLst>
                  <a:ext uri="{0D108BD9-81ED-4DB2-BD59-A6C34878D82A}">
                    <a16:rowId xmlns:a16="http://schemas.microsoft.com/office/drawing/2014/main" val="2647213795"/>
                  </a:ext>
                </a:extLst>
              </a:tr>
              <a:tr h="158442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1.1.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Safe lateral positioning in a lane of travel</a:t>
                      </a:r>
                      <a:endParaRPr lang="nl-NL" sz="2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does not leave its lane and maintains a stable position inside its ego lane across the speed range within its system boundaries.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ADS demonstrates it achieves a stable position inside the target lane upon completion of the lane change procedure.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ADS demonstrates it achieves a stable position inside the target lane upon completion of the lane change procedure.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ADS demonstrates it achieves a stable position inside the target lane upon completion of the lane change procedure.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ADS demonstrates it maintains a stable position in the off-ramp lane.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extLst>
                  <a:ext uri="{0D108BD9-81ED-4DB2-BD59-A6C34878D82A}">
                    <a16:rowId xmlns:a16="http://schemas.microsoft.com/office/drawing/2014/main" val="1002659275"/>
                  </a:ext>
                </a:extLst>
              </a:tr>
              <a:tr h="118831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2.1.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Respond safely to the cut-in of another vehicle</a:t>
                      </a:r>
                      <a:endParaRPr lang="nl-NL" sz="2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adapts the vehicle positioning in response to the (nominal) cut in.</a:t>
                      </a:r>
                      <a:endParaRPr lang="nl-NL" sz="1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responds appropriately to a dangerous cut in, if applicable.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extLst>
                  <a:ext uri="{0D108BD9-81ED-4DB2-BD59-A6C34878D82A}">
                    <a16:rowId xmlns:a16="http://schemas.microsoft.com/office/drawing/2014/main" val="3527642134"/>
                  </a:ext>
                </a:extLst>
              </a:tr>
              <a:tr h="277274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700">
                          <a:effectLst/>
                        </a:rPr>
                        <a:t>2.2.</a:t>
                      </a:r>
                      <a:endParaRPr lang="nl-NL" sz="11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Safe longitudinal positioning relative to a lead vehicle</a:t>
                      </a:r>
                      <a:endParaRPr lang="nl-NL" sz="2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 during and upon the completion of the lane change procedure.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 prior and during the lane change procedure.</a:t>
                      </a:r>
                      <a:endParaRPr lang="nl-NL" sz="1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 upon the completion of the lane change procedure, if applicable.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 prior and during the lane change procedure.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ADS demonstrates it maintains a safe longitudinal position relative to a lead vehicle, if applicable.</a:t>
                      </a:r>
                      <a:endParaRPr lang="nl-NL" sz="11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33199" marR="33199" marT="0" marB="0" anchor="ctr"/>
                </a:tc>
                <a:extLst>
                  <a:ext uri="{0D108BD9-81ED-4DB2-BD59-A6C34878D82A}">
                    <a16:rowId xmlns:a16="http://schemas.microsoft.com/office/drawing/2014/main" val="3443638227"/>
                  </a:ext>
                </a:extLst>
              </a:tr>
            </a:tbl>
          </a:graphicData>
        </a:graphic>
      </p:graphicFrame>
      <p:sp>
        <p:nvSpPr>
          <p:cNvPr id="7" name="Ovaal 6"/>
          <p:cNvSpPr/>
          <p:nvPr/>
        </p:nvSpPr>
        <p:spPr>
          <a:xfrm>
            <a:off x="4084321" y="2046514"/>
            <a:ext cx="2185851" cy="2673532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8" name="Afgeronde rechthoek 7"/>
          <p:cNvSpPr/>
          <p:nvPr/>
        </p:nvSpPr>
        <p:spPr>
          <a:xfrm>
            <a:off x="2088574" y="2784764"/>
            <a:ext cx="2223654" cy="85205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94777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lateral positioning in a lane of travel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ADS demonstrates it does not leave its lane and maintains a stable position inside its ego lane across the speed range within its system boundaries.</a:t>
            </a:r>
            <a:endParaRPr lang="nl-NL" dirty="0">
              <a:latin typeface="Times New Roman" panose="02020603050405020304" pitchFamily="18" charset="0"/>
              <a:ea typeface="MS Mincho"/>
            </a:endParaRP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simply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tested</a:t>
            </a:r>
            <a:endParaRPr lang="nl-NL" dirty="0"/>
          </a:p>
          <a:p>
            <a:r>
              <a:rPr lang="nl-NL" dirty="0"/>
              <a:t>System </a:t>
            </a:r>
            <a:r>
              <a:rPr lang="nl-NL" dirty="0" err="1"/>
              <a:t>boundaries</a:t>
            </a:r>
            <a:r>
              <a:rPr lang="nl-NL" dirty="0"/>
              <a:t> (ODD)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included</a:t>
            </a:r>
            <a:r>
              <a:rPr lang="nl-NL" dirty="0"/>
              <a:t>.</a:t>
            </a:r>
          </a:p>
          <a:p>
            <a:r>
              <a:rPr lang="nl-NL" dirty="0" err="1"/>
              <a:t>Variation</a:t>
            </a:r>
            <a:r>
              <a:rPr lang="nl-NL" dirty="0"/>
              <a:t> </a:t>
            </a:r>
            <a:r>
              <a:rPr lang="nl-NL" dirty="0" err="1"/>
              <a:t>within</a:t>
            </a:r>
            <a:r>
              <a:rPr lang="nl-NL" dirty="0"/>
              <a:t> ODD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applied</a:t>
            </a:r>
            <a:r>
              <a:rPr lang="nl-NL" dirty="0"/>
              <a:t> (</a:t>
            </a:r>
            <a:r>
              <a:rPr lang="nl-NL" dirty="0" err="1"/>
              <a:t>what</a:t>
            </a:r>
            <a:r>
              <a:rPr lang="nl-NL" dirty="0"/>
              <a:t> is </a:t>
            </a:r>
            <a:r>
              <a:rPr lang="nl-NL" dirty="0" err="1"/>
              <a:t>encountered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road</a:t>
            </a:r>
            <a:r>
              <a:rPr lang="nl-NL" dirty="0"/>
              <a:t>)</a:t>
            </a:r>
          </a:p>
          <a:p>
            <a:r>
              <a:rPr lang="nl-NL" dirty="0"/>
              <a:t>Test set up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rather</a:t>
            </a:r>
            <a:r>
              <a:rPr lang="nl-NL" dirty="0"/>
              <a:t> straight forward but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description</a:t>
            </a:r>
            <a:r>
              <a:rPr lang="nl-NL" dirty="0"/>
              <a:t> of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include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239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longitudinal positioning relative to a lead vehicle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ADS demonstrates it maintains a safe longitudinal position relative to a lead vehicle. (same considerations apply to safe lateral distance)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/>
              <a:t>Difficult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test</a:t>
            </a:r>
          </a:p>
          <a:p>
            <a:r>
              <a:rPr lang="nl-NL" dirty="0"/>
              <a:t>Safe is a </a:t>
            </a:r>
            <a:r>
              <a:rPr lang="nl-NL" dirty="0" err="1"/>
              <a:t>subjective</a:t>
            </a:r>
            <a:r>
              <a:rPr lang="nl-NL" dirty="0"/>
              <a:t> concept</a:t>
            </a:r>
          </a:p>
          <a:p>
            <a:r>
              <a:rPr lang="nl-NL" dirty="0"/>
              <a:t>Safe </a:t>
            </a:r>
            <a:r>
              <a:rPr lang="nl-NL" dirty="0" err="1"/>
              <a:t>depends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context (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road</a:t>
            </a:r>
            <a:r>
              <a:rPr lang="nl-NL" dirty="0"/>
              <a:t> environment, </a:t>
            </a:r>
            <a:r>
              <a:rPr lang="nl-NL" dirty="0" err="1"/>
              <a:t>weather</a:t>
            </a:r>
            <a:r>
              <a:rPr lang="nl-NL" dirty="0"/>
              <a:t>, traffic volume, </a:t>
            </a:r>
            <a:r>
              <a:rPr lang="nl-NL" dirty="0" err="1"/>
              <a:t>position</a:t>
            </a:r>
            <a:r>
              <a:rPr lang="nl-NL" dirty="0"/>
              <a:t> of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vehicles</a:t>
            </a:r>
            <a:r>
              <a:rPr lang="nl-NL" dirty="0"/>
              <a:t>)</a:t>
            </a:r>
          </a:p>
          <a:p>
            <a:r>
              <a:rPr lang="nl-NL" dirty="0" err="1"/>
              <a:t>Maintains</a:t>
            </a:r>
            <a:r>
              <a:rPr lang="nl-NL" dirty="0"/>
              <a:t> means action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what</a:t>
            </a:r>
            <a:r>
              <a:rPr lang="nl-NL" dirty="0">
                <a:sym typeface="Wingdings" panose="05000000000000000000" pitchFamily="2" charset="2"/>
              </a:rPr>
              <a:t> does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vehicle do for </a:t>
            </a:r>
            <a:r>
              <a:rPr lang="nl-NL" dirty="0" err="1">
                <a:sym typeface="Wingdings" panose="05000000000000000000" pitchFamily="2" charset="2"/>
              </a:rPr>
              <a:t>maintaining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Test </a:t>
            </a:r>
            <a:r>
              <a:rPr lang="nl-NL" dirty="0" err="1">
                <a:sym typeface="Wingdings" panose="05000000000000000000" pitchFamily="2" charset="2"/>
              </a:rPr>
              <a:t>requires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an</a:t>
            </a:r>
            <a:r>
              <a:rPr lang="nl-NL" dirty="0">
                <a:sym typeface="Wingdings" panose="05000000000000000000" pitchFamily="2" charset="2"/>
              </a:rPr>
              <a:t> assessment of safe </a:t>
            </a:r>
            <a:r>
              <a:rPr lang="nl-NL" dirty="0" err="1">
                <a:sym typeface="Wingdings" panose="05000000000000000000" pitchFamily="2" charset="2"/>
              </a:rPr>
              <a:t>driving</a:t>
            </a:r>
            <a:r>
              <a:rPr lang="nl-NL" dirty="0">
                <a:sym typeface="Wingdings" panose="05000000000000000000" pitchFamily="2" charset="2"/>
              </a:rPr>
              <a:t>.</a:t>
            </a:r>
          </a:p>
          <a:p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Determine</a:t>
            </a:r>
            <a:r>
              <a:rPr lang="nl-NL" dirty="0">
                <a:sym typeface="Wingdings" panose="05000000000000000000" pitchFamily="2" charset="2"/>
              </a:rPr>
              <a:t> different </a:t>
            </a:r>
            <a:r>
              <a:rPr lang="nl-NL" dirty="0" err="1">
                <a:sym typeface="Wingdings" panose="05000000000000000000" pitchFamily="2" charset="2"/>
              </a:rPr>
              <a:t>conditions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that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need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to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be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included</a:t>
            </a:r>
            <a:r>
              <a:rPr lang="nl-NL" dirty="0">
                <a:sym typeface="Wingdings" panose="05000000000000000000" pitchFamily="2" charset="2"/>
              </a:rPr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31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Approach </a:t>
            </a:r>
            <a:r>
              <a:rPr lang="nl-NL" dirty="0" err="1"/>
              <a:t>to</a:t>
            </a:r>
            <a:r>
              <a:rPr lang="nl-NL" dirty="0"/>
              <a:t> continue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25" y="2186090"/>
            <a:ext cx="2188470" cy="1468149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614056" y="2203508"/>
            <a:ext cx="2481943" cy="1433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/>
              <a:t>Dissect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safety</a:t>
            </a:r>
            <a:r>
              <a:rPr lang="nl-NL" dirty="0"/>
              <a:t> </a:t>
            </a:r>
            <a:r>
              <a:rPr lang="nl-NL" dirty="0" err="1"/>
              <a:t>requirement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provisions</a:t>
            </a:r>
            <a:r>
              <a:rPr lang="nl-NL" dirty="0"/>
              <a:t> in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measured</a:t>
            </a:r>
            <a:endParaRPr lang="nl-NL" dirty="0"/>
          </a:p>
        </p:txBody>
      </p:sp>
      <p:cxnSp>
        <p:nvCxnSpPr>
          <p:cNvPr id="7" name="Rechte verbindingslijn met pijl 6"/>
          <p:cNvCxnSpPr>
            <a:stCxn id="4" idx="3"/>
            <a:endCxn id="5" idx="1"/>
          </p:cNvCxnSpPr>
          <p:nvPr/>
        </p:nvCxnSpPr>
        <p:spPr>
          <a:xfrm>
            <a:off x="3128995" y="2920165"/>
            <a:ext cx="485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fgeronde rechthoek 8"/>
          <p:cNvSpPr/>
          <p:nvPr/>
        </p:nvSpPr>
        <p:spPr>
          <a:xfrm>
            <a:off x="3614056" y="3883037"/>
            <a:ext cx="2481943" cy="13643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err="1"/>
              <a:t>Some</a:t>
            </a:r>
            <a:r>
              <a:rPr lang="nl-NL" sz="1600" dirty="0"/>
              <a:t> of </a:t>
            </a:r>
            <a:r>
              <a:rPr lang="nl-NL" sz="1600" dirty="0" err="1"/>
              <a:t>the</a:t>
            </a:r>
            <a:r>
              <a:rPr lang="nl-NL" sz="1600" dirty="0"/>
              <a:t> </a:t>
            </a:r>
            <a:r>
              <a:rPr lang="nl-NL" sz="1600" dirty="0" err="1"/>
              <a:t>measurements</a:t>
            </a:r>
            <a:r>
              <a:rPr lang="nl-NL" sz="1600" dirty="0"/>
              <a:t> are </a:t>
            </a:r>
            <a:r>
              <a:rPr lang="nl-NL" sz="1600" dirty="0" err="1"/>
              <a:t>available</a:t>
            </a:r>
            <a:r>
              <a:rPr lang="nl-NL" sz="1600" dirty="0"/>
              <a:t> </a:t>
            </a:r>
            <a:r>
              <a:rPr lang="nl-NL" sz="1600" dirty="0" err="1"/>
              <a:t>others</a:t>
            </a:r>
            <a:r>
              <a:rPr lang="nl-NL" sz="1600" dirty="0"/>
              <a:t> </a:t>
            </a:r>
            <a:r>
              <a:rPr lang="nl-NL" sz="1600" dirty="0" err="1"/>
              <a:t>may</a:t>
            </a:r>
            <a:r>
              <a:rPr lang="nl-NL" sz="1600" dirty="0"/>
              <a:t> </a:t>
            </a:r>
            <a:r>
              <a:rPr lang="nl-NL" sz="1600" dirty="0" err="1"/>
              <a:t>still</a:t>
            </a:r>
            <a:r>
              <a:rPr lang="nl-NL" sz="1600" dirty="0"/>
              <a:t> </a:t>
            </a:r>
            <a:r>
              <a:rPr lang="nl-NL" sz="1600" dirty="0" err="1"/>
              <a:t>need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be</a:t>
            </a:r>
            <a:r>
              <a:rPr lang="nl-NL" sz="1600" dirty="0"/>
              <a:t> </a:t>
            </a:r>
            <a:r>
              <a:rPr lang="nl-NL" sz="1600" dirty="0" err="1"/>
              <a:t>developed</a:t>
            </a:r>
            <a:endParaRPr lang="nl-NL" sz="1600" dirty="0"/>
          </a:p>
        </p:txBody>
      </p:sp>
      <p:sp>
        <p:nvSpPr>
          <p:cNvPr id="10" name="Rechthoek 9"/>
          <p:cNvSpPr/>
          <p:nvPr/>
        </p:nvSpPr>
        <p:spPr>
          <a:xfrm>
            <a:off x="6581060" y="2203508"/>
            <a:ext cx="2481943" cy="1433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/>
              <a:t>Within</a:t>
            </a:r>
            <a:r>
              <a:rPr lang="nl-NL" dirty="0"/>
              <a:t> ODD </a:t>
            </a:r>
            <a:r>
              <a:rPr lang="nl-NL" dirty="0" err="1"/>
              <a:t>determine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covered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variation</a:t>
            </a:r>
            <a:r>
              <a:rPr lang="nl-NL" dirty="0"/>
              <a:t> is </a:t>
            </a:r>
            <a:r>
              <a:rPr lang="nl-NL" dirty="0" err="1"/>
              <a:t>needed</a:t>
            </a:r>
            <a:endParaRPr lang="nl-NL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6095999" y="2861005"/>
            <a:ext cx="485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fgeronde rechthoek 12"/>
          <p:cNvSpPr/>
          <p:nvPr/>
        </p:nvSpPr>
        <p:spPr>
          <a:xfrm>
            <a:off x="6581059" y="3883037"/>
            <a:ext cx="2481943" cy="13643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/>
              <a:t>Variation</a:t>
            </a:r>
            <a:r>
              <a:rPr lang="nl-NL" dirty="0"/>
              <a:t> </a:t>
            </a:r>
            <a:r>
              <a:rPr lang="nl-NL" dirty="0" err="1"/>
              <a:t>within</a:t>
            </a:r>
            <a:r>
              <a:rPr lang="nl-NL" dirty="0"/>
              <a:t> scenario’s is </a:t>
            </a:r>
            <a:r>
              <a:rPr lang="nl-NL" dirty="0" err="1"/>
              <a:t>needed</a:t>
            </a:r>
            <a:r>
              <a:rPr lang="nl-NL" dirty="0"/>
              <a:t> for </a:t>
            </a:r>
            <a:r>
              <a:rPr lang="nl-NL" dirty="0" err="1"/>
              <a:t>robustness</a:t>
            </a:r>
            <a:r>
              <a:rPr lang="nl-NL" dirty="0"/>
              <a:t>.</a:t>
            </a:r>
          </a:p>
        </p:txBody>
      </p:sp>
      <p:sp>
        <p:nvSpPr>
          <p:cNvPr id="14" name="Rechthoek 13"/>
          <p:cNvSpPr/>
          <p:nvPr/>
        </p:nvSpPr>
        <p:spPr>
          <a:xfrm>
            <a:off x="9548063" y="2203508"/>
            <a:ext cx="2481943" cy="1433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General </a:t>
            </a:r>
            <a:r>
              <a:rPr lang="nl-NL" dirty="0" err="1"/>
              <a:t>requirements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test</a:t>
            </a:r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9063002" y="2861005"/>
            <a:ext cx="485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fgeronde rechthoek 15"/>
          <p:cNvSpPr/>
          <p:nvPr/>
        </p:nvSpPr>
        <p:spPr>
          <a:xfrm>
            <a:off x="9548062" y="3883037"/>
            <a:ext cx="2481943" cy="13643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/>
              <a:t>km’s</a:t>
            </a:r>
            <a:r>
              <a:rPr lang="nl-NL" dirty="0"/>
              <a:t> or </a:t>
            </a:r>
            <a:r>
              <a:rPr lang="nl-NL" dirty="0" err="1"/>
              <a:t>hours</a:t>
            </a:r>
            <a:r>
              <a:rPr lang="nl-NL" dirty="0"/>
              <a:t> </a:t>
            </a:r>
            <a:r>
              <a:rPr lang="nl-NL" dirty="0" err="1"/>
              <a:t>driven</a:t>
            </a:r>
            <a:r>
              <a:rPr lang="nl-NL" dirty="0"/>
              <a:t>, analyses, # assessors, etc.</a:t>
            </a:r>
          </a:p>
        </p:txBody>
      </p:sp>
    </p:spTree>
    <p:extLst>
      <p:ext uri="{BB962C8B-B14F-4D97-AF65-F5344CB8AC3E}">
        <p14:creationId xmlns:p14="http://schemas.microsoft.com/office/powerpoint/2010/main" val="46284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general thoughts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is currently nothing about a driver monitoring system. No requirements nor how to evaluate the system. It seems an essential system for ADS.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>
                <a:sym typeface="Wingdings" panose="05000000000000000000" pitchFamily="2" charset="2"/>
              </a:rPr>
              <a:t>We </a:t>
            </a:r>
            <a:r>
              <a:rPr lang="nl-NL" dirty="0" err="1">
                <a:sym typeface="Wingdings" panose="05000000000000000000" pitchFamily="2" charset="2"/>
              </a:rPr>
              <a:t>need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to</a:t>
            </a:r>
            <a:r>
              <a:rPr lang="nl-NL" dirty="0">
                <a:sym typeface="Wingdings" panose="05000000000000000000" pitchFamily="2" charset="2"/>
              </a:rPr>
              <a:t> get </a:t>
            </a:r>
            <a:r>
              <a:rPr lang="nl-NL" dirty="0" err="1">
                <a:sym typeface="Wingdings" panose="05000000000000000000" pitchFamily="2" charset="2"/>
              </a:rPr>
              <a:t>from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general</a:t>
            </a:r>
            <a:r>
              <a:rPr lang="nl-NL" dirty="0">
                <a:sym typeface="Wingdings" panose="05000000000000000000" pitchFamily="2" charset="2"/>
              </a:rPr>
              <a:t> level of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testing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framework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to</a:t>
            </a:r>
            <a:r>
              <a:rPr lang="nl-NL" dirty="0">
                <a:sym typeface="Wingdings" panose="05000000000000000000" pitchFamily="2" charset="2"/>
              </a:rPr>
              <a:t> a </a:t>
            </a:r>
            <a:r>
              <a:rPr lang="nl-NL" dirty="0" err="1">
                <a:sym typeface="Wingdings" panose="05000000000000000000" pitchFamily="2" charset="2"/>
              </a:rPr>
              <a:t>detailed</a:t>
            </a:r>
            <a:r>
              <a:rPr lang="nl-NL" dirty="0">
                <a:sym typeface="Wingdings" panose="05000000000000000000" pitchFamily="2" charset="2"/>
              </a:rPr>
              <a:t> level </a:t>
            </a:r>
            <a:r>
              <a:rPr lang="nl-NL" dirty="0" err="1">
                <a:sym typeface="Wingdings" panose="05000000000000000000" pitchFamily="2" charset="2"/>
              </a:rPr>
              <a:t>depending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upon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ADS </a:t>
            </a:r>
            <a:r>
              <a:rPr lang="nl-NL" dirty="0" err="1">
                <a:sym typeface="Wingdings" panose="05000000000000000000" pitchFamily="2" charset="2"/>
              </a:rPr>
              <a:t>use</a:t>
            </a:r>
            <a:r>
              <a:rPr lang="nl-NL" dirty="0">
                <a:sym typeface="Wingdings" panose="05000000000000000000" pitchFamily="2" charset="2"/>
              </a:rPr>
              <a:t> case</a:t>
            </a:r>
          </a:p>
          <a:p>
            <a:r>
              <a:rPr lang="nl-NL" dirty="0">
                <a:sym typeface="Wingdings" panose="05000000000000000000" pitchFamily="2" charset="2"/>
              </a:rPr>
              <a:t>We </a:t>
            </a:r>
            <a:r>
              <a:rPr lang="nl-NL" dirty="0" err="1">
                <a:sym typeface="Wingdings" panose="05000000000000000000" pitchFamily="2" charset="2"/>
              </a:rPr>
              <a:t>need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to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learn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from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each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other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in </a:t>
            </a:r>
            <a:r>
              <a:rPr lang="nl-NL" dirty="0" err="1">
                <a:sym typeface="Wingdings" panose="05000000000000000000" pitchFamily="2" charset="2"/>
              </a:rPr>
              <a:t>testing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in </a:t>
            </a:r>
            <a:r>
              <a:rPr lang="nl-NL" dirty="0" err="1">
                <a:sym typeface="Wingdings" panose="05000000000000000000" pitchFamily="2" charset="2"/>
              </a:rPr>
              <a:t>interpretation</a:t>
            </a:r>
            <a:r>
              <a:rPr lang="nl-NL" dirty="0">
                <a:sym typeface="Wingdings" panose="05000000000000000000" pitchFamily="2" charset="2"/>
              </a:rPr>
              <a:t> of </a:t>
            </a:r>
            <a:r>
              <a:rPr lang="nl-NL" dirty="0" err="1">
                <a:sym typeface="Wingdings" panose="05000000000000000000" pitchFamily="2" charset="2"/>
              </a:rPr>
              <a:t>results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...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54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 </a:t>
            </a:r>
            <a:r>
              <a:rPr lang="nl-NL" dirty="0" err="1"/>
              <a:t>general</a:t>
            </a:r>
            <a:r>
              <a:rPr lang="nl-NL" dirty="0"/>
              <a:t> </a:t>
            </a:r>
            <a:r>
              <a:rPr lang="nl-NL" dirty="0" err="1"/>
              <a:t>thought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5473161" y="2064122"/>
            <a:ext cx="1718540" cy="1218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 err="1"/>
              <a:t>Driving</a:t>
            </a:r>
            <a:r>
              <a:rPr lang="nl-NL" sz="1600" dirty="0"/>
              <a:t> </a:t>
            </a:r>
          </a:p>
          <a:p>
            <a:pPr algn="ctr"/>
            <a:r>
              <a:rPr lang="nl-NL" sz="1600" dirty="0" err="1"/>
              <a:t>license</a:t>
            </a:r>
            <a:endParaRPr lang="nl-NL" sz="1600" dirty="0"/>
          </a:p>
        </p:txBody>
      </p:sp>
      <p:sp>
        <p:nvSpPr>
          <p:cNvPr id="6" name="Tekstvak 5"/>
          <p:cNvSpPr txBox="1"/>
          <p:nvPr/>
        </p:nvSpPr>
        <p:spPr>
          <a:xfrm>
            <a:off x="10442141" y="2460781"/>
            <a:ext cx="1749859" cy="3139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No ADS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8020471" y="2064122"/>
            <a:ext cx="1718540" cy="12180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Vehicle</a:t>
            </a:r>
          </a:p>
        </p:txBody>
      </p:sp>
      <p:sp>
        <p:nvSpPr>
          <p:cNvPr id="8" name="Afgeronde rechthoek 7"/>
          <p:cNvSpPr/>
          <p:nvPr/>
        </p:nvSpPr>
        <p:spPr>
          <a:xfrm>
            <a:off x="6414915" y="3449117"/>
            <a:ext cx="1718540" cy="1218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 err="1"/>
              <a:t>Driving</a:t>
            </a:r>
            <a:r>
              <a:rPr lang="nl-NL" sz="1600" dirty="0"/>
              <a:t> </a:t>
            </a:r>
          </a:p>
          <a:p>
            <a:pPr algn="ctr"/>
            <a:r>
              <a:rPr lang="nl-NL" sz="1600" dirty="0" err="1"/>
              <a:t>license</a:t>
            </a:r>
            <a:endParaRPr lang="nl-NL" sz="1600" dirty="0"/>
          </a:p>
        </p:txBody>
      </p:sp>
      <p:sp>
        <p:nvSpPr>
          <p:cNvPr id="9" name="Afgeronde rechthoek 8"/>
          <p:cNvSpPr/>
          <p:nvPr/>
        </p:nvSpPr>
        <p:spPr>
          <a:xfrm>
            <a:off x="7191701" y="3449117"/>
            <a:ext cx="1718540" cy="121805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Vehicle</a:t>
            </a:r>
          </a:p>
          <a:p>
            <a:pPr algn="ctr"/>
            <a:endParaRPr lang="nl-NL" sz="1600" dirty="0"/>
          </a:p>
        </p:txBody>
      </p:sp>
      <p:sp>
        <p:nvSpPr>
          <p:cNvPr id="10" name="Afgeronde rechthoek 9"/>
          <p:cNvSpPr/>
          <p:nvPr/>
        </p:nvSpPr>
        <p:spPr>
          <a:xfrm>
            <a:off x="6879929" y="4851972"/>
            <a:ext cx="1718540" cy="12180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 err="1"/>
              <a:t>Driving</a:t>
            </a:r>
            <a:r>
              <a:rPr lang="nl-NL" sz="1600" dirty="0"/>
              <a:t> </a:t>
            </a:r>
          </a:p>
          <a:p>
            <a:pPr algn="ctr"/>
            <a:r>
              <a:rPr lang="nl-NL" sz="1600" dirty="0" err="1"/>
              <a:t>license</a:t>
            </a:r>
            <a:endParaRPr lang="nl-NL" sz="1600" dirty="0"/>
          </a:p>
        </p:txBody>
      </p:sp>
      <p:sp>
        <p:nvSpPr>
          <p:cNvPr id="11" name="Afgeronde rechthoek 10"/>
          <p:cNvSpPr/>
          <p:nvPr/>
        </p:nvSpPr>
        <p:spPr>
          <a:xfrm>
            <a:off x="6879929" y="4851972"/>
            <a:ext cx="1718540" cy="121805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Vehicle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10442140" y="3901176"/>
            <a:ext cx="1749859" cy="3139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ADS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10442139" y="5304031"/>
            <a:ext cx="1749859" cy="3139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1600" dirty="0"/>
              <a:t>‘Full’ ADS</a:t>
            </a:r>
          </a:p>
        </p:txBody>
      </p:sp>
      <p:sp>
        <p:nvSpPr>
          <p:cNvPr id="14" name="Rechthoek 13"/>
          <p:cNvSpPr/>
          <p:nvPr/>
        </p:nvSpPr>
        <p:spPr>
          <a:xfrm>
            <a:off x="1300480" y="2201493"/>
            <a:ext cx="37795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Would you give a driving license to a person who drove only in a driving simulator?  </a:t>
            </a:r>
          </a:p>
        </p:txBody>
      </p:sp>
    </p:spTree>
    <p:extLst>
      <p:ext uri="{BB962C8B-B14F-4D97-AF65-F5344CB8AC3E}">
        <p14:creationId xmlns:p14="http://schemas.microsoft.com/office/powerpoint/2010/main" val="130194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track &amp; Real </a:t>
            </a:r>
            <a:r>
              <a:rPr lang="nl-NL" dirty="0" err="1"/>
              <a:t>world</a:t>
            </a:r>
            <a:endParaRPr lang="nl-NL" dirty="0"/>
          </a:p>
        </p:txBody>
      </p:sp>
      <p:sp>
        <p:nvSpPr>
          <p:cNvPr id="15" name="Tijdelijke aanduiding voor inhoud 1"/>
          <p:cNvSpPr>
            <a:spLocks noGrp="1"/>
          </p:cNvSpPr>
          <p:nvPr>
            <p:ph sz="quarter" idx="4294967295"/>
          </p:nvPr>
        </p:nvSpPr>
        <p:spPr>
          <a:xfrm>
            <a:off x="1022184" y="2662812"/>
            <a:ext cx="4262031" cy="256921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GB" altLang="nl-NL" dirty="0">
                <a:solidFill>
                  <a:srgbClr val="000000"/>
                </a:solidFill>
                <a:cs typeface="Helvetica" panose="020B0604020202020204" pitchFamily="34" charset="0"/>
              </a:rPr>
              <a:t>In-service monitoring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altLang="nl-NL" dirty="0">
                <a:solidFill>
                  <a:srgbClr val="000000"/>
                </a:solidFill>
                <a:cs typeface="Helvetica" panose="020B0604020202020204" pitchFamily="34" charset="0"/>
              </a:rPr>
              <a:t>    Real-world Tests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altLang="nl-NL" dirty="0">
                <a:solidFill>
                  <a:srgbClr val="000000"/>
                </a:solidFill>
                <a:cs typeface="Helvetica" panose="020B0604020202020204" pitchFamily="34" charset="0"/>
              </a:rPr>
              <a:t>	Test track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altLang="nl-NL" dirty="0">
                <a:solidFill>
                  <a:srgbClr val="000000"/>
                </a:solidFill>
                <a:cs typeface="Helvetica" panose="020B0604020202020204" pitchFamily="34" charset="0"/>
              </a:rPr>
              <a:t>                 Driving simulator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GB" altLang="nl-NL" dirty="0">
                <a:solidFill>
                  <a:srgbClr val="000000"/>
                </a:solidFill>
                <a:cs typeface="Helvetica" panose="020B0604020202020204" pitchFamily="34" charset="0"/>
                <a:sym typeface="Wingdings" pitchFamily="2" charset="2"/>
              </a:rPr>
              <a:t>	               Simulations</a:t>
            </a:r>
            <a:endParaRPr lang="en-GB" altLang="nl-NL" dirty="0">
              <a:solidFill>
                <a:srgbClr val="000000"/>
              </a:solidFill>
              <a:cs typeface="Helvetica" panose="020B0604020202020204" pitchFamily="34" charset="0"/>
            </a:endParaRPr>
          </a:p>
          <a:p>
            <a:endParaRPr lang="nl-NL" dirty="0"/>
          </a:p>
        </p:txBody>
      </p:sp>
      <p:cxnSp>
        <p:nvCxnSpPr>
          <p:cNvPr id="17" name="Rechte verbindingslijn met pijl 16"/>
          <p:cNvCxnSpPr/>
          <p:nvPr/>
        </p:nvCxnSpPr>
        <p:spPr>
          <a:xfrm flipH="1" flipV="1">
            <a:off x="597226" y="2544846"/>
            <a:ext cx="2076" cy="28503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597226" y="5402391"/>
            <a:ext cx="4566904" cy="468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2898067" y="5603293"/>
            <a:ext cx="2229395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2400" dirty="0" err="1">
                <a:cs typeface="Helvetica" panose="020B0604020202020204" pitchFamily="34" charset="0"/>
              </a:rPr>
              <a:t>Controllability</a:t>
            </a:r>
            <a:endParaRPr lang="nl-NL" sz="2400" dirty="0">
              <a:cs typeface="Helvetica" panose="020B0604020202020204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0" y="2766234"/>
            <a:ext cx="517065" cy="143621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vert="vert270"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2400" dirty="0" err="1">
                <a:cs typeface="Helvetica" panose="020B0604020202020204" pitchFamily="34" charset="0"/>
              </a:rPr>
              <a:t>Validity</a:t>
            </a:r>
            <a:endParaRPr lang="nl-NL" sz="2400" dirty="0">
              <a:cs typeface="Helvetica" panose="020B0604020202020204" pitchFamily="34" charset="0"/>
            </a:endParaRPr>
          </a:p>
        </p:txBody>
      </p:sp>
      <p:pic>
        <p:nvPicPr>
          <p:cNvPr id="21" name="図 28">
            <a:extLst>
              <a:ext uri="{FF2B5EF4-FFF2-40B4-BE49-F238E27FC236}">
                <a16:creationId xmlns:a16="http://schemas.microsoft.com/office/drawing/2014/main" id="{53BA5406-76EA-2843-BA21-36A8D174CA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7012" y="2132222"/>
            <a:ext cx="6353124" cy="368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1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starting</a:t>
            </a:r>
            <a:r>
              <a:rPr lang="nl-NL" dirty="0"/>
              <a:t> points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FRAV: </a:t>
            </a:r>
          </a:p>
          <a:p>
            <a:pPr lvl="1"/>
            <a:r>
              <a:rPr lang="en-GB" dirty="0"/>
              <a:t>The requirements of FRAV are at a general level (cover all types of ADS)</a:t>
            </a:r>
          </a:p>
          <a:p>
            <a:pPr lvl="1"/>
            <a:r>
              <a:rPr lang="en-GB" dirty="0"/>
              <a:t>Verifiable criteria depends on type of ADS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b="1" dirty="0"/>
              <a:t>General requirements on test methods &amp; protocols</a:t>
            </a:r>
          </a:p>
          <a:p>
            <a:pPr lvl="1"/>
            <a:endParaRPr lang="en-GB" dirty="0"/>
          </a:p>
          <a:p>
            <a:r>
              <a:rPr lang="en-GB" dirty="0"/>
              <a:t>Different types of ADSs require different test protocols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b="1" dirty="0"/>
              <a:t>General requirements on test protocols</a:t>
            </a:r>
          </a:p>
          <a:p>
            <a:r>
              <a:rPr lang="en-GB" dirty="0"/>
              <a:t>An ADS should be tested in an environment that is relevant for its ODD.</a:t>
            </a:r>
          </a:p>
          <a:p>
            <a:r>
              <a:rPr lang="en-GB" dirty="0"/>
              <a:t>If applicable: the HMI of a vehicle with ADS should be tested integrally 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538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Test track - </a:t>
            </a:r>
            <a:r>
              <a:rPr lang="nl-NL" dirty="0" err="1"/>
              <a:t>thoughts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Focus on assessment of safety critical scenarios / failures</a:t>
            </a:r>
          </a:p>
          <a:p>
            <a:pPr lvl="1"/>
            <a:r>
              <a:rPr lang="en-US" dirty="0"/>
              <a:t>UNR 157 Amendment 1</a:t>
            </a:r>
            <a:endParaRPr lang="nl-NL" dirty="0"/>
          </a:p>
          <a:p>
            <a:r>
              <a:rPr lang="nl-NL" dirty="0"/>
              <a:t>Test Track fit for </a:t>
            </a:r>
            <a:r>
              <a:rPr lang="nl-NL" dirty="0" err="1"/>
              <a:t>purpose</a:t>
            </a:r>
            <a:endParaRPr lang="nl-NL" dirty="0"/>
          </a:p>
          <a:p>
            <a:pPr lvl="1"/>
            <a:r>
              <a:rPr lang="nl-NL" dirty="0"/>
              <a:t>relevant environment</a:t>
            </a:r>
          </a:p>
          <a:p>
            <a:r>
              <a:rPr lang="nl-NL" dirty="0" err="1"/>
              <a:t>Include</a:t>
            </a:r>
            <a:r>
              <a:rPr lang="nl-NL" dirty="0"/>
              <a:t> </a:t>
            </a:r>
            <a:r>
              <a:rPr lang="nl-NL" dirty="0" err="1"/>
              <a:t>variation</a:t>
            </a:r>
            <a:r>
              <a:rPr lang="nl-NL" dirty="0"/>
              <a:t> </a:t>
            </a:r>
            <a:r>
              <a:rPr lang="nl-NL" dirty="0" err="1"/>
              <a:t>within</a:t>
            </a:r>
            <a:r>
              <a:rPr lang="nl-NL" dirty="0"/>
              <a:t> a scenario (no </a:t>
            </a:r>
            <a:r>
              <a:rPr lang="nl-NL" dirty="0" err="1"/>
              <a:t>fixed</a:t>
            </a:r>
            <a:r>
              <a:rPr lang="nl-NL" dirty="0"/>
              <a:t> scenario’s)</a:t>
            </a:r>
          </a:p>
          <a:p>
            <a:r>
              <a:rPr lang="nl-NL" dirty="0"/>
              <a:t># </a:t>
            </a:r>
            <a:r>
              <a:rPr lang="nl-NL" dirty="0" err="1"/>
              <a:t>repetitions</a:t>
            </a:r>
            <a:r>
              <a:rPr lang="nl-NL" dirty="0"/>
              <a:t> of scenario</a:t>
            </a:r>
          </a:p>
          <a:p>
            <a:r>
              <a:rPr lang="nl-NL" dirty="0"/>
              <a:t>Test edge case of a safety critical scenario (e.g., the most difficult versions of that scenario)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01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Test track – </a:t>
            </a:r>
            <a:r>
              <a:rPr lang="nl-NL" dirty="0" err="1"/>
              <a:t>available</a:t>
            </a:r>
            <a:r>
              <a:rPr lang="nl-NL" dirty="0"/>
              <a:t> info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UNR 157 Amendment 1</a:t>
            </a:r>
          </a:p>
          <a:p>
            <a:pPr lvl="1"/>
            <a:r>
              <a:rPr lang="en-US" dirty="0"/>
              <a:t>3.1.	Track testing</a:t>
            </a:r>
          </a:p>
          <a:p>
            <a:pPr lvl="2"/>
            <a:r>
              <a:rPr lang="en-US" dirty="0"/>
              <a:t>The system shall be verified on a closed-access area with various scenario elements to test the capabilities and functioning of an </a:t>
            </a:r>
            <a:r>
              <a:rPr lang="en-US" u="sng" dirty="0"/>
              <a:t>ALKS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3.2.3.	In order to test the requirements for failure of functions, …, and implementation of a minimal risk </a:t>
            </a:r>
            <a:r>
              <a:rPr lang="en-US" dirty="0" err="1"/>
              <a:t>manoeuvre</a:t>
            </a:r>
            <a:r>
              <a:rPr lang="en-US" dirty="0"/>
              <a:t>, errors may be artificially induced and the vehicle may be artificially brought into situations where it reaches the limits of the defined operating...</a:t>
            </a:r>
          </a:p>
          <a:p>
            <a:pPr lvl="1"/>
            <a:r>
              <a:rPr lang="en-US" dirty="0"/>
              <a:t>3.3.1. …Parameters of the traffic critical scenarios shall be chosen in order to ensure a certain difficulty level. The type-approval authority shall include tests of traffic critical scenarios, if any:</a:t>
            </a:r>
          </a:p>
          <a:p>
            <a:pPr lvl="2"/>
            <a:r>
              <a:rPr lang="en-US" dirty="0"/>
              <a:t>(a) in the “difficult” parameter range and;</a:t>
            </a:r>
          </a:p>
          <a:p>
            <a:pPr lvl="2"/>
            <a:r>
              <a:rPr lang="en-US" dirty="0"/>
              <a:t>(b) in the “unavoidable collision” parameter range for the given scenario.</a:t>
            </a:r>
          </a:p>
          <a:p>
            <a:pPr lvl="1"/>
            <a:endParaRPr lang="en-US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0104664" y="6059168"/>
            <a:ext cx="1463040" cy="5909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dirty="0" err="1">
                <a:solidFill>
                  <a:srgbClr val="FF0000"/>
                </a:solidFill>
              </a:rPr>
              <a:t>Thanks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to</a:t>
            </a:r>
            <a:r>
              <a:rPr lang="nl-NL" dirty="0">
                <a:solidFill>
                  <a:srgbClr val="FF0000"/>
                </a:solidFill>
              </a:rPr>
              <a:t> JRC</a:t>
            </a:r>
          </a:p>
        </p:txBody>
      </p:sp>
    </p:spTree>
    <p:extLst>
      <p:ext uri="{BB962C8B-B14F-4D97-AF65-F5344CB8AC3E}">
        <p14:creationId xmlns:p14="http://schemas.microsoft.com/office/powerpoint/2010/main" val="192395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anticipatory</a:t>
            </a:r>
            <a:r>
              <a:rPr lang="nl-NL" dirty="0"/>
              <a:t> </a:t>
            </a:r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behaviour</a:t>
            </a:r>
            <a:r>
              <a:rPr lang="nl-NL" dirty="0"/>
              <a:t> (</a:t>
            </a:r>
            <a:r>
              <a:rPr lang="nl-NL" dirty="0" err="1"/>
              <a:t>thoughts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Determine</a:t>
            </a:r>
            <a:r>
              <a:rPr lang="nl-NL" dirty="0"/>
              <a:t> relevant routes within ODD</a:t>
            </a:r>
          </a:p>
          <a:p>
            <a:pPr lvl="1"/>
            <a:r>
              <a:rPr lang="nl-NL" dirty="0" err="1"/>
              <a:t>include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 relevant for ADS</a:t>
            </a:r>
          </a:p>
          <a:p>
            <a:pPr lvl="1"/>
            <a:r>
              <a:rPr lang="nl-NL" dirty="0" err="1"/>
              <a:t>possibility</a:t>
            </a:r>
            <a:r>
              <a:rPr lang="nl-NL" dirty="0"/>
              <a:t> of </a:t>
            </a:r>
            <a:r>
              <a:rPr lang="nl-NL" dirty="0" err="1"/>
              <a:t>expanding</a:t>
            </a:r>
            <a:r>
              <a:rPr lang="nl-NL" dirty="0"/>
              <a:t> ODD in steps (</a:t>
            </a:r>
            <a:r>
              <a:rPr lang="nl-NL" dirty="0" err="1">
                <a:sym typeface="Wingdings" panose="05000000000000000000" pitchFamily="2" charset="2"/>
              </a:rPr>
              <a:t>by</a:t>
            </a:r>
            <a:r>
              <a:rPr lang="nl-NL" dirty="0">
                <a:sym typeface="Wingdings" panose="05000000000000000000" pitchFamily="2" charset="2"/>
              </a:rPr>
              <a:t> different route </a:t>
            </a:r>
            <a:r>
              <a:rPr lang="nl-NL" dirty="0" err="1">
                <a:sym typeface="Wingdings" panose="05000000000000000000" pitchFamily="2" charset="2"/>
              </a:rPr>
              <a:t>lengths</a:t>
            </a:r>
            <a:r>
              <a:rPr lang="nl-NL" dirty="0">
                <a:sym typeface="Wingdings" panose="05000000000000000000" pitchFamily="2" charset="2"/>
              </a:rPr>
              <a:t>, different </a:t>
            </a:r>
            <a:r>
              <a:rPr lang="nl-NL" dirty="0" err="1">
                <a:sym typeface="Wingdings" panose="05000000000000000000" pitchFamily="2" charset="2"/>
              </a:rPr>
              <a:t>road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conditions</a:t>
            </a:r>
            <a:r>
              <a:rPr lang="nl-NL" dirty="0">
                <a:sym typeface="Wingdings" panose="05000000000000000000" pitchFamily="2" charset="2"/>
              </a:rPr>
              <a:t>)</a:t>
            </a:r>
            <a:endParaRPr lang="nl-NL" dirty="0"/>
          </a:p>
          <a:p>
            <a:pPr lvl="1"/>
            <a:r>
              <a:rPr lang="nl-NL" dirty="0" err="1"/>
              <a:t>Length</a:t>
            </a:r>
            <a:r>
              <a:rPr lang="nl-NL" dirty="0"/>
              <a:t> of route (#km)</a:t>
            </a:r>
          </a:p>
          <a:p>
            <a:r>
              <a:rPr lang="nl-NL" dirty="0" err="1"/>
              <a:t>Determine</a:t>
            </a:r>
            <a:r>
              <a:rPr lang="nl-NL" dirty="0"/>
              <a:t> </a:t>
            </a:r>
            <a:r>
              <a:rPr lang="nl-NL" dirty="0" err="1"/>
              <a:t>measurements</a:t>
            </a:r>
            <a:endParaRPr lang="nl-NL" dirty="0"/>
          </a:p>
          <a:p>
            <a:pPr lvl="1"/>
            <a:r>
              <a:rPr lang="nl-NL" dirty="0"/>
              <a:t>environment (e.g., </a:t>
            </a:r>
            <a:r>
              <a:rPr lang="nl-NL" dirty="0" err="1"/>
              <a:t>road</a:t>
            </a:r>
            <a:r>
              <a:rPr lang="nl-NL" dirty="0"/>
              <a:t>, </a:t>
            </a:r>
            <a:r>
              <a:rPr lang="nl-NL" dirty="0" err="1"/>
              <a:t>weather</a:t>
            </a:r>
            <a:r>
              <a:rPr lang="nl-NL" dirty="0"/>
              <a:t>)</a:t>
            </a:r>
          </a:p>
          <a:p>
            <a:pPr lvl="1"/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behaviour</a:t>
            </a:r>
            <a:endParaRPr lang="nl-NL" dirty="0"/>
          </a:p>
          <a:p>
            <a:pPr marL="27432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60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anticipatory</a:t>
            </a:r>
            <a:r>
              <a:rPr lang="nl-NL" dirty="0"/>
              <a:t> </a:t>
            </a:r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behaviour</a:t>
            </a:r>
            <a:r>
              <a:rPr lang="nl-NL" dirty="0"/>
              <a:t> (</a:t>
            </a:r>
            <a:r>
              <a:rPr lang="nl-NL" dirty="0" err="1"/>
              <a:t>thoughts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Drive on different time </a:t>
            </a:r>
            <a:r>
              <a:rPr lang="nl-NL" dirty="0" err="1"/>
              <a:t>slots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relevant (e.g.,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include</a:t>
            </a:r>
            <a:r>
              <a:rPr lang="nl-NL" dirty="0"/>
              <a:t> different traffic volumes)</a:t>
            </a:r>
          </a:p>
          <a:p>
            <a:r>
              <a:rPr lang="nl-NL" dirty="0" err="1"/>
              <a:t>Each</a:t>
            </a:r>
            <a:r>
              <a:rPr lang="nl-NL" dirty="0"/>
              <a:t> drive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unique</a:t>
            </a:r>
            <a:r>
              <a:rPr lang="nl-NL" dirty="0"/>
              <a:t> in </a:t>
            </a:r>
            <a:r>
              <a:rPr lang="nl-NL" dirty="0" err="1"/>
              <a:t>terms</a:t>
            </a:r>
            <a:r>
              <a:rPr lang="nl-NL" dirty="0"/>
              <a:t> of </a:t>
            </a:r>
            <a:r>
              <a:rPr lang="nl-NL" dirty="0" err="1"/>
              <a:t>situations</a:t>
            </a:r>
            <a:r>
              <a:rPr lang="nl-NL" dirty="0"/>
              <a:t> (‘</a:t>
            </a:r>
            <a:r>
              <a:rPr lang="nl-NL" dirty="0" err="1"/>
              <a:t>scenarios</a:t>
            </a:r>
            <a:r>
              <a:rPr lang="nl-NL" dirty="0"/>
              <a:t>’) </a:t>
            </a:r>
            <a:r>
              <a:rPr lang="nl-NL" dirty="0" err="1"/>
              <a:t>encountered</a:t>
            </a:r>
            <a:endParaRPr lang="nl-NL" dirty="0"/>
          </a:p>
          <a:p>
            <a:pPr lvl="1"/>
            <a:r>
              <a:rPr lang="nl-NL" dirty="0"/>
              <a:t># </a:t>
            </a:r>
            <a:r>
              <a:rPr lang="nl-NL" dirty="0" err="1"/>
              <a:t>expected</a:t>
            </a:r>
            <a:r>
              <a:rPr lang="nl-NL" dirty="0"/>
              <a:t> </a:t>
            </a:r>
            <a:r>
              <a:rPr lang="nl-NL" dirty="0" err="1"/>
              <a:t>scenarios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# </a:t>
            </a:r>
            <a:r>
              <a:rPr lang="nl-NL" dirty="0" err="1"/>
              <a:t>unexpected</a:t>
            </a:r>
            <a:r>
              <a:rPr lang="nl-NL" dirty="0"/>
              <a:t> </a:t>
            </a:r>
            <a:r>
              <a:rPr lang="nl-NL" dirty="0" err="1"/>
              <a:t>scenarios</a:t>
            </a:r>
            <a:endParaRPr lang="nl-NL" dirty="0"/>
          </a:p>
          <a:p>
            <a:pPr lvl="1"/>
            <a:r>
              <a:rPr lang="nl-NL" dirty="0"/>
              <a:t>Log scenario’s (</a:t>
            </a:r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)</a:t>
            </a:r>
          </a:p>
          <a:p>
            <a:r>
              <a:rPr lang="nl-NL" dirty="0" err="1"/>
              <a:t>Determine</a:t>
            </a:r>
            <a:r>
              <a:rPr lang="nl-NL" dirty="0"/>
              <a:t> # assessors</a:t>
            </a:r>
          </a:p>
          <a:p>
            <a:r>
              <a:rPr lang="nl-NL" dirty="0" err="1"/>
              <a:t>Develop</a:t>
            </a:r>
            <a:r>
              <a:rPr lang="nl-NL" dirty="0"/>
              <a:t> assessment protocol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977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Real </a:t>
            </a:r>
            <a:r>
              <a:rPr lang="nl-NL" dirty="0" err="1"/>
              <a:t>world</a:t>
            </a:r>
            <a:r>
              <a:rPr lang="nl-NL" dirty="0"/>
              <a:t> – </a:t>
            </a:r>
            <a:r>
              <a:rPr lang="nl-NL" dirty="0" err="1"/>
              <a:t>interaction</a:t>
            </a:r>
            <a:r>
              <a:rPr lang="nl-NL" dirty="0"/>
              <a:t> vehicle &amp; user (</a:t>
            </a:r>
            <a:r>
              <a:rPr lang="nl-NL" dirty="0" err="1"/>
              <a:t>thoughts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Determine</a:t>
            </a:r>
            <a:r>
              <a:rPr lang="nl-NL" dirty="0"/>
              <a:t> relevant routes within ODD</a:t>
            </a:r>
          </a:p>
          <a:p>
            <a:pPr lvl="1"/>
            <a:r>
              <a:rPr lang="nl-NL" dirty="0" err="1"/>
              <a:t>include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 relevant for </a:t>
            </a:r>
            <a:r>
              <a:rPr lang="nl-NL" dirty="0" err="1"/>
              <a:t>interaction</a:t>
            </a:r>
            <a:endParaRPr lang="nl-NL" dirty="0"/>
          </a:p>
          <a:p>
            <a:pPr lvl="1"/>
            <a:r>
              <a:rPr lang="nl-NL" dirty="0" err="1"/>
              <a:t>possibility</a:t>
            </a:r>
            <a:r>
              <a:rPr lang="nl-NL" dirty="0"/>
              <a:t> of </a:t>
            </a:r>
            <a:r>
              <a:rPr lang="nl-NL" dirty="0" err="1"/>
              <a:t>expanding</a:t>
            </a:r>
            <a:r>
              <a:rPr lang="nl-NL" dirty="0"/>
              <a:t> ODD in steps</a:t>
            </a:r>
          </a:p>
          <a:p>
            <a:pPr lvl="1"/>
            <a:r>
              <a:rPr lang="nl-NL" dirty="0" err="1"/>
              <a:t>Length</a:t>
            </a:r>
            <a:r>
              <a:rPr lang="nl-NL" dirty="0"/>
              <a:t> of route (#km)</a:t>
            </a:r>
          </a:p>
          <a:p>
            <a:pPr lvl="1"/>
            <a:r>
              <a:rPr lang="nl-NL" dirty="0"/>
              <a:t>Register environment (e.g., </a:t>
            </a:r>
            <a:r>
              <a:rPr lang="nl-NL" dirty="0" err="1"/>
              <a:t>road</a:t>
            </a:r>
            <a:r>
              <a:rPr lang="nl-NL" dirty="0"/>
              <a:t>, </a:t>
            </a:r>
            <a:r>
              <a:rPr lang="nl-NL" dirty="0" err="1"/>
              <a:t>weather</a:t>
            </a:r>
            <a:r>
              <a:rPr lang="nl-NL" dirty="0"/>
              <a:t>)</a:t>
            </a:r>
          </a:p>
          <a:p>
            <a:r>
              <a:rPr lang="nl-NL" dirty="0" err="1"/>
              <a:t>Determine</a:t>
            </a:r>
            <a:r>
              <a:rPr lang="nl-NL" dirty="0"/>
              <a:t> </a:t>
            </a:r>
            <a:r>
              <a:rPr lang="nl-NL" dirty="0" err="1"/>
              <a:t>measurements</a:t>
            </a:r>
            <a:endParaRPr lang="nl-NL" dirty="0"/>
          </a:p>
          <a:p>
            <a:pPr lvl="1"/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behaviour</a:t>
            </a:r>
            <a:endParaRPr lang="nl-NL" dirty="0"/>
          </a:p>
          <a:p>
            <a:pPr lvl="1"/>
            <a:r>
              <a:rPr lang="nl-NL" dirty="0" err="1"/>
              <a:t>Interaction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measurements</a:t>
            </a:r>
            <a:endParaRPr lang="nl-NL" dirty="0"/>
          </a:p>
          <a:p>
            <a:r>
              <a:rPr lang="nl-NL" dirty="0"/>
              <a:t>Drive different time </a:t>
            </a:r>
            <a:r>
              <a:rPr lang="nl-NL" dirty="0" err="1"/>
              <a:t>slots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relevant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58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1588</Words>
  <Application>Microsoft Office PowerPoint</Application>
  <PresentationFormat>ワイド画面</PresentationFormat>
  <Paragraphs>203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5" baseType="lpstr">
      <vt:lpstr>游ゴシック</vt:lpstr>
      <vt:lpstr>Arial</vt:lpstr>
      <vt:lpstr>Century Gothic</vt:lpstr>
      <vt:lpstr>Times New Roman</vt:lpstr>
      <vt:lpstr>Wingdings</vt:lpstr>
      <vt:lpstr>World country report presentation</vt:lpstr>
      <vt:lpstr>Considerations of test protocols </vt:lpstr>
      <vt:lpstr>A general thought</vt:lpstr>
      <vt:lpstr>Test track &amp; Real world</vt:lpstr>
      <vt:lpstr>starting points</vt:lpstr>
      <vt:lpstr>Test track - thoughts </vt:lpstr>
      <vt:lpstr>Test track – available info</vt:lpstr>
      <vt:lpstr>Real world – anticipatory Driving behaviour (thoughts)</vt:lpstr>
      <vt:lpstr>Real world – anticipatory Driving behaviour (thoughts)</vt:lpstr>
      <vt:lpstr>Real world – interaction vehicle &amp; user (thoughts)</vt:lpstr>
      <vt:lpstr>Real world – interaction vehicle &amp; user (thoughts)</vt:lpstr>
      <vt:lpstr>Real world – available info</vt:lpstr>
      <vt:lpstr>Real world – available info</vt:lpstr>
      <vt:lpstr>Real world – available info</vt:lpstr>
      <vt:lpstr>Test Track &amp; real world (Public road?)</vt:lpstr>
      <vt:lpstr>Example of a Test Matrix for Real World Testing: Motorway Application</vt:lpstr>
      <vt:lpstr>Safe lateral positioning in a lane of travel</vt:lpstr>
      <vt:lpstr>Safe longitudinal positioning relative to a lead vehicle</vt:lpstr>
      <vt:lpstr>Approach to continue</vt:lpstr>
      <vt:lpstr>Some general thoughts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Frank Muetze</dc:creator>
  <cp:lastModifiedBy>R.Oshita</cp:lastModifiedBy>
  <cp:revision>148</cp:revision>
  <dcterms:created xsi:type="dcterms:W3CDTF">2021-01-05T09:13:16Z</dcterms:created>
  <dcterms:modified xsi:type="dcterms:W3CDTF">2022-12-13T23:43:52Z</dcterms:modified>
</cp:coreProperties>
</file>