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0" r:id="rId1"/>
  </p:sldMasterIdLst>
  <p:notesMasterIdLst>
    <p:notesMasterId r:id="rId24"/>
  </p:notesMasterIdLst>
  <p:handoutMasterIdLst>
    <p:handoutMasterId r:id="rId25"/>
  </p:handoutMasterIdLst>
  <p:sldIdLst>
    <p:sldId id="996" r:id="rId2"/>
    <p:sldId id="1048" r:id="rId3"/>
    <p:sldId id="1044" r:id="rId4"/>
    <p:sldId id="1045" r:id="rId5"/>
    <p:sldId id="1049" r:id="rId6"/>
    <p:sldId id="999" r:id="rId7"/>
    <p:sldId id="1000" r:id="rId8"/>
    <p:sldId id="1001" r:id="rId9"/>
    <p:sldId id="1002" r:id="rId10"/>
    <p:sldId id="1003" r:id="rId11"/>
    <p:sldId id="1050" r:id="rId12"/>
    <p:sldId id="1005" r:id="rId13"/>
    <p:sldId id="1006" r:id="rId14"/>
    <p:sldId id="1007" r:id="rId15"/>
    <p:sldId id="1008" r:id="rId16"/>
    <p:sldId id="1046" r:id="rId17"/>
    <p:sldId id="1047" r:id="rId18"/>
    <p:sldId id="1011" r:id="rId19"/>
    <p:sldId id="1051" r:id="rId20"/>
    <p:sldId id="1013" r:id="rId21"/>
    <p:sldId id="1014" r:id="rId22"/>
    <p:sldId id="874" r:id="rId23"/>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明朝" pitchFamily="18" charset="-128"/>
        <a:cs typeface="+mn-cs"/>
      </a:defRPr>
    </a:lvl1pPr>
    <a:lvl2pPr marL="457200" algn="l" rtl="0" fontAlgn="base">
      <a:spcBef>
        <a:spcPct val="0"/>
      </a:spcBef>
      <a:spcAft>
        <a:spcPct val="0"/>
      </a:spcAft>
      <a:defRPr kumimoji="1" kern="1200">
        <a:solidFill>
          <a:schemeClr val="tx1"/>
        </a:solidFill>
        <a:latin typeface="Arial" charset="0"/>
        <a:ea typeface="ＭＳ Ｐ明朝" pitchFamily="18" charset="-128"/>
        <a:cs typeface="+mn-cs"/>
      </a:defRPr>
    </a:lvl2pPr>
    <a:lvl3pPr marL="914400" algn="l" rtl="0" fontAlgn="base">
      <a:spcBef>
        <a:spcPct val="0"/>
      </a:spcBef>
      <a:spcAft>
        <a:spcPct val="0"/>
      </a:spcAft>
      <a:defRPr kumimoji="1" kern="1200">
        <a:solidFill>
          <a:schemeClr val="tx1"/>
        </a:solidFill>
        <a:latin typeface="Arial" charset="0"/>
        <a:ea typeface="ＭＳ Ｐ明朝" pitchFamily="18" charset="-128"/>
        <a:cs typeface="+mn-cs"/>
      </a:defRPr>
    </a:lvl3pPr>
    <a:lvl4pPr marL="1371600" algn="l" rtl="0" fontAlgn="base">
      <a:spcBef>
        <a:spcPct val="0"/>
      </a:spcBef>
      <a:spcAft>
        <a:spcPct val="0"/>
      </a:spcAft>
      <a:defRPr kumimoji="1" kern="1200">
        <a:solidFill>
          <a:schemeClr val="tx1"/>
        </a:solidFill>
        <a:latin typeface="Arial" charset="0"/>
        <a:ea typeface="ＭＳ Ｐ明朝" pitchFamily="18" charset="-128"/>
        <a:cs typeface="+mn-cs"/>
      </a:defRPr>
    </a:lvl4pPr>
    <a:lvl5pPr marL="1828800" algn="l" rtl="0" fontAlgn="base">
      <a:spcBef>
        <a:spcPct val="0"/>
      </a:spcBef>
      <a:spcAft>
        <a:spcPct val="0"/>
      </a:spcAft>
      <a:defRPr kumimoji="1" kern="1200">
        <a:solidFill>
          <a:schemeClr val="tx1"/>
        </a:solidFill>
        <a:latin typeface="Arial" charset="0"/>
        <a:ea typeface="ＭＳ Ｐ明朝" pitchFamily="18" charset="-128"/>
        <a:cs typeface="+mn-cs"/>
      </a:defRPr>
    </a:lvl5pPr>
    <a:lvl6pPr marL="2286000" algn="l" defTabSz="914400" rtl="0" eaLnBrk="1" latinLnBrk="0" hangingPunct="1">
      <a:defRPr kumimoji="1" kern="1200">
        <a:solidFill>
          <a:schemeClr val="tx1"/>
        </a:solidFill>
        <a:latin typeface="Arial" charset="0"/>
        <a:ea typeface="ＭＳ Ｐ明朝" pitchFamily="18" charset="-128"/>
        <a:cs typeface="+mn-cs"/>
      </a:defRPr>
    </a:lvl6pPr>
    <a:lvl7pPr marL="2743200" algn="l" defTabSz="914400" rtl="0" eaLnBrk="1" latinLnBrk="0" hangingPunct="1">
      <a:defRPr kumimoji="1" kern="1200">
        <a:solidFill>
          <a:schemeClr val="tx1"/>
        </a:solidFill>
        <a:latin typeface="Arial" charset="0"/>
        <a:ea typeface="ＭＳ Ｐ明朝" pitchFamily="18" charset="-128"/>
        <a:cs typeface="+mn-cs"/>
      </a:defRPr>
    </a:lvl7pPr>
    <a:lvl8pPr marL="3200400" algn="l" defTabSz="914400" rtl="0" eaLnBrk="1" latinLnBrk="0" hangingPunct="1">
      <a:defRPr kumimoji="1" kern="1200">
        <a:solidFill>
          <a:schemeClr val="tx1"/>
        </a:solidFill>
        <a:latin typeface="Arial" charset="0"/>
        <a:ea typeface="ＭＳ Ｐ明朝" pitchFamily="18" charset="-128"/>
        <a:cs typeface="+mn-cs"/>
      </a:defRPr>
    </a:lvl8pPr>
    <a:lvl9pPr marL="3657600" algn="l" defTabSz="914400" rtl="0" eaLnBrk="1" latinLnBrk="0" hangingPunct="1">
      <a:defRPr kumimoji="1" kern="1200">
        <a:solidFill>
          <a:schemeClr val="tx1"/>
        </a:solidFill>
        <a:latin typeface="Arial" charset="0"/>
        <a:ea typeface="ＭＳ Ｐ明朝" pitchFamily="18"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1859C"/>
    <a:srgbClr val="FF0000"/>
    <a:srgbClr val="3399FF"/>
    <a:srgbClr val="CCCCFF"/>
    <a:srgbClr val="FFFF99"/>
    <a:srgbClr val="808080"/>
    <a:srgbClr val="33CC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182" autoAdjust="0"/>
    <p:restoredTop sz="84140" autoAdjust="0"/>
  </p:normalViewPr>
  <p:slideViewPr>
    <p:cSldViewPr>
      <p:cViewPr>
        <p:scale>
          <a:sx n="90" d="100"/>
          <a:sy n="90" d="100"/>
        </p:scale>
        <p:origin x="-2154" y="-132"/>
      </p:cViewPr>
      <p:guideLst>
        <p:guide orient="horz" pos="2160"/>
        <p:guide pos="2880"/>
      </p:guideLst>
    </p:cSldViewPr>
  </p:slideViewPr>
  <p:notesTextViewPr>
    <p:cViewPr>
      <p:scale>
        <a:sx n="125" d="100"/>
        <a:sy n="125" d="100"/>
      </p:scale>
      <p:origin x="0" y="0"/>
    </p:cViewPr>
  </p:notesTextViewPr>
  <p:sorterViewPr>
    <p:cViewPr>
      <p:scale>
        <a:sx n="66" d="100"/>
        <a:sy n="66" d="100"/>
      </p:scale>
      <p:origin x="0" y="0"/>
    </p:cViewPr>
  </p:sorterViewPr>
  <p:notesViewPr>
    <p:cSldViewPr>
      <p:cViewPr>
        <p:scale>
          <a:sx n="66" d="100"/>
          <a:sy n="66" d="100"/>
        </p:scale>
        <p:origin x="-2316" y="714"/>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27065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3" y="2"/>
            <a:ext cx="2919031" cy="494311"/>
          </a:xfrm>
          <a:prstGeom prst="rect">
            <a:avLst/>
          </a:prstGeom>
          <a:noFill/>
          <a:ln w="9525">
            <a:noFill/>
            <a:miter lim="800000"/>
            <a:headEnd/>
            <a:tailEnd/>
          </a:ln>
          <a:effectLst/>
        </p:spPr>
        <p:txBody>
          <a:bodyPr vert="horz" wrap="square" lIns="91352" tIns="45677" rIns="91352" bIns="45677" numCol="1" anchor="t"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8195" name="Rectangle 3"/>
          <p:cNvSpPr>
            <a:spLocks noGrp="1" noChangeArrowheads="1"/>
          </p:cNvSpPr>
          <p:nvPr>
            <p:ph type="dt" idx="1"/>
          </p:nvPr>
        </p:nvSpPr>
        <p:spPr bwMode="auto">
          <a:xfrm>
            <a:off x="3815229" y="2"/>
            <a:ext cx="2919031" cy="494311"/>
          </a:xfrm>
          <a:prstGeom prst="rect">
            <a:avLst/>
          </a:prstGeom>
          <a:noFill/>
          <a:ln w="9525">
            <a:noFill/>
            <a:miter lim="800000"/>
            <a:headEnd/>
            <a:tailEnd/>
          </a:ln>
          <a:effectLst/>
        </p:spPr>
        <p:txBody>
          <a:bodyPr vert="horz" wrap="square" lIns="91352" tIns="45677" rIns="91352" bIns="45677" numCol="1" anchor="t" anchorCtr="0" compatLnSpc="1">
            <a:prstTxWarp prst="textNoShape">
              <a:avLst/>
            </a:prstTxWarp>
          </a:bodyPr>
          <a:lstStyle>
            <a:lvl1pPr algn="r">
              <a:defRPr sz="1200">
                <a:ea typeface="ＭＳ Ｐゴシック" pitchFamily="50" charset="-128"/>
              </a:defRPr>
            </a:lvl1pPr>
          </a:lstStyle>
          <a:p>
            <a:pPr>
              <a:defRPr/>
            </a:pPr>
            <a:endParaRPr lang="en-US" altLang="ja-JP"/>
          </a:p>
        </p:txBody>
      </p:sp>
      <p:sp>
        <p:nvSpPr>
          <p:cNvPr id="44036" name="Rectangle 4"/>
          <p:cNvSpPr>
            <a:spLocks noGrp="1" noRot="1" noChangeAspect="1" noChangeArrowheads="1" noTextEdit="1"/>
          </p:cNvSpPr>
          <p:nvPr>
            <p:ph type="sldImg" idx="2"/>
          </p:nvPr>
        </p:nvSpPr>
        <p:spPr bwMode="auto">
          <a:xfrm>
            <a:off x="901700" y="739775"/>
            <a:ext cx="4933950" cy="3700463"/>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73277" y="4686004"/>
            <a:ext cx="5389213" cy="4441141"/>
          </a:xfrm>
          <a:prstGeom prst="rect">
            <a:avLst/>
          </a:prstGeom>
          <a:noFill/>
          <a:ln w="9525">
            <a:noFill/>
            <a:miter lim="800000"/>
            <a:headEnd/>
            <a:tailEnd/>
          </a:ln>
          <a:effectLst/>
        </p:spPr>
        <p:txBody>
          <a:bodyPr vert="horz" wrap="square" lIns="91352" tIns="45677" rIns="91352" bIns="45677"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8198" name="Rectangle 6"/>
          <p:cNvSpPr>
            <a:spLocks noGrp="1" noChangeArrowheads="1"/>
          </p:cNvSpPr>
          <p:nvPr>
            <p:ph type="ftr" sz="quarter" idx="4"/>
          </p:nvPr>
        </p:nvSpPr>
        <p:spPr bwMode="auto">
          <a:xfrm>
            <a:off x="3" y="9370472"/>
            <a:ext cx="2919031" cy="494310"/>
          </a:xfrm>
          <a:prstGeom prst="rect">
            <a:avLst/>
          </a:prstGeom>
          <a:noFill/>
          <a:ln w="9525">
            <a:noFill/>
            <a:miter lim="800000"/>
            <a:headEnd/>
            <a:tailEnd/>
          </a:ln>
          <a:effectLst/>
        </p:spPr>
        <p:txBody>
          <a:bodyPr vert="horz" wrap="square" lIns="91352" tIns="45677" rIns="91352" bIns="45677" numCol="1" anchor="b"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8199" name="Rectangle 7"/>
          <p:cNvSpPr>
            <a:spLocks noGrp="1" noChangeArrowheads="1"/>
          </p:cNvSpPr>
          <p:nvPr>
            <p:ph type="sldNum" sz="quarter" idx="5"/>
          </p:nvPr>
        </p:nvSpPr>
        <p:spPr bwMode="auto">
          <a:xfrm>
            <a:off x="3815229" y="9370472"/>
            <a:ext cx="2919031" cy="494310"/>
          </a:xfrm>
          <a:prstGeom prst="rect">
            <a:avLst/>
          </a:prstGeom>
          <a:noFill/>
          <a:ln w="9525">
            <a:noFill/>
            <a:miter lim="800000"/>
            <a:headEnd/>
            <a:tailEnd/>
          </a:ln>
          <a:effectLst/>
        </p:spPr>
        <p:txBody>
          <a:bodyPr vert="horz" wrap="square" lIns="91352" tIns="45677" rIns="91352" bIns="45677" numCol="1" anchor="b" anchorCtr="0" compatLnSpc="1">
            <a:prstTxWarp prst="textNoShape">
              <a:avLst/>
            </a:prstTxWarp>
          </a:bodyPr>
          <a:lstStyle>
            <a:lvl1pPr algn="r">
              <a:defRPr sz="1200">
                <a:ea typeface="ＭＳ Ｐゴシック" pitchFamily="50" charset="-128"/>
              </a:defRPr>
            </a:lvl1pPr>
          </a:lstStyle>
          <a:p>
            <a:pPr>
              <a:defRPr/>
            </a:pPr>
            <a:fld id="{C6578142-54A8-47D3-B9D8-4C1D5DD09E25}" type="slidenum">
              <a:rPr lang="en-US" altLang="ja-JP"/>
              <a:pPr>
                <a:defRPr/>
              </a:pPr>
              <a:t>‹#›</a:t>
            </a:fld>
            <a:endParaRPr lang="en-US" altLang="ja-JP"/>
          </a:p>
        </p:txBody>
      </p:sp>
    </p:spTree>
    <p:extLst>
      <p:ext uri="{BB962C8B-B14F-4D97-AF65-F5344CB8AC3E}">
        <p14:creationId xmlns:p14="http://schemas.microsoft.com/office/powerpoint/2010/main" val="21559213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TextEdit="1"/>
          </p:cNvSpPr>
          <p:nvPr>
            <p:ph type="sldImg"/>
          </p:nvPr>
        </p:nvSpPr>
        <p:spPr bwMode="auto">
          <a:noFill/>
          <a:ln>
            <a:solidFill>
              <a:srgbClr val="000000"/>
            </a:solidFill>
            <a:miter lim="800000"/>
            <a:headEnd/>
            <a:tailEnd/>
          </a:ln>
        </p:spPr>
      </p:sp>
      <p:sp>
        <p:nvSpPr>
          <p:cNvPr id="47107" name="Rectangle 3"/>
          <p:cNvSpPr>
            <a:spLocks noGrp="1"/>
          </p:cNvSpPr>
          <p:nvPr>
            <p:ph type="body" idx="1"/>
          </p:nvPr>
        </p:nvSpPr>
        <p:spPr bwMode="auto">
          <a:noFill/>
          <a:ln>
            <a:solidFill>
              <a:srgbClr val="000000"/>
            </a:solidFill>
            <a:miter lim="800000"/>
            <a:headEnd/>
            <a:tailEnd/>
          </a:ln>
        </p:spPr>
        <p:txBody>
          <a:bodyPr wrap="square" numCol="1" anchor="t" anchorCtr="0" compatLnSpc="1">
            <a:prstTxWarp prst="textNoShape">
              <a:avLst/>
            </a:prstTxWarp>
          </a:bodyPr>
          <a:lstStyle/>
          <a:p>
            <a:pPr eaLnBrk="1" hangingPunct="1"/>
            <a:endParaRPr lang="zh-TW"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TextEdit="1"/>
          </p:cNvSpPr>
          <p:nvPr>
            <p:ph type="sldImg"/>
          </p:nvPr>
        </p:nvSpPr>
        <p:spPr bwMode="auto">
          <a:noFill/>
          <a:ln>
            <a:solidFill>
              <a:srgbClr val="000000"/>
            </a:solidFill>
            <a:miter lim="800000"/>
            <a:headEnd/>
            <a:tailEnd/>
          </a:ln>
        </p:spPr>
      </p:sp>
      <p:sp>
        <p:nvSpPr>
          <p:cNvPr id="317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zh-TW"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TextEdit="1"/>
          </p:cNvSpPr>
          <p:nvPr>
            <p:ph type="sldImg"/>
          </p:nvPr>
        </p:nvSpPr>
        <p:spPr bwMode="auto">
          <a:noFill/>
          <a:ln>
            <a:solidFill>
              <a:srgbClr val="000000"/>
            </a:solidFill>
            <a:miter lim="800000"/>
            <a:headEnd/>
            <a:tailEnd/>
          </a:ln>
        </p:spPr>
      </p:sp>
      <p:sp>
        <p:nvSpPr>
          <p:cNvPr id="32771" name="Rectangle 3"/>
          <p:cNvSpPr>
            <a:spLocks noGrp="1"/>
          </p:cNvSpPr>
          <p:nvPr>
            <p:ph type="body" idx="1"/>
          </p:nvPr>
        </p:nvSpPr>
        <p:spPr bwMode="auto">
          <a:noFill/>
          <a:ln>
            <a:solidFill>
              <a:srgbClr val="000000"/>
            </a:solidFill>
            <a:miter lim="800000"/>
            <a:headEnd/>
            <a:tailEnd/>
          </a:ln>
        </p:spPr>
        <p:txBody>
          <a:bodyPr wrap="square" numCol="1" anchor="t" anchorCtr="0" compatLnSpc="1">
            <a:prstTxWarp prst="textNoShape">
              <a:avLst/>
            </a:prstTxWarp>
          </a:bodyPr>
          <a:lstStyle/>
          <a:p>
            <a:pPr eaLnBrk="1" hangingPunct="1"/>
            <a:endParaRPr lang="zh-TW"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idx="4294967295"/>
          </p:nvPr>
        </p:nvSpPr>
        <p:spPr>
          <a:xfrm>
            <a:off x="900113" y="738188"/>
            <a:ext cx="4932362" cy="3700462"/>
          </a:xfrm>
        </p:spPr>
      </p:sp>
      <p:sp>
        <p:nvSpPr>
          <p:cNvPr id="18435" name="Rectangle 3"/>
          <p:cNvSpPr>
            <a:spLocks noGrp="1" noRot="1" noChangeAspect="1" noChangeArrowheads="1"/>
          </p:cNvSpPr>
          <p:nvPr>
            <p:ph type="body" idx="1"/>
          </p:nvPr>
        </p:nvSpPr>
        <p:spPr bwMode="auto">
          <a:xfrm>
            <a:off x="-592136" y="8858249"/>
            <a:ext cx="6900863" cy="9632951"/>
          </a:xfrm>
          <a:prstGeom prst="rect">
            <a:avLst/>
          </a:prstGeom>
          <a:noFill/>
          <a:ln w="1">
            <a:solidFill>
              <a:schemeClr val="tx1"/>
            </a:solidFill>
            <a:miter lim="800000"/>
            <a:headEnd/>
            <a:tailEnd/>
          </a:ln>
        </p:spPr>
        <p:txBody>
          <a:bodyPr/>
          <a:lstStyle/>
          <a:p>
            <a:endParaRPr lang="ja-JP" altLang="en-US" smtClean="0">
              <a:ea typeface="ＭＳ Ｐゴシック" pitchFamily="50" charset="-128"/>
            </a:endParaRPr>
          </a:p>
          <a:p>
            <a:endParaRPr lang="ja-JP" altLang="en-US" smtClean="0">
              <a:ea typeface="ＭＳ Ｐゴシック" pitchFamily="50" charset="-128"/>
            </a:endParaRPr>
          </a:p>
        </p:txBody>
      </p:sp>
    </p:spTree>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C3B9BD4C-F011-4882-B17C-236114F5B8CB}" type="slidenum">
              <a:rPr lang="en-US" altLang="ja-JP" smtClean="0">
                <a:latin typeface="Arial" pitchFamily="34" charset="0"/>
              </a:rPr>
              <a:pPr/>
              <a:t>22</a:t>
            </a:fld>
            <a:endParaRPr lang="en-US" altLang="ja-JP" smtClean="0">
              <a:latin typeface="Arial" pitchFamily="34" charset="0"/>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r>
              <a:rPr lang="ja-JP" altLang="en-US" dirty="0" smtClean="0">
                <a:latin typeface="Arial" pitchFamily="34" charset="0"/>
              </a:rPr>
              <a:t>ご静聴ありがとうございました。</a:t>
            </a:r>
            <a:endParaRPr lang="ja-JP" altLang="ja-JP" dirty="0"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wmf"/><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wmf"/><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wmf"/><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cstate="print"/>
          <a:srcRect t="62230"/>
          <a:stretch>
            <a:fillRect/>
          </a:stretch>
        </p:blipFill>
        <p:spPr bwMode="auto">
          <a:xfrm>
            <a:off x="0" y="6524625"/>
            <a:ext cx="9144000" cy="333375"/>
          </a:xfrm>
          <a:prstGeom prst="rect">
            <a:avLst/>
          </a:prstGeom>
          <a:noFill/>
          <a:ln w="9525">
            <a:noFill/>
            <a:miter lim="800000"/>
            <a:headEnd/>
            <a:tailEnd/>
          </a:ln>
        </p:spPr>
      </p:pic>
      <p:sp>
        <p:nvSpPr>
          <p:cNvPr id="6" name="Text Box 12"/>
          <p:cNvSpPr txBox="1">
            <a:spLocks noChangeArrowheads="1"/>
          </p:cNvSpPr>
          <p:nvPr userDrawn="1"/>
        </p:nvSpPr>
        <p:spPr bwMode="auto">
          <a:xfrm>
            <a:off x="0" y="6524625"/>
            <a:ext cx="3636963" cy="274638"/>
          </a:xfrm>
          <a:prstGeom prst="rect">
            <a:avLst/>
          </a:prstGeom>
          <a:noFill/>
          <a:ln w="9525">
            <a:noFill/>
            <a:miter lim="800000"/>
            <a:headEnd/>
            <a:tailEnd/>
          </a:ln>
          <a:effectLst/>
        </p:spPr>
        <p:txBody>
          <a:bodyPr wrap="none">
            <a:spAutoFit/>
          </a:bodyPr>
          <a:lstStyle/>
          <a:p>
            <a:pPr>
              <a:defRPr/>
            </a:pPr>
            <a:r>
              <a:rPr lang="en-US" altLang="ja-JP" sz="1200" i="1" dirty="0">
                <a:solidFill>
                  <a:prstClr val="white"/>
                </a:solidFill>
                <a:latin typeface="Times New Roman" pitchFamily="18" charset="0"/>
                <a:ea typeface="ＭＳ Ｐゴシック"/>
              </a:rPr>
              <a:t>Ministry of Land, Infrastructure, Transport and Tourism</a:t>
            </a:r>
          </a:p>
        </p:txBody>
      </p:sp>
      <p:pic>
        <p:nvPicPr>
          <p:cNvPr id="7" name="Picture 21"/>
          <p:cNvPicPr>
            <a:picLocks noChangeAspect="1" noChangeArrowheads="1"/>
          </p:cNvPicPr>
          <p:nvPr userDrawn="1"/>
        </p:nvPicPr>
        <p:blipFill>
          <a:blip r:embed="rId3" cstate="print"/>
          <a:srcRect/>
          <a:stretch>
            <a:fillRect/>
          </a:stretch>
        </p:blipFill>
        <p:spPr bwMode="auto">
          <a:xfrm>
            <a:off x="393700" y="6240463"/>
            <a:ext cx="1104900" cy="284162"/>
          </a:xfrm>
          <a:prstGeom prst="rect">
            <a:avLst/>
          </a:prstGeom>
          <a:noFill/>
          <a:ln w="9525">
            <a:noFill/>
            <a:miter lim="800000"/>
            <a:headEnd/>
            <a:tailEnd/>
          </a:ln>
        </p:spPr>
      </p:pic>
      <p:pic>
        <p:nvPicPr>
          <p:cNvPr id="8" name="Picture 27"/>
          <p:cNvPicPr>
            <a:picLocks noChangeAspect="1" noChangeArrowheads="1"/>
          </p:cNvPicPr>
          <p:nvPr userDrawn="1"/>
        </p:nvPicPr>
        <p:blipFill>
          <a:blip r:embed="rId4" cstate="print"/>
          <a:srcRect/>
          <a:stretch>
            <a:fillRect/>
          </a:stretch>
        </p:blipFill>
        <p:spPr bwMode="auto">
          <a:xfrm>
            <a:off x="0" y="6165850"/>
            <a:ext cx="379413" cy="385763"/>
          </a:xfrm>
          <a:prstGeom prst="rect">
            <a:avLst/>
          </a:prstGeom>
          <a:noFill/>
          <a:ln w="9525">
            <a:noFill/>
            <a:miter lim="800000"/>
            <a:headEnd/>
            <a:tailEnd/>
          </a:ln>
        </p:spPr>
      </p:pic>
      <p:sp>
        <p:nvSpPr>
          <p:cNvPr id="13" name="Rectangle 2"/>
          <p:cNvSpPr>
            <a:spLocks noGrp="1" noChangeArrowheads="1"/>
          </p:cNvSpPr>
          <p:nvPr>
            <p:ph type="ctrTitle"/>
          </p:nvPr>
        </p:nvSpPr>
        <p:spPr>
          <a:xfrm>
            <a:off x="1619250" y="2133600"/>
            <a:ext cx="7524750" cy="1470025"/>
          </a:xfrm>
        </p:spPr>
        <p:txBody>
          <a:bodyPr/>
          <a:lstStyle>
            <a:lvl1pPr>
              <a:defRPr sz="4000"/>
            </a:lvl1pPr>
          </a:lstStyle>
          <a:p>
            <a:r>
              <a:rPr lang="ja-JP" altLang="en-US" dirty="0"/>
              <a:t>マスタ タイトルの書式設定</a:t>
            </a:r>
          </a:p>
        </p:txBody>
      </p:sp>
      <p:sp>
        <p:nvSpPr>
          <p:cNvPr id="14"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ja-JP" altLang="en-US"/>
              <a:t>マスタ サブタイトルの書式設定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endParaRPr lang="en-US" altLang="ja-JP">
              <a:solidFill>
                <a:prstClr val="black">
                  <a:tint val="75000"/>
                </a:prstClr>
              </a:solidFill>
            </a:endParaRPr>
          </a:p>
        </p:txBody>
      </p:sp>
      <p:sp>
        <p:nvSpPr>
          <p:cNvPr id="10" name="Rectangle 5"/>
          <p:cNvSpPr>
            <a:spLocks noGrp="1" noChangeArrowheads="1"/>
          </p:cNvSpPr>
          <p:nvPr>
            <p:ph type="ftr" sz="quarter" idx="11"/>
          </p:nvPr>
        </p:nvSpPr>
        <p:spPr>
          <a:xfrm>
            <a:off x="3124200" y="6245225"/>
            <a:ext cx="2895600" cy="476250"/>
          </a:xfrm>
        </p:spPr>
        <p:txBody>
          <a:bodyPr/>
          <a:lstStyle>
            <a:lvl1pPr>
              <a:defRPr/>
            </a:lvl1pPr>
          </a:lstStyle>
          <a:p>
            <a:pPr>
              <a:defRPr/>
            </a:pPr>
            <a:r>
              <a:rPr lang="en-US" altLang="ja-JP" smtClean="0">
                <a:solidFill>
                  <a:prstClr val="black">
                    <a:tint val="75000"/>
                  </a:prstClr>
                </a:solidFill>
              </a:rPr>
              <a:t>-1-</a:t>
            </a:r>
            <a:endParaRPr lang="en-US" altLang="ja-JP">
              <a:solidFill>
                <a:prstClr val="black">
                  <a:tint val="75000"/>
                </a:prstClr>
              </a:solidFill>
            </a:endParaRPr>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835C9DF5-BC55-4AC7-9D1A-FEDB9B9073E9}" type="slidenum">
              <a:rPr lang="en-US" altLang="ja-JP">
                <a:solidFill>
                  <a:prstClr val="black">
                    <a:tint val="75000"/>
                  </a:prstClr>
                </a:solidFill>
              </a:rPr>
              <a:pPr>
                <a:defRPr/>
              </a:pPr>
              <a:t>‹#›</a:t>
            </a:fld>
            <a:endParaRPr lang="en-US" altLang="ja-JP" dirty="0">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-1-</a:t>
            </a:r>
            <a:endParaRPr lang="ja-JP" altLang="en-US">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B0DFE69C-A8DE-4FA1-9A79-31DEC7FAC5C5}" type="slidenum">
              <a:rPr lang="ja-JP" altLang="en-US">
                <a:solidFill>
                  <a:prstClr val="black">
                    <a:tint val="75000"/>
                  </a:prstClr>
                </a:solidFill>
              </a:rPr>
              <a:pPr>
                <a:defRPr/>
              </a:pPr>
              <a:t>‹#›</a:t>
            </a:fld>
            <a:endParaRPr lang="ja-JP" altLang="en-US" dirty="0">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-1-</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68E990CE-1CE8-4B6C-9637-18577547DE12}" type="slidenum">
              <a:rPr lang="ja-JP" altLang="en-US">
                <a:solidFill>
                  <a:prstClr val="black">
                    <a:tint val="75000"/>
                  </a:prstClr>
                </a:solidFill>
              </a:rPr>
              <a:pPr>
                <a:defRPr/>
              </a:pPr>
              <a:t>‹#›</a:t>
            </a:fld>
            <a:endParaRPr lang="ja-JP" altLang="en-US" dirty="0">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-1-</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DD346E4C-61AC-44AB-AD84-5B29EBE6D4EF}" type="slidenum">
              <a:rPr lang="ja-JP" altLang="en-US">
                <a:solidFill>
                  <a:prstClr val="black">
                    <a:tint val="75000"/>
                  </a:prstClr>
                </a:solidFill>
              </a:rPr>
              <a:pPr>
                <a:defRPr/>
              </a:pPr>
              <a:t>‹#›</a:t>
            </a:fld>
            <a:endParaRPr lang="ja-JP" altLang="en-US" dirty="0">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350" y="0"/>
            <a:ext cx="9119679" cy="6857999"/>
          </a:xfrm>
          <a:prstGeom prst="rect">
            <a:avLst/>
          </a:prstGeom>
        </p:spPr>
      </p:pic>
      <p:sp>
        <p:nvSpPr>
          <p:cNvPr id="9" name="Content Placeholder 2"/>
          <p:cNvSpPr>
            <a:spLocks noGrp="1"/>
          </p:cNvSpPr>
          <p:nvPr>
            <p:ph sz="half" idx="1"/>
          </p:nvPr>
        </p:nvSpPr>
        <p:spPr>
          <a:xfrm>
            <a:off x="457200" y="2485095"/>
            <a:ext cx="4038600" cy="3556175"/>
          </a:xfrm>
          <a:prstGeom prst="rect">
            <a:avLst/>
          </a:prstGeo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10" name="Content Placeholder 3"/>
          <p:cNvSpPr>
            <a:spLocks noGrp="1"/>
          </p:cNvSpPr>
          <p:nvPr>
            <p:ph sz="half" idx="2"/>
          </p:nvPr>
        </p:nvSpPr>
        <p:spPr>
          <a:xfrm>
            <a:off x="4648200" y="2485095"/>
            <a:ext cx="4038600" cy="3556176"/>
          </a:xfrm>
          <a:prstGeom prst="rect">
            <a:avLst/>
          </a:prstGeo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11" name="Text Placeholder 2"/>
          <p:cNvSpPr>
            <a:spLocks noGrp="1"/>
          </p:cNvSpPr>
          <p:nvPr>
            <p:ph type="body" idx="10"/>
          </p:nvPr>
        </p:nvSpPr>
        <p:spPr>
          <a:xfrm>
            <a:off x="457200" y="1840530"/>
            <a:ext cx="4040188" cy="639762"/>
          </a:xfrm>
          <a:prstGeom prst="rect">
            <a:avLst/>
          </a:prstGeom>
        </p:spPr>
        <p:txBody>
          <a:bodyPr anchor="t">
            <a:normAutofit/>
          </a:bodyPr>
          <a:lstStyle>
            <a:lvl1pPr marL="0" indent="0">
              <a:buNone/>
              <a:defRPr sz="2000" b="1">
                <a:solidFill>
                  <a:srgbClr val="0A173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smtClean="0"/>
              <a:t>Click to edit Master text styles</a:t>
            </a:r>
          </a:p>
        </p:txBody>
      </p:sp>
      <p:sp>
        <p:nvSpPr>
          <p:cNvPr id="13" name="Text Placeholder 4"/>
          <p:cNvSpPr>
            <a:spLocks noGrp="1"/>
          </p:cNvSpPr>
          <p:nvPr>
            <p:ph type="body" sz="quarter" idx="3"/>
          </p:nvPr>
        </p:nvSpPr>
        <p:spPr>
          <a:xfrm>
            <a:off x="4645025" y="1840530"/>
            <a:ext cx="4041775" cy="639762"/>
          </a:xfrm>
          <a:prstGeom prst="rect">
            <a:avLst/>
          </a:prstGeom>
        </p:spPr>
        <p:txBody>
          <a:bodyPr anchor="t">
            <a:normAutofit/>
          </a:bodyPr>
          <a:lstStyle>
            <a:lvl1pPr marL="0" indent="0">
              <a:buNone/>
              <a:defRPr sz="2000" b="1">
                <a:solidFill>
                  <a:srgbClr val="0A173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白紙">
    <p:spTree>
      <p:nvGrpSpPr>
        <p:cNvPr id="1" name=""/>
        <p:cNvGrpSpPr/>
        <p:nvPr/>
      </p:nvGrpSpPr>
      <p:grpSpPr>
        <a:xfrm>
          <a:off x="0" y="0"/>
          <a:ext cx="0" cy="0"/>
          <a:chOff x="0" y="0"/>
          <a:chExt cx="0" cy="0"/>
        </a:xfrm>
      </p:grpSpPr>
      <p:pic>
        <p:nvPicPr>
          <p:cNvPr id="2" name="Picture 9" descr="mlit_home"/>
          <p:cNvPicPr>
            <a:picLocks noChangeAspect="1" noChangeArrowheads="1"/>
          </p:cNvPicPr>
          <p:nvPr userDrawn="1"/>
        </p:nvPicPr>
        <p:blipFill>
          <a:blip r:embed="rId2" cstate="print"/>
          <a:srcRect/>
          <a:stretch>
            <a:fillRect/>
          </a:stretch>
        </p:blipFill>
        <p:spPr bwMode="auto">
          <a:xfrm>
            <a:off x="8728075" y="0"/>
            <a:ext cx="381000" cy="404813"/>
          </a:xfrm>
          <a:prstGeom prst="rect">
            <a:avLst/>
          </a:prstGeom>
          <a:noFill/>
          <a:ln w="9525">
            <a:noFill/>
            <a:miter lim="800000"/>
            <a:headEnd/>
            <a:tailEnd/>
          </a:ln>
        </p:spPr>
      </p:pic>
      <p:sp>
        <p:nvSpPr>
          <p:cNvPr id="3" name="Text Box 33"/>
          <p:cNvSpPr txBox="1">
            <a:spLocks noChangeArrowheads="1"/>
          </p:cNvSpPr>
          <p:nvPr userDrawn="1"/>
        </p:nvSpPr>
        <p:spPr bwMode="auto">
          <a:xfrm>
            <a:off x="7920038" y="0"/>
            <a:ext cx="1223962" cy="268288"/>
          </a:xfrm>
          <a:prstGeom prst="rect">
            <a:avLst/>
          </a:prstGeom>
          <a:noFill/>
          <a:ln w="9525">
            <a:noFill/>
            <a:miter lim="800000"/>
            <a:headEnd/>
            <a:tailEnd/>
          </a:ln>
        </p:spPr>
        <p:txBody>
          <a:bodyPr>
            <a:spAutoFit/>
          </a:bodyPr>
          <a:lstStyle/>
          <a:p>
            <a:pPr>
              <a:lnSpc>
                <a:spcPct val="70000"/>
              </a:lnSpc>
              <a:spcBef>
                <a:spcPct val="50000"/>
              </a:spcBef>
              <a:defRPr/>
            </a:pPr>
            <a:r>
              <a:rPr lang="en-US" altLang="ja-JP" sz="600" dirty="0">
                <a:solidFill>
                  <a:prstClr val="black"/>
                </a:solidFill>
                <a:ea typeface="ＭＳ Ｐゴシック"/>
              </a:rPr>
              <a:t>Ministry of Land, Infrastructure, </a:t>
            </a:r>
          </a:p>
          <a:p>
            <a:pPr>
              <a:lnSpc>
                <a:spcPct val="70000"/>
              </a:lnSpc>
              <a:spcBef>
                <a:spcPct val="50000"/>
              </a:spcBef>
              <a:defRPr/>
            </a:pPr>
            <a:r>
              <a:rPr lang="en-US" altLang="ja-JP" sz="600" dirty="0">
                <a:solidFill>
                  <a:prstClr val="black"/>
                </a:solidFill>
                <a:ea typeface="ＭＳ Ｐゴシック"/>
              </a:rPr>
              <a:t>Transport and Tourism JAPAN</a:t>
            </a:r>
          </a:p>
        </p:txBody>
      </p:sp>
      <p:grpSp>
        <p:nvGrpSpPr>
          <p:cNvPr id="4" name="Group 15"/>
          <p:cNvGrpSpPr>
            <a:grpSpLocks/>
          </p:cNvGrpSpPr>
          <p:nvPr userDrawn="1"/>
        </p:nvGrpSpPr>
        <p:grpSpPr bwMode="auto">
          <a:xfrm>
            <a:off x="-3175" y="3175"/>
            <a:ext cx="9144000" cy="546100"/>
            <a:chOff x="0" y="0"/>
            <a:chExt cx="5760" cy="344"/>
          </a:xfrm>
        </p:grpSpPr>
        <p:pic>
          <p:nvPicPr>
            <p:cNvPr id="5" name="Picture 16" descr="mlit_top"/>
            <p:cNvPicPr>
              <a:picLocks noChangeAspect="1" noChangeArrowheads="1"/>
            </p:cNvPicPr>
            <p:nvPr userDrawn="1"/>
          </p:nvPicPr>
          <p:blipFill>
            <a:blip r:embed="rId3" cstate="print"/>
            <a:srcRect/>
            <a:stretch>
              <a:fillRect/>
            </a:stretch>
          </p:blipFill>
          <p:spPr bwMode="auto">
            <a:xfrm>
              <a:off x="0" y="300"/>
              <a:ext cx="5760" cy="44"/>
            </a:xfrm>
            <a:prstGeom prst="rect">
              <a:avLst/>
            </a:prstGeom>
            <a:noFill/>
            <a:ln w="9525">
              <a:noFill/>
              <a:miter lim="800000"/>
              <a:headEnd/>
              <a:tailEnd/>
            </a:ln>
          </p:spPr>
        </p:pic>
        <p:grpSp>
          <p:nvGrpSpPr>
            <p:cNvPr id="6" name="Group 17"/>
            <p:cNvGrpSpPr>
              <a:grpSpLocks/>
            </p:cNvGrpSpPr>
            <p:nvPr userDrawn="1"/>
          </p:nvGrpSpPr>
          <p:grpSpPr bwMode="auto">
            <a:xfrm>
              <a:off x="0" y="0"/>
              <a:ext cx="5760" cy="318"/>
              <a:chOff x="0" y="0"/>
              <a:chExt cx="5760" cy="318"/>
            </a:xfrm>
          </p:grpSpPr>
          <p:pic>
            <p:nvPicPr>
              <p:cNvPr id="7" name="Picture 18" descr="mlit_top"/>
              <p:cNvPicPr>
                <a:picLocks noChangeAspect="1" noChangeArrowheads="1"/>
              </p:cNvPicPr>
              <p:nvPr userDrawn="1"/>
            </p:nvPicPr>
            <p:blipFill>
              <a:blip r:embed="rId4" cstate="print"/>
              <a:srcRect r="66945" b="42805"/>
              <a:stretch>
                <a:fillRect/>
              </a:stretch>
            </p:blipFill>
            <p:spPr bwMode="auto">
              <a:xfrm>
                <a:off x="3856" y="0"/>
                <a:ext cx="1904" cy="318"/>
              </a:xfrm>
              <a:prstGeom prst="rect">
                <a:avLst/>
              </a:prstGeom>
              <a:noFill/>
              <a:ln w="9525">
                <a:noFill/>
                <a:miter lim="800000"/>
                <a:headEnd/>
                <a:tailEnd/>
              </a:ln>
            </p:spPr>
          </p:pic>
          <p:pic>
            <p:nvPicPr>
              <p:cNvPr id="8" name="Picture 19" descr="mlit_top"/>
              <p:cNvPicPr>
                <a:picLocks noChangeAspect="1" noChangeArrowheads="1"/>
              </p:cNvPicPr>
              <p:nvPr userDrawn="1"/>
            </p:nvPicPr>
            <p:blipFill>
              <a:blip r:embed="rId5" cstate="print"/>
              <a:srcRect l="50000" b="42805"/>
              <a:stretch>
                <a:fillRect/>
              </a:stretch>
            </p:blipFill>
            <p:spPr bwMode="auto">
              <a:xfrm>
                <a:off x="1043" y="0"/>
                <a:ext cx="2880" cy="318"/>
              </a:xfrm>
              <a:prstGeom prst="rect">
                <a:avLst/>
              </a:prstGeom>
              <a:noFill/>
              <a:ln w="9525">
                <a:noFill/>
                <a:miter lim="800000"/>
                <a:headEnd/>
                <a:tailEnd/>
              </a:ln>
            </p:spPr>
          </p:pic>
          <p:pic>
            <p:nvPicPr>
              <p:cNvPr id="9" name="Picture 20" descr="mlit_top"/>
              <p:cNvPicPr>
                <a:picLocks noChangeAspect="1" noChangeArrowheads="1"/>
              </p:cNvPicPr>
              <p:nvPr userDrawn="1"/>
            </p:nvPicPr>
            <p:blipFill>
              <a:blip r:embed="rId5" cstate="print"/>
              <a:srcRect l="68906" b="42805"/>
              <a:stretch>
                <a:fillRect/>
              </a:stretch>
            </p:blipFill>
            <p:spPr bwMode="auto">
              <a:xfrm>
                <a:off x="0" y="0"/>
                <a:ext cx="1791" cy="318"/>
              </a:xfrm>
              <a:prstGeom prst="rect">
                <a:avLst/>
              </a:prstGeom>
              <a:noFill/>
              <a:ln w="9525">
                <a:noFill/>
                <a:miter lim="800000"/>
                <a:headEnd/>
                <a:tailEnd/>
              </a:ln>
            </p:spPr>
          </p:pic>
        </p:grpSp>
      </p:grpSp>
      <p:pic>
        <p:nvPicPr>
          <p:cNvPr id="10" name="Picture 21"/>
          <p:cNvPicPr>
            <a:picLocks noChangeAspect="1" noChangeArrowheads="1"/>
          </p:cNvPicPr>
          <p:nvPr userDrawn="1"/>
        </p:nvPicPr>
        <p:blipFill>
          <a:blip r:embed="rId6" cstate="print"/>
          <a:srcRect/>
          <a:stretch>
            <a:fillRect/>
          </a:stretch>
        </p:blipFill>
        <p:spPr bwMode="auto">
          <a:xfrm>
            <a:off x="7989888" y="46038"/>
            <a:ext cx="1104900" cy="284162"/>
          </a:xfrm>
          <a:prstGeom prst="rect">
            <a:avLst/>
          </a:prstGeom>
          <a:noFill/>
          <a:ln w="9525">
            <a:noFill/>
            <a:miter lim="800000"/>
            <a:headEnd/>
            <a:tailEnd/>
          </a:ln>
        </p:spPr>
      </p:pic>
      <p:pic>
        <p:nvPicPr>
          <p:cNvPr id="16" name="Picture 27"/>
          <p:cNvPicPr>
            <a:picLocks noChangeAspect="1" noChangeArrowheads="1"/>
          </p:cNvPicPr>
          <p:nvPr userDrawn="1"/>
        </p:nvPicPr>
        <p:blipFill>
          <a:blip r:embed="rId7" cstate="print"/>
          <a:srcRect/>
          <a:stretch>
            <a:fillRect/>
          </a:stretch>
        </p:blipFill>
        <p:spPr bwMode="auto">
          <a:xfrm>
            <a:off x="7596188" y="4763"/>
            <a:ext cx="379412" cy="385762"/>
          </a:xfrm>
          <a:prstGeom prst="rect">
            <a:avLst/>
          </a:prstGeom>
          <a:noFill/>
          <a:ln w="9525">
            <a:noFill/>
            <a:miter lim="800000"/>
            <a:headEnd/>
            <a:tailEnd/>
          </a:ln>
        </p:spPr>
      </p:pic>
      <p:pic>
        <p:nvPicPr>
          <p:cNvPr id="17" name="Picture 28" descr="mlit_top"/>
          <p:cNvPicPr>
            <a:picLocks noChangeAspect="1" noChangeArrowheads="1"/>
          </p:cNvPicPr>
          <p:nvPr userDrawn="1"/>
        </p:nvPicPr>
        <p:blipFill>
          <a:blip r:embed="rId4" cstate="print"/>
          <a:srcRect t="43706" r="70087" b="51259"/>
          <a:stretch>
            <a:fillRect/>
          </a:stretch>
        </p:blipFill>
        <p:spPr bwMode="auto">
          <a:xfrm>
            <a:off x="6948488" y="368300"/>
            <a:ext cx="1439862" cy="44450"/>
          </a:xfrm>
          <a:prstGeom prst="rect">
            <a:avLst/>
          </a:prstGeom>
          <a:noFill/>
          <a:ln w="9525">
            <a:noFill/>
            <a:miter lim="800000"/>
            <a:headEnd/>
            <a:tailEnd/>
          </a:ln>
        </p:spPr>
      </p:pic>
      <p:sp>
        <p:nvSpPr>
          <p:cNvPr id="18"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19"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-1-</a:t>
            </a:r>
            <a:endParaRPr lang="ja-JP" altLang="en-US">
              <a:solidFill>
                <a:prstClr val="black">
                  <a:tint val="75000"/>
                </a:prstClr>
              </a:solidFill>
            </a:endParaRPr>
          </a:p>
        </p:txBody>
      </p:sp>
      <p:sp>
        <p:nvSpPr>
          <p:cNvPr id="20" name="スライド番号プレースホルダ 5"/>
          <p:cNvSpPr>
            <a:spLocks noGrp="1"/>
          </p:cNvSpPr>
          <p:nvPr>
            <p:ph type="sldNum" sz="quarter" idx="12"/>
          </p:nvPr>
        </p:nvSpPr>
        <p:spPr/>
        <p:txBody>
          <a:bodyPr/>
          <a:lstStyle>
            <a:lvl1pPr>
              <a:defRPr/>
            </a:lvl1pPr>
          </a:lstStyle>
          <a:p>
            <a:pPr>
              <a:defRPr/>
            </a:pPr>
            <a:fld id="{F799D631-4AD6-41D0-956E-0986C8762D2C}" type="slidenum">
              <a:rPr lang="ja-JP" altLang="en-US">
                <a:solidFill>
                  <a:prstClr val="black">
                    <a:tint val="75000"/>
                  </a:prstClr>
                </a:solidFill>
              </a:rPr>
              <a:pPr>
                <a:defRPr/>
              </a:pPr>
              <a:t>‹#›</a:t>
            </a:fld>
            <a:endParaRPr lang="ja-JP" altLang="en-US" dirty="0">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-1-</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638D2CC4-F0E1-4376-865E-8DD0A7FE6D35}" type="slidenum">
              <a:rPr lang="ja-JP" altLang="en-US">
                <a:solidFill>
                  <a:prstClr val="black">
                    <a:tint val="75000"/>
                  </a:prstClr>
                </a:solidFill>
              </a:rPr>
              <a:pPr>
                <a:defRPr/>
              </a:pPr>
              <a:t>‹#›</a:t>
            </a:fld>
            <a:endParaRPr lang="ja-JP" altLang="en-US" dirty="0">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-1-</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AB02A838-AD27-408D-ACB3-9FDFDAC3AAEE}" type="slidenum">
              <a:rPr lang="ja-JP" altLang="en-US">
                <a:solidFill>
                  <a:prstClr val="black">
                    <a:tint val="75000"/>
                  </a:prstClr>
                </a:solidFill>
              </a:rPr>
              <a:pPr>
                <a:defRPr/>
              </a:pPr>
              <a:t>‹#›</a:t>
            </a:fld>
            <a:endParaRPr lang="ja-JP" altLang="en-US" dirty="0">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-1-</a:t>
            </a:r>
            <a:endParaRPr lang="ja-JP" altLang="en-US">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23782D9A-1B43-4551-B4AE-9CE512C9298C}" type="slidenum">
              <a:rPr lang="ja-JP" altLang="en-US">
                <a:solidFill>
                  <a:prstClr val="black">
                    <a:tint val="75000"/>
                  </a:prstClr>
                </a:solidFill>
              </a:rPr>
              <a:pPr>
                <a:defRPr/>
              </a:pPr>
              <a:t>‹#›</a:t>
            </a:fld>
            <a:endParaRPr lang="ja-JP" altLang="en-US" dirty="0">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8"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-1-</a:t>
            </a:r>
            <a:endParaRPr lang="ja-JP" altLang="en-US">
              <a:solidFill>
                <a:prstClr val="black">
                  <a:tint val="75000"/>
                </a:prstClr>
              </a:solidFill>
            </a:endParaRPr>
          </a:p>
        </p:txBody>
      </p:sp>
      <p:sp>
        <p:nvSpPr>
          <p:cNvPr id="9" name="スライド番号プレースホルダ 5"/>
          <p:cNvSpPr>
            <a:spLocks noGrp="1"/>
          </p:cNvSpPr>
          <p:nvPr>
            <p:ph type="sldNum" sz="quarter" idx="12"/>
          </p:nvPr>
        </p:nvSpPr>
        <p:spPr/>
        <p:txBody>
          <a:bodyPr/>
          <a:lstStyle>
            <a:lvl1pPr>
              <a:defRPr/>
            </a:lvl1pPr>
          </a:lstStyle>
          <a:p>
            <a:pPr>
              <a:defRPr/>
            </a:pPr>
            <a:fld id="{BCE4209A-5C55-4AD3-80EC-0774661F1153}" type="slidenum">
              <a:rPr lang="ja-JP" altLang="en-US">
                <a:solidFill>
                  <a:prstClr val="black">
                    <a:tint val="75000"/>
                  </a:prstClr>
                </a:solidFill>
              </a:rPr>
              <a:pPr>
                <a:defRPr/>
              </a:pPr>
              <a:t>‹#›</a:t>
            </a:fld>
            <a:endParaRPr lang="ja-JP" altLang="en-US" dirty="0">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4" name="Rectangle 7"/>
          <p:cNvSpPr txBox="1">
            <a:spLocks noChangeArrowheads="1"/>
          </p:cNvSpPr>
          <p:nvPr userDrawn="1"/>
        </p:nvSpPr>
        <p:spPr bwMode="auto">
          <a:xfrm>
            <a:off x="457200" y="274638"/>
            <a:ext cx="8229600" cy="1143000"/>
          </a:xfrm>
          <a:prstGeom prst="rect">
            <a:avLst/>
          </a:prstGeom>
          <a:noFill/>
          <a:ln w="9525">
            <a:noFill/>
            <a:miter lim="800000"/>
            <a:headEnd/>
            <a:tailEnd/>
          </a:ln>
        </p:spPr>
        <p:txBody>
          <a:bodyPr anchor="ctr"/>
          <a:lstStyle/>
          <a:p>
            <a:pPr algn="ctr" eaLnBrk="0" hangingPunct="0">
              <a:defRPr/>
            </a:pPr>
            <a:r>
              <a:rPr lang="ja-JP" altLang="en-US" sz="4400" dirty="0">
                <a:solidFill>
                  <a:prstClr val="black"/>
                </a:solidFill>
                <a:latin typeface="Calibri"/>
                <a:ea typeface="ＭＳ Ｐゴシック"/>
              </a:rPr>
              <a:t>マスタ タイトルの書式設定</a:t>
            </a:r>
          </a:p>
        </p:txBody>
      </p:sp>
      <p:sp>
        <p:nvSpPr>
          <p:cNvPr id="5" name="Rectangle 11"/>
          <p:cNvSpPr txBox="1">
            <a:spLocks noChangeArrowheads="1"/>
          </p:cNvSpPr>
          <p:nvPr userDrawn="1"/>
        </p:nvSpPr>
        <p:spPr bwMode="auto">
          <a:xfrm>
            <a:off x="7010400" y="6308725"/>
            <a:ext cx="2133600" cy="476250"/>
          </a:xfrm>
          <a:prstGeom prst="rect">
            <a:avLst/>
          </a:prstGeom>
          <a:noFill/>
          <a:ln w="9525">
            <a:noFill/>
            <a:miter lim="800000"/>
            <a:headEnd/>
            <a:tailEnd/>
          </a:ln>
          <a:effectLst/>
        </p:spPr>
        <p:txBody>
          <a:bodyPr/>
          <a:lstStyle>
            <a:lvl1pPr algn="r">
              <a:defRPr sz="1600"/>
            </a:lvl1pPr>
          </a:lstStyle>
          <a:p>
            <a:pPr fontAlgn="auto">
              <a:spcBef>
                <a:spcPts val="0"/>
              </a:spcBef>
              <a:spcAft>
                <a:spcPts val="0"/>
              </a:spcAft>
              <a:defRPr/>
            </a:pPr>
            <a:fld id="{E27B4341-9387-4EF9-B405-6CF49C6244F2}" type="slidenum">
              <a:rPr lang="en-US" altLang="ja-JP" smtClean="0">
                <a:solidFill>
                  <a:prstClr val="black">
                    <a:tint val="75000"/>
                  </a:prstClr>
                </a:solidFill>
                <a:latin typeface="Calibri"/>
                <a:ea typeface="ＭＳ Ｐゴシック"/>
              </a:rPr>
              <a:pPr fontAlgn="auto">
                <a:spcBef>
                  <a:spcPts val="0"/>
                </a:spcBef>
                <a:spcAft>
                  <a:spcPts val="0"/>
                </a:spcAft>
                <a:defRPr/>
              </a:pPr>
              <a:t>‹#›</a:t>
            </a:fld>
            <a:endParaRPr lang="en-US" altLang="ja-JP" dirty="0">
              <a:solidFill>
                <a:prstClr val="black">
                  <a:tint val="75000"/>
                </a:prstClr>
              </a:solidFill>
              <a:latin typeface="Calibri"/>
              <a:ea typeface="ＭＳ Ｐゴシック"/>
            </a:endParaRPr>
          </a:p>
        </p:txBody>
      </p:sp>
      <p:pic>
        <p:nvPicPr>
          <p:cNvPr id="6" name="Picture 9" descr="mlit_home"/>
          <p:cNvPicPr>
            <a:picLocks noChangeAspect="1" noChangeArrowheads="1"/>
          </p:cNvPicPr>
          <p:nvPr userDrawn="1"/>
        </p:nvPicPr>
        <p:blipFill>
          <a:blip r:embed="rId2" cstate="print"/>
          <a:srcRect/>
          <a:stretch>
            <a:fillRect/>
          </a:stretch>
        </p:blipFill>
        <p:spPr bwMode="auto">
          <a:xfrm>
            <a:off x="8728075" y="0"/>
            <a:ext cx="381000" cy="404813"/>
          </a:xfrm>
          <a:prstGeom prst="rect">
            <a:avLst/>
          </a:prstGeom>
          <a:noFill/>
          <a:ln w="9525">
            <a:noFill/>
            <a:miter lim="800000"/>
            <a:headEnd/>
            <a:tailEnd/>
          </a:ln>
        </p:spPr>
      </p:pic>
      <p:sp>
        <p:nvSpPr>
          <p:cNvPr id="8" name="Text Box 33"/>
          <p:cNvSpPr txBox="1">
            <a:spLocks noChangeArrowheads="1"/>
          </p:cNvSpPr>
          <p:nvPr userDrawn="1"/>
        </p:nvSpPr>
        <p:spPr bwMode="auto">
          <a:xfrm>
            <a:off x="7920038" y="0"/>
            <a:ext cx="1223962" cy="268288"/>
          </a:xfrm>
          <a:prstGeom prst="rect">
            <a:avLst/>
          </a:prstGeom>
          <a:noFill/>
          <a:ln w="9525">
            <a:noFill/>
            <a:miter lim="800000"/>
            <a:headEnd/>
            <a:tailEnd/>
          </a:ln>
        </p:spPr>
        <p:txBody>
          <a:bodyPr>
            <a:spAutoFit/>
          </a:bodyPr>
          <a:lstStyle/>
          <a:p>
            <a:pPr>
              <a:lnSpc>
                <a:spcPct val="70000"/>
              </a:lnSpc>
              <a:spcBef>
                <a:spcPct val="50000"/>
              </a:spcBef>
              <a:defRPr/>
            </a:pPr>
            <a:r>
              <a:rPr lang="en-US" altLang="ja-JP" sz="600" dirty="0">
                <a:solidFill>
                  <a:prstClr val="black"/>
                </a:solidFill>
                <a:ea typeface="ＭＳ Ｐゴシック"/>
              </a:rPr>
              <a:t>Ministry of Land, Infrastructure, </a:t>
            </a:r>
          </a:p>
          <a:p>
            <a:pPr>
              <a:lnSpc>
                <a:spcPct val="70000"/>
              </a:lnSpc>
              <a:spcBef>
                <a:spcPct val="50000"/>
              </a:spcBef>
              <a:defRPr/>
            </a:pPr>
            <a:r>
              <a:rPr lang="en-US" altLang="ja-JP" sz="600" dirty="0">
                <a:solidFill>
                  <a:prstClr val="black"/>
                </a:solidFill>
                <a:ea typeface="ＭＳ Ｐゴシック"/>
              </a:rPr>
              <a:t>Transport and Tourism JAPAN</a:t>
            </a:r>
          </a:p>
        </p:txBody>
      </p:sp>
      <p:sp>
        <p:nvSpPr>
          <p:cNvPr id="9" name="Line 13"/>
          <p:cNvSpPr>
            <a:spLocks noChangeShapeType="1"/>
          </p:cNvSpPr>
          <p:nvPr userDrawn="1"/>
        </p:nvSpPr>
        <p:spPr bwMode="auto">
          <a:xfrm>
            <a:off x="0" y="6597650"/>
            <a:ext cx="9180513" cy="0"/>
          </a:xfrm>
          <a:prstGeom prst="line">
            <a:avLst/>
          </a:prstGeom>
          <a:noFill/>
          <a:ln w="25400">
            <a:solidFill>
              <a:srgbClr val="0000FF"/>
            </a:solidFill>
            <a:round/>
            <a:headEnd/>
            <a:tailEnd/>
          </a:ln>
          <a:effectLst/>
        </p:spPr>
        <p:txBody>
          <a:bodyPr/>
          <a:lstStyle/>
          <a:p>
            <a:pPr>
              <a:lnSpc>
                <a:spcPts val="2000"/>
              </a:lnSpc>
              <a:defRPr/>
            </a:pPr>
            <a:endParaRPr lang="ja-JP" altLang="en-US" dirty="0">
              <a:solidFill>
                <a:prstClr val="black"/>
              </a:solidFill>
              <a:effectLst>
                <a:outerShdw blurRad="38100" dist="38100" dir="2700000" algn="tl">
                  <a:srgbClr val="000000">
                    <a:alpha val="43137"/>
                  </a:srgbClr>
                </a:outerShdw>
              </a:effectLst>
              <a:latin typeface="Arial Narrow" pitchFamily="34" charset="0"/>
              <a:ea typeface="ＭＳ Ｐゴシック"/>
            </a:endParaRPr>
          </a:p>
        </p:txBody>
      </p:sp>
      <p:grpSp>
        <p:nvGrpSpPr>
          <p:cNvPr id="3" name="Group 15"/>
          <p:cNvGrpSpPr>
            <a:grpSpLocks/>
          </p:cNvGrpSpPr>
          <p:nvPr userDrawn="1"/>
        </p:nvGrpSpPr>
        <p:grpSpPr bwMode="auto">
          <a:xfrm>
            <a:off x="-3175" y="3175"/>
            <a:ext cx="9144000" cy="546100"/>
            <a:chOff x="0" y="0"/>
            <a:chExt cx="5760" cy="344"/>
          </a:xfrm>
        </p:grpSpPr>
        <p:pic>
          <p:nvPicPr>
            <p:cNvPr id="11" name="Picture 16" descr="mlit_top"/>
            <p:cNvPicPr>
              <a:picLocks noChangeAspect="1" noChangeArrowheads="1"/>
            </p:cNvPicPr>
            <p:nvPr userDrawn="1"/>
          </p:nvPicPr>
          <p:blipFill>
            <a:blip r:embed="rId3" cstate="print"/>
            <a:srcRect/>
            <a:stretch>
              <a:fillRect/>
            </a:stretch>
          </p:blipFill>
          <p:spPr bwMode="auto">
            <a:xfrm>
              <a:off x="0" y="300"/>
              <a:ext cx="5760" cy="44"/>
            </a:xfrm>
            <a:prstGeom prst="rect">
              <a:avLst/>
            </a:prstGeom>
            <a:noFill/>
            <a:ln w="9525">
              <a:noFill/>
              <a:miter lim="800000"/>
              <a:headEnd/>
              <a:tailEnd/>
            </a:ln>
          </p:spPr>
        </p:pic>
        <p:grpSp>
          <p:nvGrpSpPr>
            <p:cNvPr id="10" name="Group 17"/>
            <p:cNvGrpSpPr>
              <a:grpSpLocks/>
            </p:cNvGrpSpPr>
            <p:nvPr userDrawn="1"/>
          </p:nvGrpSpPr>
          <p:grpSpPr bwMode="auto">
            <a:xfrm>
              <a:off x="0" y="0"/>
              <a:ext cx="5760" cy="318"/>
              <a:chOff x="0" y="0"/>
              <a:chExt cx="5760" cy="318"/>
            </a:xfrm>
          </p:grpSpPr>
          <p:pic>
            <p:nvPicPr>
              <p:cNvPr id="13" name="Picture 18" descr="mlit_top"/>
              <p:cNvPicPr>
                <a:picLocks noChangeAspect="1" noChangeArrowheads="1"/>
              </p:cNvPicPr>
              <p:nvPr userDrawn="1"/>
            </p:nvPicPr>
            <p:blipFill>
              <a:blip r:embed="rId4" cstate="print"/>
              <a:srcRect r="66945" b="42805"/>
              <a:stretch>
                <a:fillRect/>
              </a:stretch>
            </p:blipFill>
            <p:spPr bwMode="auto">
              <a:xfrm>
                <a:off x="3856" y="0"/>
                <a:ext cx="1904" cy="318"/>
              </a:xfrm>
              <a:prstGeom prst="rect">
                <a:avLst/>
              </a:prstGeom>
              <a:noFill/>
              <a:ln w="9525">
                <a:noFill/>
                <a:miter lim="800000"/>
                <a:headEnd/>
                <a:tailEnd/>
              </a:ln>
            </p:spPr>
          </p:pic>
          <p:pic>
            <p:nvPicPr>
              <p:cNvPr id="14" name="Picture 19" descr="mlit_top"/>
              <p:cNvPicPr>
                <a:picLocks noChangeAspect="1" noChangeArrowheads="1"/>
              </p:cNvPicPr>
              <p:nvPr userDrawn="1"/>
            </p:nvPicPr>
            <p:blipFill>
              <a:blip r:embed="rId5" cstate="print"/>
              <a:srcRect l="50000" b="42805"/>
              <a:stretch>
                <a:fillRect/>
              </a:stretch>
            </p:blipFill>
            <p:spPr bwMode="auto">
              <a:xfrm>
                <a:off x="1043" y="0"/>
                <a:ext cx="2880" cy="318"/>
              </a:xfrm>
              <a:prstGeom prst="rect">
                <a:avLst/>
              </a:prstGeom>
              <a:noFill/>
              <a:ln w="9525">
                <a:noFill/>
                <a:miter lim="800000"/>
                <a:headEnd/>
                <a:tailEnd/>
              </a:ln>
            </p:spPr>
          </p:pic>
          <p:pic>
            <p:nvPicPr>
              <p:cNvPr id="15" name="Picture 20" descr="mlit_top"/>
              <p:cNvPicPr>
                <a:picLocks noChangeAspect="1" noChangeArrowheads="1"/>
              </p:cNvPicPr>
              <p:nvPr userDrawn="1"/>
            </p:nvPicPr>
            <p:blipFill>
              <a:blip r:embed="rId5" cstate="print"/>
              <a:srcRect l="68906" b="42805"/>
              <a:stretch>
                <a:fillRect/>
              </a:stretch>
            </p:blipFill>
            <p:spPr bwMode="auto">
              <a:xfrm>
                <a:off x="0" y="0"/>
                <a:ext cx="1791" cy="318"/>
              </a:xfrm>
              <a:prstGeom prst="rect">
                <a:avLst/>
              </a:prstGeom>
              <a:noFill/>
              <a:ln w="9525">
                <a:noFill/>
                <a:miter lim="800000"/>
                <a:headEnd/>
                <a:tailEnd/>
              </a:ln>
            </p:spPr>
          </p:pic>
        </p:grpSp>
      </p:grpSp>
      <p:pic>
        <p:nvPicPr>
          <p:cNvPr id="16" name="Picture 21"/>
          <p:cNvPicPr>
            <a:picLocks noChangeAspect="1" noChangeArrowheads="1"/>
          </p:cNvPicPr>
          <p:nvPr userDrawn="1"/>
        </p:nvPicPr>
        <p:blipFill>
          <a:blip r:embed="rId6" cstate="print"/>
          <a:srcRect/>
          <a:stretch>
            <a:fillRect/>
          </a:stretch>
        </p:blipFill>
        <p:spPr bwMode="auto">
          <a:xfrm>
            <a:off x="7989888" y="46038"/>
            <a:ext cx="1104900" cy="284162"/>
          </a:xfrm>
          <a:prstGeom prst="rect">
            <a:avLst/>
          </a:prstGeom>
          <a:noFill/>
          <a:ln w="9525">
            <a:noFill/>
            <a:miter lim="800000"/>
            <a:headEnd/>
            <a:tailEnd/>
          </a:ln>
        </p:spPr>
      </p:pic>
      <p:pic>
        <p:nvPicPr>
          <p:cNvPr id="22" name="Picture 27"/>
          <p:cNvPicPr>
            <a:picLocks noChangeAspect="1" noChangeArrowheads="1"/>
          </p:cNvPicPr>
          <p:nvPr userDrawn="1"/>
        </p:nvPicPr>
        <p:blipFill>
          <a:blip r:embed="rId7" cstate="print"/>
          <a:srcRect/>
          <a:stretch>
            <a:fillRect/>
          </a:stretch>
        </p:blipFill>
        <p:spPr bwMode="auto">
          <a:xfrm>
            <a:off x="7596188" y="4763"/>
            <a:ext cx="379412" cy="385762"/>
          </a:xfrm>
          <a:prstGeom prst="rect">
            <a:avLst/>
          </a:prstGeom>
          <a:noFill/>
          <a:ln w="9525">
            <a:noFill/>
            <a:miter lim="800000"/>
            <a:headEnd/>
            <a:tailEnd/>
          </a:ln>
        </p:spPr>
      </p:pic>
      <p:pic>
        <p:nvPicPr>
          <p:cNvPr id="23" name="Picture 28" descr="mlit_top"/>
          <p:cNvPicPr>
            <a:picLocks noChangeAspect="1" noChangeArrowheads="1"/>
          </p:cNvPicPr>
          <p:nvPr userDrawn="1"/>
        </p:nvPicPr>
        <p:blipFill>
          <a:blip r:embed="rId4" cstate="print"/>
          <a:srcRect t="43706" r="70087" b="51259"/>
          <a:stretch>
            <a:fillRect/>
          </a:stretch>
        </p:blipFill>
        <p:spPr bwMode="auto">
          <a:xfrm>
            <a:off x="6948488" y="368300"/>
            <a:ext cx="1439862" cy="44450"/>
          </a:xfrm>
          <a:prstGeom prst="rect">
            <a:avLst/>
          </a:prstGeom>
          <a:noFill/>
          <a:ln w="9525">
            <a:noFill/>
            <a:miter lim="800000"/>
            <a:headEnd/>
            <a:tailEnd/>
          </a:ln>
        </p:spPr>
      </p:pic>
      <p:sp>
        <p:nvSpPr>
          <p:cNvPr id="24" name="Text Box 12"/>
          <p:cNvSpPr txBox="1">
            <a:spLocks noChangeArrowheads="1"/>
          </p:cNvSpPr>
          <p:nvPr userDrawn="1"/>
        </p:nvSpPr>
        <p:spPr bwMode="auto">
          <a:xfrm>
            <a:off x="1588" y="6597650"/>
            <a:ext cx="6516687" cy="230188"/>
          </a:xfrm>
          <a:prstGeom prst="rect">
            <a:avLst/>
          </a:prstGeom>
          <a:noFill/>
          <a:ln w="9525" algn="ctr">
            <a:noFill/>
            <a:miter lim="800000"/>
            <a:headEnd/>
            <a:tailEnd/>
          </a:ln>
        </p:spPr>
        <p:txBody>
          <a:bodyPr wrap="none" tIns="0" bIns="0" anchor="ctr">
            <a:spAutoFit/>
          </a:bodyPr>
          <a:lstStyle/>
          <a:p>
            <a:pPr algn="ctr">
              <a:spcBef>
                <a:spcPct val="50000"/>
              </a:spcBef>
              <a:buClr>
                <a:srgbClr val="FF0000"/>
              </a:buClr>
              <a:buFont typeface="Wingdings" pitchFamily="2" charset="2"/>
              <a:buNone/>
              <a:defRPr/>
            </a:pPr>
            <a:r>
              <a:rPr lang="en-US" altLang="ja-JP" sz="1500" b="1" i="1" dirty="0">
                <a:solidFill>
                  <a:prstClr val="black"/>
                </a:solidFill>
                <a:latin typeface="Times New Roman" pitchFamily="18" charset="0"/>
                <a:ea typeface="ＭＳ Ｐゴシック"/>
              </a:rPr>
              <a:t>The 8</a:t>
            </a:r>
            <a:r>
              <a:rPr lang="en-US" altLang="ja-JP" sz="1500" b="1" i="1" baseline="30000" dirty="0">
                <a:solidFill>
                  <a:prstClr val="black"/>
                </a:solidFill>
                <a:latin typeface="Times New Roman" pitchFamily="18" charset="0"/>
                <a:ea typeface="ＭＳ Ｐゴシック"/>
              </a:rPr>
              <a:t>th</a:t>
            </a:r>
            <a:r>
              <a:rPr lang="en-US" altLang="ja-JP" sz="1500" b="1" i="1" dirty="0">
                <a:solidFill>
                  <a:prstClr val="black"/>
                </a:solidFill>
                <a:latin typeface="Times New Roman" pitchFamily="18" charset="0"/>
                <a:ea typeface="ＭＳ Ｐゴシック"/>
              </a:rPr>
              <a:t> STOM+J / The 7</a:t>
            </a:r>
            <a:r>
              <a:rPr lang="en-US" altLang="ja-JP" sz="1500" b="1" i="1" baseline="30000" dirty="0">
                <a:solidFill>
                  <a:prstClr val="black"/>
                </a:solidFill>
                <a:latin typeface="Times New Roman" pitchFamily="18" charset="0"/>
                <a:ea typeface="ＭＳ Ｐゴシック"/>
              </a:rPr>
              <a:t>th</a:t>
            </a:r>
            <a:r>
              <a:rPr lang="en-US" altLang="ja-JP" sz="1500" b="1" i="1" dirty="0">
                <a:solidFill>
                  <a:prstClr val="black"/>
                </a:solidFill>
                <a:latin typeface="Times New Roman" pitchFamily="18" charset="0"/>
                <a:ea typeface="ＭＳ Ｐゴシック"/>
              </a:rPr>
              <a:t>  ATM+J, 9</a:t>
            </a:r>
            <a:r>
              <a:rPr lang="en-US" altLang="ja-JP" sz="1500" b="1" i="1" baseline="30000" dirty="0">
                <a:solidFill>
                  <a:prstClr val="black"/>
                </a:solidFill>
                <a:latin typeface="Times New Roman" pitchFamily="18" charset="0"/>
                <a:ea typeface="ＭＳ Ｐゴシック"/>
              </a:rPr>
              <a:t>th</a:t>
            </a:r>
            <a:r>
              <a:rPr lang="en-US" altLang="ja-JP" sz="1500" b="1" i="1" dirty="0">
                <a:solidFill>
                  <a:prstClr val="black"/>
                </a:solidFill>
                <a:latin typeface="Times New Roman" pitchFamily="18" charset="0"/>
                <a:ea typeface="ＭＳ Ｐゴシック"/>
              </a:rPr>
              <a:t> / 11</a:t>
            </a:r>
            <a:r>
              <a:rPr lang="en-US" altLang="ja-JP" sz="1500" b="1" i="1" baseline="30000" dirty="0">
                <a:solidFill>
                  <a:prstClr val="black"/>
                </a:solidFill>
                <a:latin typeface="Times New Roman" pitchFamily="18" charset="0"/>
                <a:ea typeface="ＭＳ Ｐゴシック"/>
              </a:rPr>
              <a:t>th</a:t>
            </a:r>
            <a:r>
              <a:rPr lang="en-US" altLang="ja-JP" sz="1500" b="1" i="1" dirty="0">
                <a:solidFill>
                  <a:prstClr val="black"/>
                </a:solidFill>
                <a:latin typeface="Times New Roman" pitchFamily="18" charset="0"/>
                <a:ea typeface="ＭＳ Ｐゴシック"/>
              </a:rPr>
              <a:t>  December 2009, Ha </a:t>
            </a:r>
            <a:r>
              <a:rPr lang="en-US" altLang="ja-JP" sz="1500" b="1" i="1" dirty="0" err="1">
                <a:solidFill>
                  <a:prstClr val="black"/>
                </a:solidFill>
                <a:latin typeface="Times New Roman" pitchFamily="18" charset="0"/>
                <a:ea typeface="ＭＳ Ｐゴシック"/>
              </a:rPr>
              <a:t>Noi</a:t>
            </a:r>
            <a:r>
              <a:rPr lang="en-US" altLang="ja-JP" sz="1500" b="1" i="1" dirty="0">
                <a:solidFill>
                  <a:prstClr val="black"/>
                </a:solidFill>
                <a:latin typeface="Times New Roman" pitchFamily="18" charset="0"/>
                <a:ea typeface="ＭＳ Ｐゴシック"/>
              </a:rPr>
              <a:t>, Viet Nam</a:t>
            </a:r>
          </a:p>
        </p:txBody>
      </p:sp>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7" name="Rectangle 8"/>
          <p:cNvSpPr>
            <a:spLocks noGrp="1" noChangeArrowheads="1"/>
          </p:cNvSpPr>
          <p:nvPr>
            <p:ph idx="1"/>
          </p:nvPr>
        </p:nvSpPr>
        <p:spPr bwMode="auto">
          <a:xfrm>
            <a:off x="457200" y="1600200"/>
            <a:ext cx="8229600" cy="4525963"/>
          </a:xfrm>
          <a:prstGeom prst="rect">
            <a:avLst/>
          </a:prstGeom>
          <a:noFill/>
          <a:ln w="9525">
            <a:noFill/>
            <a:miter lim="800000"/>
            <a:headEnd/>
            <a:tailEnd/>
          </a:ln>
        </p:spPr>
        <p:txBody>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25"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26"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-1-</a:t>
            </a:r>
            <a:endParaRPr lang="ja-JP" altLang="en-US">
              <a:solidFill>
                <a:prstClr val="black">
                  <a:tint val="75000"/>
                </a:prstClr>
              </a:solidFill>
            </a:endParaRPr>
          </a:p>
        </p:txBody>
      </p:sp>
      <p:sp>
        <p:nvSpPr>
          <p:cNvPr id="27" name="スライド番号プレースホルダ 5"/>
          <p:cNvSpPr>
            <a:spLocks noGrp="1"/>
          </p:cNvSpPr>
          <p:nvPr>
            <p:ph type="sldNum" sz="quarter" idx="12"/>
          </p:nvPr>
        </p:nvSpPr>
        <p:spPr/>
        <p:txBody>
          <a:bodyPr/>
          <a:lstStyle>
            <a:lvl1pPr>
              <a:defRPr/>
            </a:lvl1pPr>
          </a:lstStyle>
          <a:p>
            <a:pPr>
              <a:defRPr/>
            </a:pPr>
            <a:fld id="{B9DF2BF2-1C6F-4CA5-93CA-72EB6F275141}" type="slidenum">
              <a:rPr lang="ja-JP" altLang="en-US">
                <a:solidFill>
                  <a:prstClr val="black">
                    <a:tint val="75000"/>
                  </a:prstClr>
                </a:solidFill>
              </a:rPr>
              <a:pPr>
                <a:defRPr/>
              </a:pPr>
              <a:t>‹#›</a:t>
            </a:fld>
            <a:endParaRPr lang="ja-JP" alt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pic>
        <p:nvPicPr>
          <p:cNvPr id="2" name="Picture 9" descr="mlit_home"/>
          <p:cNvPicPr>
            <a:picLocks noChangeAspect="1" noChangeArrowheads="1"/>
          </p:cNvPicPr>
          <p:nvPr userDrawn="1"/>
        </p:nvPicPr>
        <p:blipFill>
          <a:blip r:embed="rId2" cstate="print"/>
          <a:srcRect/>
          <a:stretch>
            <a:fillRect/>
          </a:stretch>
        </p:blipFill>
        <p:spPr bwMode="auto">
          <a:xfrm>
            <a:off x="8728075" y="0"/>
            <a:ext cx="381000" cy="404813"/>
          </a:xfrm>
          <a:prstGeom prst="rect">
            <a:avLst/>
          </a:prstGeom>
          <a:noFill/>
          <a:ln w="9525">
            <a:noFill/>
            <a:miter lim="800000"/>
            <a:headEnd/>
            <a:tailEnd/>
          </a:ln>
        </p:spPr>
      </p:pic>
      <p:sp>
        <p:nvSpPr>
          <p:cNvPr id="3" name="Text Box 33"/>
          <p:cNvSpPr txBox="1">
            <a:spLocks noChangeArrowheads="1"/>
          </p:cNvSpPr>
          <p:nvPr userDrawn="1"/>
        </p:nvSpPr>
        <p:spPr bwMode="auto">
          <a:xfrm>
            <a:off x="7920038" y="0"/>
            <a:ext cx="1223962" cy="268288"/>
          </a:xfrm>
          <a:prstGeom prst="rect">
            <a:avLst/>
          </a:prstGeom>
          <a:noFill/>
          <a:ln w="9525">
            <a:noFill/>
            <a:miter lim="800000"/>
            <a:headEnd/>
            <a:tailEnd/>
          </a:ln>
        </p:spPr>
        <p:txBody>
          <a:bodyPr>
            <a:spAutoFit/>
          </a:bodyPr>
          <a:lstStyle/>
          <a:p>
            <a:pPr>
              <a:lnSpc>
                <a:spcPct val="70000"/>
              </a:lnSpc>
              <a:spcBef>
                <a:spcPct val="50000"/>
              </a:spcBef>
              <a:defRPr/>
            </a:pPr>
            <a:r>
              <a:rPr lang="en-US" altLang="ja-JP" sz="600">
                <a:solidFill>
                  <a:prstClr val="black"/>
                </a:solidFill>
                <a:ea typeface="ＭＳ Ｐゴシック"/>
              </a:rPr>
              <a:t>Ministry of Land, Infrastructure, </a:t>
            </a:r>
          </a:p>
          <a:p>
            <a:pPr>
              <a:lnSpc>
                <a:spcPct val="70000"/>
              </a:lnSpc>
              <a:spcBef>
                <a:spcPct val="50000"/>
              </a:spcBef>
              <a:defRPr/>
            </a:pPr>
            <a:r>
              <a:rPr lang="en-US" altLang="ja-JP" sz="600">
                <a:solidFill>
                  <a:prstClr val="black"/>
                </a:solidFill>
                <a:ea typeface="ＭＳ Ｐゴシック"/>
              </a:rPr>
              <a:t>Transport and Tourism JAPAN</a:t>
            </a:r>
          </a:p>
        </p:txBody>
      </p:sp>
      <p:grpSp>
        <p:nvGrpSpPr>
          <p:cNvPr id="4" name="Group 15"/>
          <p:cNvGrpSpPr>
            <a:grpSpLocks/>
          </p:cNvGrpSpPr>
          <p:nvPr userDrawn="1"/>
        </p:nvGrpSpPr>
        <p:grpSpPr bwMode="auto">
          <a:xfrm>
            <a:off x="-3175" y="3175"/>
            <a:ext cx="9144000" cy="546100"/>
            <a:chOff x="0" y="0"/>
            <a:chExt cx="5760" cy="344"/>
          </a:xfrm>
        </p:grpSpPr>
        <p:pic>
          <p:nvPicPr>
            <p:cNvPr id="5" name="Picture 16" descr="mlit_top"/>
            <p:cNvPicPr>
              <a:picLocks noChangeAspect="1" noChangeArrowheads="1"/>
            </p:cNvPicPr>
            <p:nvPr userDrawn="1"/>
          </p:nvPicPr>
          <p:blipFill>
            <a:blip r:embed="rId3" cstate="print"/>
            <a:srcRect/>
            <a:stretch>
              <a:fillRect/>
            </a:stretch>
          </p:blipFill>
          <p:spPr bwMode="auto">
            <a:xfrm>
              <a:off x="0" y="300"/>
              <a:ext cx="5760" cy="44"/>
            </a:xfrm>
            <a:prstGeom prst="rect">
              <a:avLst/>
            </a:prstGeom>
            <a:noFill/>
            <a:ln w="9525">
              <a:noFill/>
              <a:miter lim="800000"/>
              <a:headEnd/>
              <a:tailEnd/>
            </a:ln>
          </p:spPr>
        </p:pic>
        <p:grpSp>
          <p:nvGrpSpPr>
            <p:cNvPr id="6" name="Group 17"/>
            <p:cNvGrpSpPr>
              <a:grpSpLocks/>
            </p:cNvGrpSpPr>
            <p:nvPr userDrawn="1"/>
          </p:nvGrpSpPr>
          <p:grpSpPr bwMode="auto">
            <a:xfrm>
              <a:off x="0" y="0"/>
              <a:ext cx="5760" cy="318"/>
              <a:chOff x="0" y="0"/>
              <a:chExt cx="5760" cy="318"/>
            </a:xfrm>
          </p:grpSpPr>
          <p:pic>
            <p:nvPicPr>
              <p:cNvPr id="7" name="Picture 18" descr="mlit_top"/>
              <p:cNvPicPr>
                <a:picLocks noChangeAspect="1" noChangeArrowheads="1"/>
              </p:cNvPicPr>
              <p:nvPr userDrawn="1"/>
            </p:nvPicPr>
            <p:blipFill>
              <a:blip r:embed="rId4" cstate="print"/>
              <a:srcRect r="66945" b="42805"/>
              <a:stretch>
                <a:fillRect/>
              </a:stretch>
            </p:blipFill>
            <p:spPr bwMode="auto">
              <a:xfrm>
                <a:off x="3856" y="0"/>
                <a:ext cx="1904" cy="318"/>
              </a:xfrm>
              <a:prstGeom prst="rect">
                <a:avLst/>
              </a:prstGeom>
              <a:noFill/>
              <a:ln w="9525">
                <a:noFill/>
                <a:miter lim="800000"/>
                <a:headEnd/>
                <a:tailEnd/>
              </a:ln>
            </p:spPr>
          </p:pic>
          <p:pic>
            <p:nvPicPr>
              <p:cNvPr id="8" name="Picture 19" descr="mlit_top"/>
              <p:cNvPicPr>
                <a:picLocks noChangeAspect="1" noChangeArrowheads="1"/>
              </p:cNvPicPr>
              <p:nvPr userDrawn="1"/>
            </p:nvPicPr>
            <p:blipFill>
              <a:blip r:embed="rId5" cstate="print"/>
              <a:srcRect l="50000" b="42805"/>
              <a:stretch>
                <a:fillRect/>
              </a:stretch>
            </p:blipFill>
            <p:spPr bwMode="auto">
              <a:xfrm>
                <a:off x="1043" y="0"/>
                <a:ext cx="2880" cy="318"/>
              </a:xfrm>
              <a:prstGeom prst="rect">
                <a:avLst/>
              </a:prstGeom>
              <a:noFill/>
              <a:ln w="9525">
                <a:noFill/>
                <a:miter lim="800000"/>
                <a:headEnd/>
                <a:tailEnd/>
              </a:ln>
            </p:spPr>
          </p:pic>
          <p:pic>
            <p:nvPicPr>
              <p:cNvPr id="9" name="Picture 20" descr="mlit_top"/>
              <p:cNvPicPr>
                <a:picLocks noChangeAspect="1" noChangeArrowheads="1"/>
              </p:cNvPicPr>
              <p:nvPr userDrawn="1"/>
            </p:nvPicPr>
            <p:blipFill>
              <a:blip r:embed="rId5" cstate="print"/>
              <a:srcRect l="68906" b="42805"/>
              <a:stretch>
                <a:fillRect/>
              </a:stretch>
            </p:blipFill>
            <p:spPr bwMode="auto">
              <a:xfrm>
                <a:off x="0" y="0"/>
                <a:ext cx="1791" cy="318"/>
              </a:xfrm>
              <a:prstGeom prst="rect">
                <a:avLst/>
              </a:prstGeom>
              <a:noFill/>
              <a:ln w="9525">
                <a:noFill/>
                <a:miter lim="800000"/>
                <a:headEnd/>
                <a:tailEnd/>
              </a:ln>
            </p:spPr>
          </p:pic>
        </p:grpSp>
      </p:grpSp>
      <p:pic>
        <p:nvPicPr>
          <p:cNvPr id="10" name="Picture 21"/>
          <p:cNvPicPr>
            <a:picLocks noChangeAspect="1" noChangeArrowheads="1"/>
          </p:cNvPicPr>
          <p:nvPr userDrawn="1"/>
        </p:nvPicPr>
        <p:blipFill>
          <a:blip r:embed="rId6" cstate="print"/>
          <a:srcRect/>
          <a:stretch>
            <a:fillRect/>
          </a:stretch>
        </p:blipFill>
        <p:spPr bwMode="auto">
          <a:xfrm>
            <a:off x="7989888" y="46038"/>
            <a:ext cx="1104900" cy="284162"/>
          </a:xfrm>
          <a:prstGeom prst="rect">
            <a:avLst/>
          </a:prstGeom>
          <a:noFill/>
          <a:ln w="9525">
            <a:noFill/>
            <a:miter lim="800000"/>
            <a:headEnd/>
            <a:tailEnd/>
          </a:ln>
        </p:spPr>
      </p:pic>
      <p:pic>
        <p:nvPicPr>
          <p:cNvPr id="16" name="Picture 27"/>
          <p:cNvPicPr>
            <a:picLocks noChangeAspect="1" noChangeArrowheads="1"/>
          </p:cNvPicPr>
          <p:nvPr userDrawn="1"/>
        </p:nvPicPr>
        <p:blipFill>
          <a:blip r:embed="rId7" cstate="print"/>
          <a:srcRect/>
          <a:stretch>
            <a:fillRect/>
          </a:stretch>
        </p:blipFill>
        <p:spPr bwMode="auto">
          <a:xfrm>
            <a:off x="7596188" y="4763"/>
            <a:ext cx="379412" cy="385762"/>
          </a:xfrm>
          <a:prstGeom prst="rect">
            <a:avLst/>
          </a:prstGeom>
          <a:noFill/>
          <a:ln w="9525">
            <a:noFill/>
            <a:miter lim="800000"/>
            <a:headEnd/>
            <a:tailEnd/>
          </a:ln>
        </p:spPr>
      </p:pic>
      <p:pic>
        <p:nvPicPr>
          <p:cNvPr id="17" name="Picture 28" descr="mlit_top"/>
          <p:cNvPicPr>
            <a:picLocks noChangeAspect="1" noChangeArrowheads="1"/>
          </p:cNvPicPr>
          <p:nvPr userDrawn="1"/>
        </p:nvPicPr>
        <p:blipFill>
          <a:blip r:embed="rId4" cstate="print"/>
          <a:srcRect t="43706" r="70087" b="51259"/>
          <a:stretch>
            <a:fillRect/>
          </a:stretch>
        </p:blipFill>
        <p:spPr bwMode="auto">
          <a:xfrm>
            <a:off x="6948488" y="368300"/>
            <a:ext cx="1439862" cy="44450"/>
          </a:xfrm>
          <a:prstGeom prst="rect">
            <a:avLst/>
          </a:prstGeom>
          <a:noFill/>
          <a:ln w="9525">
            <a:noFill/>
            <a:miter lim="800000"/>
            <a:headEnd/>
            <a:tailEnd/>
          </a:ln>
        </p:spPr>
      </p:pic>
      <p:sp>
        <p:nvSpPr>
          <p:cNvPr id="18"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19"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-1-</a:t>
            </a:r>
            <a:endParaRPr lang="ja-JP" altLang="en-US">
              <a:solidFill>
                <a:prstClr val="black">
                  <a:tint val="75000"/>
                </a:prstClr>
              </a:solidFill>
            </a:endParaRPr>
          </a:p>
        </p:txBody>
      </p:sp>
      <p:sp>
        <p:nvSpPr>
          <p:cNvPr id="20" name="スライド番号プレースホルダ 5"/>
          <p:cNvSpPr>
            <a:spLocks noGrp="1"/>
          </p:cNvSpPr>
          <p:nvPr>
            <p:ph type="sldNum" sz="quarter" idx="12"/>
          </p:nvPr>
        </p:nvSpPr>
        <p:spPr/>
        <p:txBody>
          <a:bodyPr/>
          <a:lstStyle>
            <a:lvl1pPr>
              <a:defRPr/>
            </a:lvl1pPr>
          </a:lstStyle>
          <a:p>
            <a:pPr>
              <a:defRPr/>
            </a:pPr>
            <a:fld id="{D11583DF-AABE-4996-BA96-D28928106361}" type="slidenum">
              <a:rPr lang="ja-JP" altLang="en-US">
                <a:solidFill>
                  <a:prstClr val="black">
                    <a:tint val="75000"/>
                  </a:prstClr>
                </a:solidFill>
              </a:rPr>
              <a:pPr>
                <a:defRPr/>
              </a:pPr>
              <a:t>‹#›</a:t>
            </a:fld>
            <a:endParaRPr lang="ja-JP" altLang="en-U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-1-</a:t>
            </a:r>
            <a:endParaRPr lang="ja-JP" altLang="en-US">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8CBBAA50-F43A-4D4E-AA2C-0FEFF77D55C3}" type="slidenum">
              <a:rPr lang="ja-JP" altLang="en-US">
                <a:solidFill>
                  <a:prstClr val="black">
                    <a:tint val="75000"/>
                  </a:prstClr>
                </a:solidFill>
              </a:rPr>
              <a:pPr>
                <a:defRPr/>
              </a:pPr>
              <a:t>‹#›</a:t>
            </a:fld>
            <a:endParaRPr lang="ja-JP" altLang="en-US" dirty="0">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ja-JP" altLang="en-US" dirty="0">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r>
              <a:rPr lang="en-US" altLang="ja-JP" smtClean="0">
                <a:solidFill>
                  <a:prstClr val="black">
                    <a:tint val="75000"/>
                  </a:prstClr>
                </a:solidFill>
              </a:rPr>
              <a:t>-1-</a:t>
            </a:r>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E62D53C8-F94A-4D64-BD33-31F28F49A712}" type="slidenum">
              <a:rPr lang="ja-JP" altLang="en-US">
                <a:solidFill>
                  <a:prstClr val="black">
                    <a:tint val="75000"/>
                  </a:prstClr>
                </a:solidFill>
              </a:rPr>
              <a:pPr>
                <a:defRPr/>
              </a:pPr>
              <a:t>‹#›</a:t>
            </a:fld>
            <a:endParaRPr lang="ja-JP" alt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2"/>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25049913-4055-4AE8-8068-8AFA52A3AC7A}" type="slidenum">
              <a:rPr kumimoji="0" lang="id-ID" sz="1600">
                <a:solidFill>
                  <a:schemeClr val="tx1">
                    <a:tint val="75000"/>
                  </a:schemeClr>
                </a:solidFill>
                <a:effectLst/>
                <a:latin typeface="+mn-lt"/>
                <a:ea typeface="+mn-ea"/>
              </a:rPr>
              <a:pPr algn="r" fontAlgn="auto">
                <a:spcBef>
                  <a:spcPts val="0"/>
                </a:spcBef>
                <a:spcAft>
                  <a:spcPts val="0"/>
                </a:spcAft>
                <a:defRPr/>
              </a:pPr>
              <a:t>1</a:t>
            </a:fld>
            <a:endParaRPr kumimoji="0" lang="id-ID" sz="1600" dirty="0">
              <a:solidFill>
                <a:schemeClr val="tx1">
                  <a:tint val="75000"/>
                </a:schemeClr>
              </a:solidFill>
              <a:effectLst/>
              <a:latin typeface="+mn-lt"/>
              <a:ea typeface="+mn-ea"/>
            </a:endParaRPr>
          </a:p>
        </p:txBody>
      </p:sp>
      <p:sp>
        <p:nvSpPr>
          <p:cNvPr id="37895" name="Rectangle 7"/>
          <p:cNvSpPr>
            <a:spLocks noChangeArrowheads="1"/>
          </p:cNvSpPr>
          <p:nvPr/>
        </p:nvSpPr>
        <p:spPr bwMode="auto">
          <a:xfrm>
            <a:off x="366346" y="2815937"/>
            <a:ext cx="8244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oAutofit/>
          </a:bodyPr>
          <a:lstStyle/>
          <a:p>
            <a:pPr algn="ctr">
              <a:defRPr/>
            </a:pPr>
            <a:r>
              <a:rPr lang="en-US" sz="3200" b="1" dirty="0" smtClean="0">
                <a:solidFill>
                  <a:srgbClr val="FF0000"/>
                </a:solidFill>
                <a:effectLst>
                  <a:outerShdw blurRad="38100" dist="38100" dir="2700000" algn="tl">
                    <a:srgbClr val="C0C0C0"/>
                  </a:outerShdw>
                </a:effectLst>
                <a:latin typeface="Calibri" pitchFamily="34" charset="0"/>
                <a:ea typeface="ＭＳ Ｐゴシック" pitchFamily="50" charset="-128"/>
                <a:sym typeface="Calibri" pitchFamily="34" charset="0"/>
              </a:rPr>
              <a:t>Progress Towards an International Whole Vehicle Type Approval Scheme</a:t>
            </a:r>
            <a:endParaRPr kumimoji="0" lang="ja-JP" altLang="en-US" sz="3200" b="1" dirty="0">
              <a:solidFill>
                <a:srgbClr val="FF0000"/>
              </a:solidFill>
              <a:effectLst>
                <a:outerShdw blurRad="38100" dist="38100" dir="2700000" algn="tl">
                  <a:srgbClr val="C0C0C0"/>
                </a:outerShdw>
              </a:effectLst>
              <a:latin typeface="Calibri" pitchFamily="34" charset="0"/>
              <a:ea typeface="ＭＳ Ｐゴシック" pitchFamily="50" charset="-128"/>
            </a:endParaRPr>
          </a:p>
        </p:txBody>
      </p:sp>
      <p:sp>
        <p:nvSpPr>
          <p:cNvPr id="37896" name="サブタイトル 2"/>
          <p:cNvSpPr>
            <a:spLocks noChangeArrowheads="1"/>
          </p:cNvSpPr>
          <p:nvPr/>
        </p:nvSpPr>
        <p:spPr bwMode="auto">
          <a:xfrm>
            <a:off x="1104900" y="4191000"/>
            <a:ext cx="6934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defTabSz="0" eaLnBrk="0" hangingPunct="0">
              <a:spcBef>
                <a:spcPct val="20000"/>
              </a:spcBef>
              <a:buFont typeface="Arial" charset="0"/>
              <a:buNone/>
              <a:defRPr/>
            </a:pPr>
            <a:r>
              <a:rPr kumimoji="0" lang="en-US" sz="2800" b="1">
                <a:effectLst>
                  <a:outerShdw blurRad="38100" dist="38100" dir="2700000" algn="tl">
                    <a:srgbClr val="C0C0C0"/>
                  </a:outerShdw>
                </a:effectLst>
                <a:latin typeface="Calibri" pitchFamily="34" charset="0"/>
                <a:ea typeface="新細明體" pitchFamily="18" charset="-120"/>
              </a:rPr>
              <a:t>Sub-group “UN R0” of IWVTA Informal Group</a:t>
            </a:r>
            <a:endParaRPr kumimoji="0" lang="ja-JP" altLang="en-US" sz="3200" b="1">
              <a:effectLst>
                <a:outerShdw blurRad="38100" dist="38100" dir="2700000" algn="tl">
                  <a:srgbClr val="C0C0C0"/>
                </a:outerShdw>
              </a:effectLst>
              <a:latin typeface="Calibri" pitchFamily="34" charset="0"/>
              <a:ea typeface="新細明體" pitchFamily="18" charset="-120"/>
            </a:endParaRPr>
          </a:p>
        </p:txBody>
      </p:sp>
      <p:sp>
        <p:nvSpPr>
          <p:cNvPr id="7" name="テキスト ボックス 6"/>
          <p:cNvSpPr txBox="1"/>
          <p:nvPr/>
        </p:nvSpPr>
        <p:spPr>
          <a:xfrm>
            <a:off x="395536" y="692696"/>
            <a:ext cx="8424936" cy="523220"/>
          </a:xfrm>
          <a:prstGeom prst="rect">
            <a:avLst/>
          </a:prstGeom>
          <a:noFill/>
        </p:spPr>
        <p:txBody>
          <a:bodyPr wrap="square" rtlCol="0">
            <a:spAutoFit/>
          </a:bodyPr>
          <a:lstStyle/>
          <a:p>
            <a:r>
              <a:rPr lang="en-US" altLang="ja-JP" sz="1400" dirty="0" smtClean="0"/>
              <a:t>Excerpt from Informal document No.WP.29-161-17 and WP.29-162-12/Rev.1 transmitted by the representative of Japan as Chairman of IWVTA Sub-group “UN R0”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4"/>
          <p:cNvSpPr>
            <a:spLocks noChangeArrowheads="1"/>
          </p:cNvSpPr>
          <p:nvPr/>
        </p:nvSpPr>
        <p:spPr bwMode="auto">
          <a:xfrm>
            <a:off x="242047" y="1390369"/>
            <a:ext cx="8337550" cy="519113"/>
          </a:xfrm>
          <a:prstGeom prst="rect">
            <a:avLst/>
          </a:prstGeom>
          <a:noFill/>
          <a:ln w="9525">
            <a:noFill/>
            <a:miter lim="800000"/>
            <a:headEnd/>
            <a:tailEnd/>
          </a:ln>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altLang="ja-JP" sz="2800" b="1" i="0" u="none" strike="noStrike" kern="0" cap="none" spc="0" normalizeH="0" baseline="0" noProof="0" dirty="0" smtClean="0">
                <a:ln>
                  <a:noFill/>
                </a:ln>
                <a:solidFill>
                  <a:sysClr val="windowText" lastClr="000000"/>
                </a:solidFill>
                <a:effectLst/>
                <a:uLnTx/>
                <a:uFillTx/>
                <a:sym typeface="Arial" pitchFamily="34" charset="0"/>
              </a:rPr>
              <a:t>2.5 What IWVTA comprises</a:t>
            </a:r>
            <a:endParaRPr kumimoji="0" lang="en-US" altLang="ja-JP" sz="1800" b="1" i="0" u="none" strike="noStrike" kern="0" cap="none" spc="0" normalizeH="0" baseline="0" noProof="0" dirty="0" smtClean="0">
              <a:ln>
                <a:noFill/>
              </a:ln>
              <a:solidFill>
                <a:sysClr val="windowText" lastClr="000000"/>
              </a:solidFill>
              <a:effectLst/>
              <a:uLnTx/>
              <a:uFillTx/>
              <a:sym typeface="Calibri"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900952" y="1815353"/>
            <a:ext cx="7180729" cy="4490151"/>
          </a:xfrm>
          <a:prstGeom prst="rect">
            <a:avLst/>
          </a:prstGeom>
          <a:noFill/>
          <a:ln w="9525">
            <a:noFill/>
            <a:miter lim="800000"/>
            <a:headEnd/>
            <a:tailEnd/>
          </a:ln>
          <a:effectLst/>
        </p:spPr>
      </p:pic>
      <p:sp>
        <p:nvSpPr>
          <p:cNvPr id="6" name="テキスト ボックス 5"/>
          <p:cNvSpPr txBox="1"/>
          <p:nvPr/>
        </p:nvSpPr>
        <p:spPr>
          <a:xfrm>
            <a:off x="395536" y="692696"/>
            <a:ext cx="8424936" cy="523220"/>
          </a:xfrm>
          <a:prstGeom prst="rect">
            <a:avLst/>
          </a:prstGeom>
          <a:noFill/>
        </p:spPr>
        <p:txBody>
          <a:bodyPr wrap="square" rtlCol="0">
            <a:spAutoFit/>
          </a:bodyPr>
          <a:lstStyle/>
          <a:p>
            <a:r>
              <a:rPr lang="en-US" altLang="ja-JP" sz="1400" dirty="0" smtClean="0"/>
              <a:t>Excerpt from Informal document No.WP.29-161-17 and WP.29-162-12/Rev.1 transmitted by the representative of Japan as Chairman of IWVTA Sub-group “UN R0”</a:t>
            </a:r>
          </a:p>
        </p:txBody>
      </p:sp>
      <p:sp>
        <p:nvSpPr>
          <p:cNvPr id="7" name="テキスト ボックス 6"/>
          <p:cNvSpPr txBox="1"/>
          <p:nvPr/>
        </p:nvSpPr>
        <p:spPr>
          <a:xfrm>
            <a:off x="-129" y="-47500"/>
            <a:ext cx="5976664" cy="461665"/>
          </a:xfrm>
          <a:prstGeom prst="rect">
            <a:avLst/>
          </a:prstGeom>
          <a:noFill/>
        </p:spPr>
        <p:txBody>
          <a:bodyPr wrap="square" rtlCol="0">
            <a:spAutoFit/>
          </a:bodyPr>
          <a:lstStyle/>
          <a:p>
            <a:pPr lvl="0"/>
            <a:r>
              <a:rPr lang="en-US" altLang="ja-JP" sz="2400" b="1" dirty="0">
                <a:solidFill>
                  <a:srgbClr val="0070C0"/>
                </a:solidFill>
                <a:cs typeface="Arial" pitchFamily="34" charset="0"/>
              </a:rPr>
              <a:t> </a:t>
            </a:r>
            <a:r>
              <a:rPr kumimoji="0" lang="en-US" altLang="ja-JP" sz="2400" kern="0" dirty="0" smtClean="0">
                <a:solidFill>
                  <a:srgbClr val="0070C0"/>
                </a:solidFill>
                <a:sym typeface="Arial" pitchFamily="34" charset="0"/>
              </a:rPr>
              <a:t>2. O</a:t>
            </a:r>
            <a:r>
              <a:rPr kumimoji="0" lang="ja-JP" altLang="en-US" sz="2400" kern="0" dirty="0" smtClean="0">
                <a:solidFill>
                  <a:srgbClr val="0070C0"/>
                </a:solidFill>
                <a:sym typeface="Arial" pitchFamily="34" charset="0"/>
              </a:rPr>
              <a:t>verview </a:t>
            </a:r>
            <a:r>
              <a:rPr kumimoji="0" lang="ja-JP" altLang="en-US" sz="2400" kern="0" dirty="0">
                <a:solidFill>
                  <a:srgbClr val="0070C0"/>
                </a:solidFill>
                <a:sym typeface="Arial" pitchFamily="34" charset="0"/>
              </a:rPr>
              <a:t>of </a:t>
            </a:r>
            <a:r>
              <a:rPr kumimoji="0" lang="ja-JP" altLang="en-US" sz="2400" kern="0" dirty="0" smtClean="0">
                <a:solidFill>
                  <a:srgbClr val="0070C0"/>
                </a:solidFill>
                <a:sym typeface="Arial" pitchFamily="34" charset="0"/>
              </a:rPr>
              <a:t>IWVTA</a:t>
            </a:r>
            <a:endParaRPr kumimoji="1" lang="ja-JP" altLang="en-US" sz="2400" dirty="0">
              <a:solidFill>
                <a:srgbClr val="0070C0"/>
              </a:solidFill>
            </a:endParaRPr>
          </a:p>
        </p:txBody>
      </p:sp>
    </p:spTree>
    <p:extLst>
      <p:ext uri="{BB962C8B-B14F-4D97-AF65-F5344CB8AC3E}">
        <p14:creationId xmlns:p14="http://schemas.microsoft.com/office/powerpoint/2010/main" val="1442634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3"/>
          <p:cNvSpPr>
            <a:spLocks noChangeArrowheads="1"/>
          </p:cNvSpPr>
          <p:nvPr/>
        </p:nvSpPr>
        <p:spPr bwMode="auto">
          <a:xfrm>
            <a:off x="395536" y="1412776"/>
            <a:ext cx="8404547" cy="4878259"/>
          </a:xfrm>
          <a:prstGeom prst="rect">
            <a:avLst/>
          </a:prstGeom>
          <a:noFill/>
          <a:ln w="9525">
            <a:noFill/>
            <a:miter lim="800000"/>
            <a:headEnd/>
            <a:tailEnd/>
          </a:ln>
        </p:spPr>
        <p:txBody>
          <a:bodyPr wrap="square">
            <a:spAutoFit/>
          </a:bodyPr>
          <a:lstStyle/>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r>
              <a:rPr kumimoji="0" lang="en-US" altLang="ja-JP" sz="2400" kern="0" dirty="0" smtClean="0">
                <a:solidFill>
                  <a:schemeClr val="bg1">
                    <a:lumMod val="75000"/>
                  </a:schemeClr>
                </a:solidFill>
                <a:sym typeface="Arial" pitchFamily="34" charset="0"/>
              </a:rPr>
              <a:t>TOR of IWVTA Informal Group</a:t>
            </a: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endParaRPr kumimoji="0" lang="en-US" altLang="ja-JP" sz="2400" kern="0" dirty="0" smtClean="0">
              <a:solidFill>
                <a:schemeClr val="bg1">
                  <a:lumMod val="75000"/>
                </a:schemeClr>
              </a:solidFill>
              <a:sym typeface="Arial" pitchFamily="34" charset="0"/>
            </a:endParaRP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r>
              <a:rPr kumimoji="0" lang="ja-JP" altLang="en-US" sz="2400" b="0" i="0" u="none" strike="noStrike" kern="0" cap="none" spc="0" normalizeH="0" baseline="0" noProof="0" dirty="0" smtClean="0">
                <a:ln>
                  <a:noFill/>
                </a:ln>
                <a:solidFill>
                  <a:schemeClr val="bg1">
                    <a:lumMod val="75000"/>
                  </a:schemeClr>
                </a:solidFill>
                <a:effectLst/>
                <a:uLnTx/>
                <a:uFillTx/>
                <a:sym typeface="Arial" pitchFamily="34" charset="0"/>
              </a:rPr>
              <a:t>Overview of IWVTA</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000" b="0" i="0" u="none" strike="noStrike" kern="0" cap="none" spc="0" normalizeH="0" baseline="0" noProof="0" dirty="0" smtClean="0">
                <a:ln>
                  <a:noFill/>
                </a:ln>
                <a:solidFill>
                  <a:schemeClr val="bg1">
                    <a:lumMod val="75000"/>
                  </a:schemeClr>
                </a:solidFill>
                <a:effectLst/>
                <a:uLnTx/>
                <a:uFillTx/>
                <a:sym typeface="Calibri" pitchFamily="34" charset="0"/>
              </a:rPr>
              <a:t>UN Regulation No. 0 (</a:t>
            </a:r>
            <a:r>
              <a:rPr kumimoji="0" lang="en-US" altLang="ja-JP" sz="2000" b="0" i="0" u="none" strike="noStrike" kern="0" cap="none" spc="0" normalizeH="0" baseline="0" noProof="0" dirty="0" smtClean="0">
                <a:ln>
                  <a:noFill/>
                </a:ln>
                <a:solidFill>
                  <a:schemeClr val="bg1">
                    <a:lumMod val="75000"/>
                  </a:schemeClr>
                </a:solidFill>
                <a:effectLst/>
                <a:uLnTx/>
                <a:uFillTx/>
                <a:sym typeface="Arial" pitchFamily="34" charset="0"/>
              </a:rPr>
              <a:t>UN R0)</a:t>
            </a:r>
            <a:endParaRPr kumimoji="0" lang="en-US" altLang="ja-JP" sz="2000" b="0" i="0" u="none" strike="noStrike" kern="0" cap="none" spc="0" normalizeH="0" baseline="0" noProof="0" dirty="0" smtClean="0">
              <a:ln>
                <a:noFill/>
              </a:ln>
              <a:solidFill>
                <a:schemeClr val="bg1">
                  <a:lumMod val="75000"/>
                </a:schemeClr>
              </a:solidFill>
              <a:effectLst/>
              <a:uLnTx/>
              <a:uFillTx/>
              <a:sym typeface="Calibri" pitchFamily="34" charset="0"/>
            </a:endParaRP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000" b="0" i="0" u="none" strike="noStrike" kern="0" cap="none" spc="0" normalizeH="0" baseline="0" noProof="0" dirty="0" smtClean="0">
                <a:ln>
                  <a:noFill/>
                </a:ln>
                <a:solidFill>
                  <a:schemeClr val="bg1">
                    <a:lumMod val="75000"/>
                  </a:schemeClr>
                </a:solidFill>
                <a:effectLst/>
                <a:uLnTx/>
                <a:uFillTx/>
                <a:sym typeface="Arial" pitchFamily="34" charset="0"/>
              </a:rPr>
              <a:t>Objective of IWVTA</a:t>
            </a:r>
            <a:r>
              <a:rPr kumimoji="0" lang="ja-JP" altLang="en-US" sz="2000" b="0" i="0" u="none" strike="noStrike" kern="0" cap="none" spc="0" normalizeH="0" baseline="0" noProof="0" dirty="0" smtClean="0">
                <a:ln>
                  <a:noFill/>
                </a:ln>
                <a:solidFill>
                  <a:schemeClr val="bg1">
                    <a:lumMod val="75000"/>
                  </a:schemeClr>
                </a:solidFill>
                <a:effectLst/>
                <a:uLnTx/>
                <a:uFillTx/>
                <a:sym typeface="Arial" pitchFamily="34" charset="0"/>
              </a:rPr>
              <a:t> - Who benefits from IWVTA?</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000" b="0" i="0" u="none" strike="noStrike" kern="0" cap="none" spc="0" normalizeH="0" baseline="0" noProof="0" dirty="0" smtClean="0">
                <a:ln>
                  <a:noFill/>
                </a:ln>
                <a:solidFill>
                  <a:schemeClr val="bg1">
                    <a:lumMod val="75000"/>
                  </a:schemeClr>
                </a:solidFill>
                <a:effectLst/>
                <a:uLnTx/>
                <a:uFillTx/>
                <a:sym typeface="Arial" pitchFamily="34" charset="0"/>
              </a:rPr>
              <a:t>Delivering the Vision</a:t>
            </a:r>
            <a:r>
              <a:rPr kumimoji="0" lang="ja-JP" altLang="en-US" sz="2000" b="0" i="0" u="none" strike="noStrike" kern="0" cap="none" spc="0" normalizeH="0" baseline="0" noProof="0" dirty="0" smtClean="0">
                <a:ln>
                  <a:noFill/>
                </a:ln>
                <a:solidFill>
                  <a:schemeClr val="bg1">
                    <a:lumMod val="75000"/>
                  </a:schemeClr>
                </a:solidFill>
                <a:effectLst/>
                <a:uLnTx/>
                <a:uFillTx/>
                <a:sym typeface="Arial" pitchFamily="34" charset="0"/>
              </a:rPr>
              <a:t> and Visualising our Approach</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000" b="0" i="0" u="none" strike="noStrike" kern="0" cap="none" spc="0" normalizeH="0" baseline="0" noProof="0" dirty="0" smtClean="0">
                <a:ln>
                  <a:noFill/>
                </a:ln>
                <a:solidFill>
                  <a:schemeClr val="bg1">
                    <a:lumMod val="75000"/>
                  </a:schemeClr>
                </a:solidFill>
                <a:effectLst/>
                <a:uLnTx/>
                <a:uFillTx/>
                <a:sym typeface="Arial" pitchFamily="34" charset="0"/>
              </a:rPr>
              <a:t>What IWVTA comprise</a:t>
            </a:r>
            <a:r>
              <a:rPr kumimoji="0" lang="ja-JP" altLang="en-US" sz="2000" b="0" i="0" u="none" strike="noStrike" kern="0" cap="none" spc="0" normalizeH="0" baseline="0" noProof="0" dirty="0" err="1" smtClean="0">
                <a:ln>
                  <a:noFill/>
                </a:ln>
                <a:solidFill>
                  <a:schemeClr val="bg1">
                    <a:lumMod val="75000"/>
                  </a:schemeClr>
                </a:solidFill>
                <a:effectLst/>
                <a:uLnTx/>
                <a:uFillTx/>
                <a:sym typeface="Arial" pitchFamily="34" charset="0"/>
              </a:rPr>
              <a:t>s</a:t>
            </a:r>
            <a:endParaRPr kumimoji="0" lang="ja-JP" altLang="en-US" sz="2000" b="0" i="0" u="none" strike="noStrike" kern="0" cap="none" spc="0" normalizeH="0" baseline="0" noProof="0" dirty="0" smtClean="0">
              <a:ln>
                <a:noFill/>
              </a:ln>
              <a:solidFill>
                <a:schemeClr val="bg1">
                  <a:lumMod val="75000"/>
                </a:schemeClr>
              </a:solidFill>
              <a:effectLst/>
              <a:uLnTx/>
              <a:uFillTx/>
              <a:sym typeface="Arial" pitchFamily="34" charset="0"/>
            </a:endParaRP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endParaRPr kumimoji="0" lang="ja-JP" altLang="en-US" sz="2400" b="0" i="0" u="none" strike="noStrike" kern="0" cap="none" spc="0" normalizeH="0" baseline="0" noProof="0" dirty="0" smtClean="0">
              <a:ln>
                <a:noFill/>
              </a:ln>
              <a:solidFill>
                <a:schemeClr val="bg1">
                  <a:lumMod val="75000"/>
                </a:schemeClr>
              </a:solidFill>
              <a:effectLst/>
              <a:uLnTx/>
              <a:uFillTx/>
              <a:sym typeface="Arial" pitchFamily="34" charset="0"/>
            </a:endParaRP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r>
              <a:rPr kumimoji="0" lang="en-US" altLang="ja-JP" sz="2400" b="0" i="0" u="none" strike="noStrike" kern="0" cap="none" spc="0" normalizeH="0" baseline="0" noProof="0" dirty="0" smtClean="0">
                <a:ln>
                  <a:noFill/>
                </a:ln>
                <a:effectLst/>
                <a:uLnTx/>
                <a:uFillTx/>
                <a:sym typeface="Arial" pitchFamily="34" charset="0"/>
              </a:rPr>
              <a:t>Issues for WP.29 to not</a:t>
            </a:r>
            <a:r>
              <a:rPr kumimoji="0" lang="ja-JP" altLang="en-US" sz="2400" b="0" i="0" u="none" strike="noStrike" kern="0" cap="none" spc="0" normalizeH="0" baseline="0" noProof="0" dirty="0" smtClean="0">
                <a:ln>
                  <a:noFill/>
                </a:ln>
                <a:effectLst/>
                <a:uLnTx/>
                <a:uFillTx/>
                <a:sym typeface="Arial" pitchFamily="34" charset="0"/>
              </a:rPr>
              <a:t>e</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ja-JP" altLang="en-US" sz="2100" b="0" i="0" u="none" strike="noStrike" kern="0" cap="none" spc="0" normalizeH="0" baseline="0" noProof="0" dirty="0" smtClean="0">
                <a:ln>
                  <a:noFill/>
                </a:ln>
                <a:effectLst/>
                <a:uLnTx/>
                <a:uFillTx/>
                <a:sym typeface="Arial" pitchFamily="34" charset="0"/>
              </a:rPr>
              <a:t> Working Assumptions</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100" b="0" i="0" u="none" strike="noStrike" kern="0" cap="none" spc="0" normalizeH="0" baseline="0" noProof="0" dirty="0" smtClean="0">
                <a:ln>
                  <a:noFill/>
                </a:ln>
                <a:effectLst/>
                <a:uLnTx/>
                <a:uFillTx/>
                <a:sym typeface="Arial" pitchFamily="34" charset="0"/>
              </a:rPr>
              <a:t>Contents of draft UNR0</a:t>
            </a:r>
            <a:r>
              <a:rPr kumimoji="0" lang="ja-JP" altLang="en-US" sz="2100" b="0" i="0" u="none" strike="noStrike" kern="0" cap="none" spc="0" normalizeH="0" baseline="0" noProof="0" dirty="0" smtClean="0">
                <a:ln>
                  <a:noFill/>
                </a:ln>
                <a:effectLst/>
                <a:uLnTx/>
                <a:uFillTx/>
                <a:sym typeface="Arial" pitchFamily="34" charset="0"/>
              </a:rPr>
              <a:t> and its Technical Requirements</a:t>
            </a:r>
            <a:endParaRPr kumimoji="0" lang="en-US" altLang="ja-JP" sz="2100" b="0" i="0" u="none" strike="noStrike" kern="0" cap="none" spc="0" normalizeH="0" baseline="0" noProof="0" dirty="0" smtClean="0">
              <a:ln>
                <a:noFill/>
              </a:ln>
              <a:effectLst/>
              <a:uLnTx/>
              <a:uFillTx/>
              <a:sym typeface="Arial" pitchFamily="34" charset="0"/>
            </a:endParaRP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ja-JP" altLang="en-US" sz="2100" b="0" i="0" u="none" strike="noStrike" kern="0" cap="none" spc="0" normalizeH="0" baseline="0" noProof="0" dirty="0" smtClean="0">
                <a:ln>
                  <a:noFill/>
                </a:ln>
                <a:effectLst/>
                <a:uLnTx/>
                <a:uFillTx/>
                <a:sym typeface="Arial" pitchFamily="34" charset="0"/>
              </a:rPr>
              <a:t>Items for Further Discussion</a:t>
            </a: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endParaRPr kumimoji="0" lang="ja-JP" altLang="en-US" sz="2400" b="0" i="0" u="none" strike="noStrike" kern="0" cap="none" spc="0" normalizeH="0" baseline="0" noProof="0" dirty="0" smtClean="0">
              <a:ln>
                <a:noFill/>
              </a:ln>
              <a:solidFill>
                <a:schemeClr val="bg1">
                  <a:lumMod val="75000"/>
                </a:schemeClr>
              </a:solidFill>
              <a:effectLst/>
              <a:uLnTx/>
              <a:uFillTx/>
              <a:sym typeface="Arial" pitchFamily="34" charset="0"/>
            </a:endParaRP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r>
              <a:rPr kumimoji="0" lang="en-US" altLang="ja-JP" sz="2400" b="0" i="0" u="none" strike="noStrike" kern="0" cap="none" spc="0" normalizeH="0" baseline="0" noProof="0" dirty="0" smtClean="0">
                <a:ln>
                  <a:noFill/>
                </a:ln>
                <a:solidFill>
                  <a:schemeClr val="bg1">
                    <a:lumMod val="75000"/>
                  </a:schemeClr>
                </a:solidFill>
                <a:effectLst/>
                <a:uLnTx/>
                <a:uFillTx/>
                <a:sym typeface="Arial" pitchFamily="34" charset="0"/>
              </a:rPr>
              <a:t>Future evolution of UN R0</a:t>
            </a:r>
            <a:endParaRPr kumimoji="0" lang="ja-JP" altLang="en-US" sz="2000" b="0" i="0" u="none" strike="noStrike" kern="0" cap="none" spc="0" normalizeH="0" baseline="0" noProof="0" dirty="0" smtClean="0">
              <a:ln>
                <a:noFill/>
              </a:ln>
              <a:solidFill>
                <a:schemeClr val="bg1">
                  <a:lumMod val="75000"/>
                </a:schemeClr>
              </a:solidFill>
              <a:effectLst/>
              <a:uLnTx/>
              <a:uFillTx/>
              <a:sym typeface="Calibri" pitchFamily="34" charset="0"/>
            </a:endParaRPr>
          </a:p>
        </p:txBody>
      </p:sp>
      <p:sp>
        <p:nvSpPr>
          <p:cNvPr id="6" name="テキスト ボックス 5"/>
          <p:cNvSpPr txBox="1"/>
          <p:nvPr/>
        </p:nvSpPr>
        <p:spPr>
          <a:xfrm>
            <a:off x="395536" y="692696"/>
            <a:ext cx="8424936" cy="523220"/>
          </a:xfrm>
          <a:prstGeom prst="rect">
            <a:avLst/>
          </a:prstGeom>
          <a:noFill/>
        </p:spPr>
        <p:txBody>
          <a:bodyPr wrap="square" rtlCol="0">
            <a:spAutoFit/>
          </a:bodyPr>
          <a:lstStyle/>
          <a:p>
            <a:r>
              <a:rPr lang="en-US" altLang="ja-JP" sz="1400" dirty="0" smtClean="0"/>
              <a:t>Excerpt from Informal document No.WP.29-161-17 and WP.29-162-12/Rev.1 transmitted by the representative of Japan as Chairman of IWVTA Sub-group “UN R0”</a:t>
            </a:r>
          </a:p>
        </p:txBody>
      </p:sp>
      <p:sp>
        <p:nvSpPr>
          <p:cNvPr id="8" name="テキスト ボックス 7"/>
          <p:cNvSpPr txBox="1"/>
          <p:nvPr/>
        </p:nvSpPr>
        <p:spPr>
          <a:xfrm>
            <a:off x="-129" y="-47500"/>
            <a:ext cx="5976664" cy="461665"/>
          </a:xfrm>
          <a:prstGeom prst="rect">
            <a:avLst/>
          </a:prstGeom>
          <a:noFill/>
        </p:spPr>
        <p:txBody>
          <a:bodyPr wrap="square" rtlCol="0">
            <a:spAutoFit/>
          </a:bodyPr>
          <a:lstStyle/>
          <a:p>
            <a:pPr lvl="0"/>
            <a:r>
              <a:rPr lang="en-US" altLang="ja-JP" sz="2400" b="1" dirty="0">
                <a:solidFill>
                  <a:srgbClr val="0070C0"/>
                </a:solidFill>
                <a:cs typeface="Arial" pitchFamily="34" charset="0"/>
              </a:rPr>
              <a:t> </a:t>
            </a:r>
            <a:r>
              <a:rPr lang="ja-JP" altLang="en-US" sz="2400" b="1" dirty="0" smtClean="0">
                <a:solidFill>
                  <a:srgbClr val="0070C0"/>
                </a:solidFill>
                <a:cs typeface="Arial" pitchFamily="34" charset="0"/>
              </a:rPr>
              <a:t>３</a:t>
            </a:r>
            <a:r>
              <a:rPr lang="en-US" altLang="ja-JP" sz="2400" b="1" dirty="0" smtClean="0">
                <a:solidFill>
                  <a:srgbClr val="0070C0"/>
                </a:solidFill>
                <a:cs typeface="Arial" pitchFamily="34" charset="0"/>
              </a:rPr>
              <a:t>. </a:t>
            </a:r>
            <a:r>
              <a:rPr kumimoji="0" lang="en-US" altLang="ja-JP" sz="2400" kern="0" dirty="0" smtClean="0">
                <a:solidFill>
                  <a:srgbClr val="0070C0"/>
                </a:solidFill>
                <a:sym typeface="Arial" pitchFamily="34" charset="0"/>
              </a:rPr>
              <a:t>Issues </a:t>
            </a:r>
            <a:r>
              <a:rPr kumimoji="0" lang="en-US" altLang="ja-JP" sz="2400" kern="0" dirty="0">
                <a:solidFill>
                  <a:srgbClr val="0070C0"/>
                </a:solidFill>
                <a:sym typeface="Arial" pitchFamily="34" charset="0"/>
              </a:rPr>
              <a:t>for WP.29 to </a:t>
            </a:r>
            <a:r>
              <a:rPr kumimoji="0" lang="en-US" altLang="ja-JP" sz="2400" kern="0" dirty="0" smtClean="0">
                <a:solidFill>
                  <a:srgbClr val="0070C0"/>
                </a:solidFill>
                <a:sym typeface="Arial" pitchFamily="34" charset="0"/>
              </a:rPr>
              <a:t>not</a:t>
            </a:r>
            <a:r>
              <a:rPr kumimoji="0" lang="ja-JP" altLang="en-US" sz="2400" kern="0" dirty="0" smtClean="0">
                <a:solidFill>
                  <a:srgbClr val="0070C0"/>
                </a:solidFill>
                <a:sym typeface="Arial" pitchFamily="34" charset="0"/>
              </a:rPr>
              <a:t>e</a:t>
            </a:r>
            <a:endParaRPr kumimoji="0" lang="ja-JP" altLang="en-US" sz="2400" kern="0" dirty="0">
              <a:solidFill>
                <a:srgbClr val="0070C0"/>
              </a:solidFill>
              <a:sym typeface="Arial" pitchFamily="34" charset="0"/>
            </a:endParaRPr>
          </a:p>
        </p:txBody>
      </p:sp>
    </p:spTree>
    <p:extLst>
      <p:ext uri="{BB962C8B-B14F-4D97-AF65-F5344CB8AC3E}">
        <p14:creationId xmlns:p14="http://schemas.microsoft.com/office/powerpoint/2010/main" val="4025071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4"/>
          <p:cNvSpPr>
            <a:spLocks noChangeArrowheads="1"/>
          </p:cNvSpPr>
          <p:nvPr/>
        </p:nvSpPr>
        <p:spPr bwMode="auto">
          <a:xfrm>
            <a:off x="188259" y="1376923"/>
            <a:ext cx="9201150" cy="800219"/>
          </a:xfrm>
          <a:prstGeom prst="rect">
            <a:avLst/>
          </a:prstGeom>
          <a:noFill/>
          <a:ln w="9525">
            <a:noFill/>
            <a:miter lim="800000"/>
            <a:headEnd/>
            <a:tailEnd/>
          </a:ln>
        </p:spPr>
        <p:txBody>
          <a:bodyPr>
            <a:spAutoFit/>
          </a:bodyPr>
          <a:lstStyle/>
          <a:p>
            <a:pPr defTabSz="914400" eaLnBrk="0" hangingPunct="0">
              <a:defRPr/>
            </a:pPr>
            <a:r>
              <a:rPr kumimoji="0" lang="en-US" altLang="ja-JP" sz="2800" b="1" i="0" u="none" strike="noStrike" kern="0" cap="none" spc="0" normalizeH="0" baseline="0" noProof="0" dirty="0" smtClean="0">
                <a:ln>
                  <a:noFill/>
                </a:ln>
                <a:solidFill>
                  <a:sysClr val="windowText" lastClr="000000"/>
                </a:solidFill>
                <a:effectLst/>
                <a:uLnTx/>
                <a:uFillTx/>
                <a:sym typeface="Arial" pitchFamily="34" charset="0"/>
              </a:rPr>
              <a:t>3.1 </a:t>
            </a:r>
            <a:r>
              <a:rPr lang="en-US" altLang="ja-JP" sz="2800" b="1" kern="0" dirty="0" smtClean="0">
                <a:solidFill>
                  <a:sysClr val="windowText" lastClr="000000"/>
                </a:solidFill>
                <a:sym typeface="Arial" pitchFamily="34" charset="0"/>
              </a:rPr>
              <a:t>Working Assumptions</a:t>
            </a:r>
          </a:p>
          <a:p>
            <a:pPr defTabSz="914400" eaLnBrk="0" hangingPunct="0">
              <a:defRPr/>
            </a:pPr>
            <a:endParaRPr kumimoji="0" lang="en-US" altLang="ja-JP" sz="1800" b="0" i="0" u="none" strike="noStrike" kern="0" cap="none" spc="0" normalizeH="0" baseline="0" noProof="0" dirty="0" smtClean="0">
              <a:ln>
                <a:noFill/>
              </a:ln>
              <a:solidFill>
                <a:sysClr val="windowText" lastClr="000000"/>
              </a:solidFill>
              <a:effectLst/>
              <a:uLnTx/>
              <a:uFillTx/>
              <a:sym typeface="Calibri" pitchFamily="34" charset="0"/>
            </a:endParaRPr>
          </a:p>
        </p:txBody>
      </p:sp>
      <p:sp>
        <p:nvSpPr>
          <p:cNvPr id="5" name="テキスト ボックス 3"/>
          <p:cNvSpPr>
            <a:spLocks noChangeArrowheads="1"/>
          </p:cNvSpPr>
          <p:nvPr/>
        </p:nvSpPr>
        <p:spPr bwMode="auto">
          <a:xfrm>
            <a:off x="412844" y="1896035"/>
            <a:ext cx="8569325" cy="5355312"/>
          </a:xfrm>
          <a:prstGeom prst="rect">
            <a:avLst/>
          </a:prstGeom>
          <a:noFill/>
          <a:ln w="9525">
            <a:noFill/>
            <a:miter lim="800000"/>
            <a:headEnd/>
            <a:tailEnd/>
          </a:ln>
        </p:spPr>
        <p:txBody>
          <a:bodyPr>
            <a:spAutoFit/>
          </a:bodyPr>
          <a:lstStyle/>
          <a:p>
            <a:pPr marL="93663" marR="0" lvl="0" indent="-93663" algn="l" defTabSz="914400" eaLnBrk="0" fontAlgn="auto" latinLnBrk="0" hangingPunct="0">
              <a:lnSpc>
                <a:spcPct val="100000"/>
              </a:lnSpc>
              <a:spcBef>
                <a:spcPts val="0"/>
              </a:spcBef>
              <a:spcAft>
                <a:spcPct val="30000"/>
              </a:spcAft>
              <a:buClrTx/>
              <a:buSzTx/>
              <a:buFontTx/>
              <a:buNone/>
              <a:tabLst/>
              <a:defRPr/>
            </a:pP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The informal group has working assumptions for developing the UNR0;</a:t>
            </a:r>
            <a:b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br>
            <a:endParaRPr kumimoji="0" lang="en-US" altLang="ja-JP" sz="2000" b="0" i="0" u="none" strike="noStrike" kern="0" cap="none" spc="0" normalizeH="0" baseline="0" noProof="0" dirty="0" smtClean="0">
              <a:ln>
                <a:noFill/>
              </a:ln>
              <a:solidFill>
                <a:sysClr val="windowText" lastClr="000000"/>
              </a:solidFill>
              <a:effectLst/>
              <a:uLnTx/>
              <a:uFillTx/>
              <a:cs typeface="Arial" pitchFamily="34" charset="0"/>
              <a:sym typeface="Calibri" pitchFamily="34" charset="0"/>
            </a:endParaRPr>
          </a:p>
          <a:p>
            <a:pPr marL="93663" marR="0" lvl="0" indent="-93663" algn="l" defTabSz="914400" eaLnBrk="0" fontAlgn="auto" latinLnBrk="0" hangingPunct="0">
              <a:lnSpc>
                <a:spcPct val="100000"/>
              </a:lnSpc>
              <a:spcBef>
                <a:spcPts val="0"/>
              </a:spcBef>
              <a:spcAft>
                <a:spcPct val="30000"/>
              </a:spcAft>
              <a:buClrTx/>
              <a:buSzTx/>
              <a:buFont typeface="Wingdings" pitchFamily="2" charset="2"/>
              <a:buNone/>
              <a:tabLst/>
              <a:defRPr/>
            </a:pPr>
            <a:r>
              <a:rPr kumimoji="0" lang="en-US" altLang="ja-JP" sz="2000" b="0" i="0" u="none" strike="noStrike" kern="0" cap="none" spc="0" normalizeH="0" baseline="0" noProof="0" dirty="0" smtClean="0">
                <a:ln>
                  <a:noFill/>
                </a:ln>
                <a:solidFill>
                  <a:sysClr val="windowText" lastClr="000000"/>
                </a:solidFill>
                <a:effectLst/>
                <a:uLnTx/>
                <a:uFillTx/>
                <a:cs typeface="Arial" pitchFamily="34" charset="0"/>
                <a:sym typeface="Calibri" pitchFamily="34" charset="0"/>
              </a:rPr>
              <a:t>1. Obligation of Contracting Parties (CPs) applying UN R0</a:t>
            </a:r>
          </a:p>
          <a:p>
            <a:pPr marL="900113" marR="0" lvl="1" indent="-357188" algn="l" defTabSz="914400" eaLnBrk="0" fontAlgn="auto" latinLnBrk="0" hangingPunct="0">
              <a:lnSpc>
                <a:spcPct val="100000"/>
              </a:lnSpc>
              <a:spcBef>
                <a:spcPts val="0"/>
              </a:spcBef>
              <a:spcAft>
                <a:spcPct val="30000"/>
              </a:spcAft>
              <a:buClrTx/>
              <a:buSzTx/>
              <a:buFontTx/>
              <a:buChar char="•"/>
              <a:tabLst/>
              <a:defRPr/>
            </a:pP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shall accept U-IWVTA even where they do not apply all the UN Regulations included.</a:t>
            </a:r>
            <a:endParaRPr kumimoji="0" lang="en-US" altLang="ja-JP" sz="2000" b="0" i="0" u="none" strike="noStrike" kern="0" cap="none" spc="0" normalizeH="0" baseline="0" noProof="0" dirty="0" smtClean="0">
              <a:ln>
                <a:noFill/>
              </a:ln>
              <a:solidFill>
                <a:srgbClr val="FF0000"/>
              </a:solidFill>
              <a:effectLst/>
              <a:uLnTx/>
              <a:uFillTx/>
              <a:sym typeface="Calibri" pitchFamily="34" charset="0"/>
            </a:endParaRPr>
          </a:p>
          <a:p>
            <a:pPr marL="900113" marR="0" lvl="1" indent="-357188" algn="l" defTabSz="914400" eaLnBrk="0" fontAlgn="auto" latinLnBrk="0" hangingPunct="0">
              <a:lnSpc>
                <a:spcPct val="100000"/>
              </a:lnSpc>
              <a:spcBef>
                <a:spcPts val="0"/>
              </a:spcBef>
              <a:spcAft>
                <a:spcPct val="30000"/>
              </a:spcAft>
              <a:buClrTx/>
              <a:buSzTx/>
              <a:buFontTx/>
              <a:buChar char="•"/>
              <a:tabLst/>
              <a:defRPr/>
            </a:pP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shall accept, for the purpose of issuing an IWVTA, type approvals correctly issued by other CPs (according to the UN Regulations listed in Annex 4, Section 1), including instances where they do not apply those UN Regulations.</a:t>
            </a:r>
          </a:p>
          <a:p>
            <a:pPr marL="900113" marR="0" lvl="1" indent="-357188" algn="l" defTabSz="914400" eaLnBrk="0" fontAlgn="auto" latinLnBrk="0" hangingPunct="0">
              <a:lnSpc>
                <a:spcPct val="100000"/>
              </a:lnSpc>
              <a:spcBef>
                <a:spcPts val="0"/>
              </a:spcBef>
              <a:spcAft>
                <a:spcPct val="30000"/>
              </a:spcAft>
              <a:buClrTx/>
              <a:buSzTx/>
              <a:buFontTx/>
              <a:buChar char="•"/>
              <a:tabLst/>
              <a:defRPr/>
            </a:pP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Shall notify the UN secretariat those UN Regulations where they accept a lower level and/or no approval as part of an IWVTA of limited recognition.</a:t>
            </a:r>
          </a:p>
          <a:p>
            <a:pPr marL="900113" marR="0" lvl="1" indent="-357188" algn="l" defTabSz="914400" eaLnBrk="0" fontAlgn="auto" latinLnBrk="0" hangingPunct="0">
              <a:lnSpc>
                <a:spcPct val="100000"/>
              </a:lnSpc>
              <a:spcBef>
                <a:spcPts val="0"/>
              </a:spcBef>
              <a:spcAft>
                <a:spcPct val="30000"/>
              </a:spcAft>
              <a:buClrTx/>
              <a:buSzTx/>
              <a:buFontTx/>
              <a:buChar char="•"/>
              <a:tabLst/>
              <a:defRPr/>
            </a:pPr>
            <a:endPar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endParaRPr>
          </a:p>
          <a:p>
            <a:pPr marL="900113" marR="0" lvl="1" indent="-357188" algn="l" defTabSz="914400" eaLnBrk="0" fontAlgn="auto" latinLnBrk="0" hangingPunct="0">
              <a:lnSpc>
                <a:spcPct val="100000"/>
              </a:lnSpc>
              <a:spcBef>
                <a:spcPts val="0"/>
              </a:spcBef>
              <a:spcAft>
                <a:spcPct val="30000"/>
              </a:spcAft>
              <a:buClrTx/>
              <a:buSzTx/>
              <a:buFontTx/>
              <a:buChar char="•"/>
              <a:tabLst/>
              <a:defRPr/>
            </a:pPr>
            <a:endPar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endParaRPr>
          </a:p>
          <a:p>
            <a:pPr marL="900113" marR="0" lvl="1" indent="-357188" algn="l" defTabSz="914400" eaLnBrk="0" fontAlgn="auto" latinLnBrk="0" hangingPunct="0">
              <a:lnSpc>
                <a:spcPct val="100000"/>
              </a:lnSpc>
              <a:spcBef>
                <a:spcPts val="0"/>
              </a:spcBef>
              <a:spcAft>
                <a:spcPct val="30000"/>
              </a:spcAft>
              <a:buClrTx/>
              <a:buSzTx/>
              <a:buFontTx/>
              <a:buChar char="•"/>
              <a:tabLst/>
              <a:defRPr/>
            </a:pPr>
            <a:endPar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endParaRPr>
          </a:p>
        </p:txBody>
      </p:sp>
      <p:sp>
        <p:nvSpPr>
          <p:cNvPr id="7" name="テキスト ボックス 6"/>
          <p:cNvSpPr txBox="1"/>
          <p:nvPr/>
        </p:nvSpPr>
        <p:spPr>
          <a:xfrm>
            <a:off x="395536" y="692696"/>
            <a:ext cx="8424936" cy="523220"/>
          </a:xfrm>
          <a:prstGeom prst="rect">
            <a:avLst/>
          </a:prstGeom>
          <a:noFill/>
        </p:spPr>
        <p:txBody>
          <a:bodyPr wrap="square" rtlCol="0">
            <a:spAutoFit/>
          </a:bodyPr>
          <a:lstStyle/>
          <a:p>
            <a:r>
              <a:rPr lang="en-US" altLang="ja-JP" sz="1400" dirty="0" smtClean="0"/>
              <a:t>Excerpt from Informal document No.WP.29-161-17 and WP.29-162-12/Rev.1 transmitted by the representative of Japan as Chairman of IWVTA Sub-group “UN R0”</a:t>
            </a:r>
          </a:p>
        </p:txBody>
      </p:sp>
      <p:sp>
        <p:nvSpPr>
          <p:cNvPr id="6" name="テキスト ボックス 5"/>
          <p:cNvSpPr txBox="1"/>
          <p:nvPr/>
        </p:nvSpPr>
        <p:spPr>
          <a:xfrm>
            <a:off x="-129" y="-47500"/>
            <a:ext cx="5976664" cy="461665"/>
          </a:xfrm>
          <a:prstGeom prst="rect">
            <a:avLst/>
          </a:prstGeom>
          <a:noFill/>
        </p:spPr>
        <p:txBody>
          <a:bodyPr wrap="square" rtlCol="0">
            <a:spAutoFit/>
          </a:bodyPr>
          <a:lstStyle/>
          <a:p>
            <a:pPr lvl="0"/>
            <a:r>
              <a:rPr lang="en-US" altLang="ja-JP" sz="2400" b="1" dirty="0">
                <a:solidFill>
                  <a:srgbClr val="0070C0"/>
                </a:solidFill>
                <a:cs typeface="Arial" pitchFamily="34" charset="0"/>
              </a:rPr>
              <a:t> </a:t>
            </a:r>
            <a:r>
              <a:rPr lang="ja-JP" altLang="en-US" sz="2400" b="1" dirty="0" smtClean="0">
                <a:solidFill>
                  <a:srgbClr val="0070C0"/>
                </a:solidFill>
                <a:cs typeface="Arial" pitchFamily="34" charset="0"/>
              </a:rPr>
              <a:t>３</a:t>
            </a:r>
            <a:r>
              <a:rPr lang="en-US" altLang="ja-JP" sz="2400" b="1" dirty="0" smtClean="0">
                <a:solidFill>
                  <a:srgbClr val="0070C0"/>
                </a:solidFill>
                <a:cs typeface="Arial" pitchFamily="34" charset="0"/>
              </a:rPr>
              <a:t>. </a:t>
            </a:r>
            <a:r>
              <a:rPr kumimoji="0" lang="en-US" altLang="ja-JP" sz="2400" kern="0" dirty="0" smtClean="0">
                <a:solidFill>
                  <a:srgbClr val="0070C0"/>
                </a:solidFill>
                <a:sym typeface="Arial" pitchFamily="34" charset="0"/>
              </a:rPr>
              <a:t>Issues </a:t>
            </a:r>
            <a:r>
              <a:rPr kumimoji="0" lang="en-US" altLang="ja-JP" sz="2400" kern="0" dirty="0">
                <a:solidFill>
                  <a:srgbClr val="0070C0"/>
                </a:solidFill>
                <a:sym typeface="Arial" pitchFamily="34" charset="0"/>
              </a:rPr>
              <a:t>for WP.29 to </a:t>
            </a:r>
            <a:r>
              <a:rPr kumimoji="0" lang="en-US" altLang="ja-JP" sz="2400" kern="0" dirty="0" smtClean="0">
                <a:solidFill>
                  <a:srgbClr val="0070C0"/>
                </a:solidFill>
                <a:sym typeface="Arial" pitchFamily="34" charset="0"/>
              </a:rPr>
              <a:t>not</a:t>
            </a:r>
            <a:r>
              <a:rPr kumimoji="0" lang="ja-JP" altLang="en-US" sz="2400" kern="0" dirty="0" smtClean="0">
                <a:solidFill>
                  <a:srgbClr val="0070C0"/>
                </a:solidFill>
                <a:sym typeface="Arial" pitchFamily="34" charset="0"/>
              </a:rPr>
              <a:t>e</a:t>
            </a:r>
            <a:endParaRPr kumimoji="0" lang="ja-JP" altLang="en-US" sz="2400" kern="0" dirty="0">
              <a:solidFill>
                <a:srgbClr val="0070C0"/>
              </a:solidFill>
              <a:sym typeface="Arial" pitchFamily="34" charset="0"/>
            </a:endParaRPr>
          </a:p>
        </p:txBody>
      </p:sp>
    </p:spTree>
    <p:extLst>
      <p:ext uri="{BB962C8B-B14F-4D97-AF65-F5344CB8AC3E}">
        <p14:creationId xmlns:p14="http://schemas.microsoft.com/office/powerpoint/2010/main" val="1442634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3"/>
          <p:cNvSpPr>
            <a:spLocks noChangeArrowheads="1"/>
          </p:cNvSpPr>
          <p:nvPr/>
        </p:nvSpPr>
        <p:spPr bwMode="auto">
          <a:xfrm>
            <a:off x="282015" y="1519519"/>
            <a:ext cx="8579597" cy="4785926"/>
          </a:xfrm>
          <a:prstGeom prst="rect">
            <a:avLst/>
          </a:prstGeom>
          <a:noFill/>
          <a:ln w="9525">
            <a:noFill/>
            <a:miter lim="800000"/>
            <a:headEnd/>
            <a:tailEnd/>
          </a:ln>
        </p:spPr>
        <p:txBody>
          <a:bodyPr wrap="square">
            <a:spAutoFit/>
          </a:bodyPr>
          <a:lstStyle/>
          <a:p>
            <a:pPr marL="342900" marR="0" lvl="0" indent="-342900" algn="l" defTabSz="914400" eaLnBrk="0" fontAlgn="auto" latinLnBrk="0" hangingPunct="0">
              <a:lnSpc>
                <a:spcPct val="100000"/>
              </a:lnSpc>
              <a:spcBef>
                <a:spcPts val="0"/>
              </a:spcBef>
              <a:spcAft>
                <a:spcPct val="30000"/>
              </a:spcAft>
              <a:buClrTx/>
              <a:buSzTx/>
              <a:buFontTx/>
              <a:buNone/>
              <a:tabLst/>
              <a:defRPr/>
            </a:pPr>
            <a:r>
              <a:rPr kumimoji="0" lang="en-US" altLang="ja-JP" b="0" i="0" u="none" strike="noStrike" kern="0" cap="none" spc="0" normalizeH="0" baseline="0" noProof="0" dirty="0" smtClean="0">
                <a:ln>
                  <a:noFill/>
                </a:ln>
                <a:solidFill>
                  <a:sysClr val="windowText" lastClr="000000"/>
                </a:solidFill>
                <a:effectLst/>
                <a:uLnTx/>
                <a:uFillTx/>
                <a:sym typeface="Calibri" pitchFamily="34" charset="0"/>
              </a:rPr>
              <a:t>Working assumptions for UNR0(cont’d);</a:t>
            </a:r>
          </a:p>
          <a:p>
            <a:pPr marL="342900" marR="0" lvl="0" indent="-342900" algn="l" defTabSz="914400" eaLnBrk="0" fontAlgn="auto" latinLnBrk="0" hangingPunct="0">
              <a:lnSpc>
                <a:spcPct val="100000"/>
              </a:lnSpc>
              <a:spcBef>
                <a:spcPts val="0"/>
              </a:spcBef>
              <a:spcAft>
                <a:spcPct val="30000"/>
              </a:spcAft>
              <a:buClrTx/>
              <a:buSzTx/>
              <a:buFontTx/>
              <a:buNone/>
              <a:tabLst/>
              <a:defRPr/>
            </a:pPr>
            <a:endParaRPr kumimoji="0" lang="en-US" altLang="ja-JP" sz="600" b="0" i="0" u="none" strike="noStrike" kern="0" cap="none" spc="0" normalizeH="0" baseline="0" noProof="0" dirty="0" smtClean="0">
              <a:ln>
                <a:noFill/>
              </a:ln>
              <a:solidFill>
                <a:sysClr val="windowText" lastClr="000000"/>
              </a:solidFill>
              <a:effectLst/>
              <a:uLnTx/>
              <a:uFillTx/>
              <a:cs typeface="Arial" pitchFamily="34" charset="0"/>
              <a:sym typeface="Calibri" pitchFamily="34" charset="0"/>
            </a:endParaRPr>
          </a:p>
          <a:p>
            <a:pPr marL="342900" marR="0" lvl="0" indent="-342900" algn="l" defTabSz="914400" eaLnBrk="0" fontAlgn="auto" latinLnBrk="0" hangingPunct="0">
              <a:lnSpc>
                <a:spcPct val="100000"/>
              </a:lnSpc>
              <a:spcBef>
                <a:spcPts val="0"/>
              </a:spcBef>
              <a:spcAft>
                <a:spcPct val="30000"/>
              </a:spcAft>
              <a:buClrTx/>
              <a:buSzTx/>
              <a:buFont typeface="Wingdings" pitchFamily="2" charset="2"/>
              <a:buNone/>
              <a:tabLst/>
              <a:defRPr/>
            </a:pPr>
            <a:r>
              <a:rPr kumimoji="0" lang="en-US" altLang="ja-JP" b="0" i="0" u="none" strike="noStrike" kern="0" cap="none" spc="0" normalizeH="0" baseline="0" noProof="0" dirty="0" smtClean="0">
                <a:ln>
                  <a:noFill/>
                </a:ln>
                <a:solidFill>
                  <a:sysClr val="windowText" lastClr="000000"/>
                </a:solidFill>
                <a:effectLst/>
                <a:uLnTx/>
                <a:uFillTx/>
                <a:sym typeface="Calibri" pitchFamily="34" charset="0"/>
              </a:rPr>
              <a:t>2. Right of CPs.</a:t>
            </a:r>
            <a:endParaRPr kumimoji="0" lang="en-US" altLang="ja-JP" b="0" i="0" u="none" strike="noStrike" kern="0" cap="none" spc="0" normalizeH="0" baseline="0" noProof="0" dirty="0" smtClean="0">
              <a:ln>
                <a:noFill/>
              </a:ln>
              <a:solidFill>
                <a:sysClr val="windowText" lastClr="000000"/>
              </a:solidFill>
              <a:effectLst/>
              <a:uLnTx/>
              <a:uFillTx/>
              <a:sym typeface="Arial" pitchFamily="34" charset="0"/>
            </a:endParaRPr>
          </a:p>
          <a:p>
            <a:pPr marL="800100" marR="0" lvl="1" indent="-342900" algn="l" defTabSz="914400" eaLnBrk="0" fontAlgn="auto" latinLnBrk="0" hangingPunct="0">
              <a:lnSpc>
                <a:spcPct val="100000"/>
              </a:lnSpc>
              <a:spcBef>
                <a:spcPts val="0"/>
              </a:spcBef>
              <a:spcAft>
                <a:spcPct val="30000"/>
              </a:spcAft>
              <a:buClrTx/>
              <a:buSzTx/>
              <a:buFontTx/>
              <a:buChar char="•"/>
              <a:tabLst/>
              <a:defRPr/>
            </a:pPr>
            <a:r>
              <a:rPr kumimoji="0" lang="en-US" altLang="ja-JP" b="0" i="0" u="none" strike="noStrike" kern="0" cap="none" spc="0" normalizeH="0" baseline="0" noProof="0" dirty="0" smtClean="0">
                <a:ln>
                  <a:noFill/>
                </a:ln>
                <a:solidFill>
                  <a:sysClr val="windowText" lastClr="000000"/>
                </a:solidFill>
                <a:effectLst/>
                <a:uLnTx/>
                <a:uFillTx/>
                <a:sym typeface="Calibri" pitchFamily="34" charset="0"/>
              </a:rPr>
              <a:t>CPs applying UNR0</a:t>
            </a:r>
            <a:r>
              <a:rPr kumimoji="0" lang="en-US" altLang="ja-JP" b="0" i="0" u="none" strike="noStrike" kern="0" cap="none" spc="0" normalizeH="0" baseline="0" noProof="0" dirty="0" smtClean="0">
                <a:ln>
                  <a:noFill/>
                </a:ln>
                <a:solidFill>
                  <a:sysClr val="windowText" lastClr="000000"/>
                </a:solidFill>
                <a:effectLst/>
                <a:uLnTx/>
                <a:uFillTx/>
                <a:sym typeface="Arial" pitchFamily="34" charset="0"/>
              </a:rPr>
              <a:t> will be permitted to issue U-IWVTA and/or IWVTA of limited recognition provided that they h</a:t>
            </a:r>
            <a:r>
              <a:rPr kumimoji="0" lang="nl-BE" altLang="en-US" b="0" i="0" u="none" strike="noStrike" kern="0" cap="none" spc="0" normalizeH="0" baseline="0" noProof="0" dirty="0" smtClean="0">
                <a:ln>
                  <a:noFill/>
                </a:ln>
                <a:solidFill>
                  <a:sysClr val="windowText" lastClr="000000"/>
                </a:solidFill>
                <a:effectLst/>
                <a:uLnTx/>
                <a:uFillTx/>
                <a:sym typeface="Arial" pitchFamily="34" charset="0"/>
              </a:rPr>
              <a:t>ave </a:t>
            </a:r>
            <a:r>
              <a:rPr kumimoji="0" lang="en-US" altLang="ja-JP" b="0" i="0" u="none" strike="noStrike" kern="0" cap="none" spc="0" normalizeH="0" baseline="0" noProof="0" dirty="0" smtClean="0">
                <a:ln>
                  <a:noFill/>
                </a:ln>
                <a:solidFill>
                  <a:sysClr val="windowText" lastClr="000000"/>
                </a:solidFill>
                <a:effectLst/>
                <a:uLnTx/>
                <a:uFillTx/>
                <a:sym typeface="Calibri" pitchFamily="34" charset="0"/>
              </a:rPr>
              <a:t>‘technical competence’</a:t>
            </a:r>
          </a:p>
          <a:p>
            <a:pPr marL="800100" marR="0" lvl="1" indent="-342900" algn="l" defTabSz="914400" eaLnBrk="0" fontAlgn="auto" latinLnBrk="0" hangingPunct="0">
              <a:lnSpc>
                <a:spcPct val="100000"/>
              </a:lnSpc>
              <a:spcBef>
                <a:spcPts val="0"/>
              </a:spcBef>
              <a:spcAft>
                <a:spcPts val="0"/>
              </a:spcAft>
              <a:buClrTx/>
              <a:buSzTx/>
              <a:buFont typeface="Wingdings" pitchFamily="2" charset="2"/>
              <a:buNone/>
              <a:tabLst/>
              <a:defRPr/>
            </a:pPr>
            <a:r>
              <a:rPr kumimoji="0" lang="en-GB" altLang="en-US" sz="1600" b="0" i="1" u="none" strike="noStrike" kern="0" cap="none" spc="0" normalizeH="0" baseline="0" noProof="0" dirty="0" smtClean="0">
                <a:ln>
                  <a:noFill/>
                </a:ln>
                <a:solidFill>
                  <a:sysClr val="windowText" lastClr="000000"/>
                </a:solidFill>
                <a:effectLst/>
                <a:uLnTx/>
                <a:uFillTx/>
                <a:latin typeface="Calibri" pitchFamily="34" charset="0"/>
                <a:sym typeface="Calibri" pitchFamily="34" charset="0"/>
              </a:rPr>
              <a:t>	</a:t>
            </a:r>
            <a:r>
              <a:rPr kumimoji="0" lang="en-GB" altLang="en-US" sz="1400" b="0" i="1" u="none" strike="noStrike" kern="0" cap="none" spc="0" normalizeH="0" baseline="0" noProof="0" dirty="0" smtClean="0">
                <a:ln>
                  <a:noFill/>
                </a:ln>
                <a:solidFill>
                  <a:sysClr val="windowText" lastClr="000000"/>
                </a:solidFill>
                <a:effectLst/>
                <a:uLnTx/>
                <a:uFillTx/>
                <a:latin typeface="Calibri" pitchFamily="34" charset="0"/>
                <a:sym typeface="Calibri" pitchFamily="34" charset="0"/>
              </a:rPr>
              <a:t>“Having regard to Article 2 of the 1958 Agreement ‘technical competence’ means that a Contracting Party has the capability to verify the compliance of a whole vehicle type with UN Regulation No. 0 based on the component type approvals submitted by the manufacturer in the application, and the ability to confirm that the systems and components are installed pursuant to the individual UN Regulations listed in Annex 4 of UN Regulation No. 0.”</a:t>
            </a:r>
            <a:endParaRPr kumimoji="0" lang="en-US" altLang="ja-JP" sz="1400" b="0" i="1" u="none" strike="noStrike" kern="0" cap="none" spc="0" normalizeH="0" baseline="0" noProof="0" dirty="0" smtClean="0">
              <a:ln>
                <a:noFill/>
              </a:ln>
              <a:solidFill>
                <a:sysClr val="windowText" lastClr="000000"/>
              </a:solidFill>
              <a:effectLst/>
              <a:uLnTx/>
              <a:uFillTx/>
              <a:sym typeface="Calibri" pitchFamily="34" charset="0"/>
            </a:endParaRPr>
          </a:p>
          <a:p>
            <a:pPr marL="342900" marR="0" lvl="0" indent="-342900" algn="l" defTabSz="914400" eaLnBrk="0" fontAlgn="auto" latinLnBrk="0" hangingPunct="0">
              <a:lnSpc>
                <a:spcPct val="100000"/>
              </a:lnSpc>
              <a:spcBef>
                <a:spcPts val="0"/>
              </a:spcBef>
              <a:spcAft>
                <a:spcPts val="0"/>
              </a:spcAft>
              <a:buClrTx/>
              <a:buSzTx/>
              <a:buFont typeface="Wingdings" pitchFamily="2" charset="2"/>
              <a:buNone/>
              <a:tabLst/>
              <a:defRPr/>
            </a:pPr>
            <a:endParaRPr kumimoji="0" lang="en-GB" altLang="en-US" sz="1200" b="0" i="0" u="none" strike="noStrike" kern="0" cap="none" spc="0" normalizeH="0" baseline="0" noProof="0" dirty="0" smtClean="0">
              <a:ln>
                <a:noFill/>
              </a:ln>
              <a:solidFill>
                <a:sysClr val="windowText" lastClr="000000"/>
              </a:solidFill>
              <a:effectLst/>
              <a:uLnTx/>
              <a:uFillTx/>
              <a:sym typeface="Calibri" pitchFamily="34" charset="0"/>
            </a:endParaRPr>
          </a:p>
          <a:p>
            <a:pPr marL="342900" marR="0" lvl="0" indent="-342900" algn="l" defTabSz="914400" eaLnBrk="0" fontAlgn="auto" latinLnBrk="0" hangingPunct="0">
              <a:lnSpc>
                <a:spcPct val="100000"/>
              </a:lnSpc>
              <a:spcBef>
                <a:spcPts val="0"/>
              </a:spcBef>
              <a:spcAft>
                <a:spcPct val="30000"/>
              </a:spcAft>
              <a:buClrTx/>
              <a:buSzTx/>
              <a:buFont typeface="Wingdings" pitchFamily="2" charset="2"/>
              <a:buNone/>
              <a:tabLst/>
              <a:defRPr/>
            </a:pPr>
            <a:r>
              <a:rPr kumimoji="0" lang="en-US" altLang="ja-JP" b="0" i="0" u="none" strike="noStrike" kern="0" cap="none" spc="0" normalizeH="0" baseline="0" noProof="0" dirty="0" smtClean="0">
                <a:ln>
                  <a:noFill/>
                </a:ln>
                <a:solidFill>
                  <a:sysClr val="windowText" lastClr="000000"/>
                </a:solidFill>
                <a:effectLst/>
                <a:uLnTx/>
                <a:uFillTx/>
                <a:sym typeface="Calibri" pitchFamily="34" charset="0"/>
              </a:rPr>
              <a:t>3. Routine updating of UNR0.</a:t>
            </a:r>
          </a:p>
          <a:p>
            <a:pPr marL="800100" marR="0" lvl="1" indent="-342900" algn="l" defTabSz="914400" eaLnBrk="0" fontAlgn="auto" latinLnBrk="0" hangingPunct="0">
              <a:lnSpc>
                <a:spcPct val="100000"/>
              </a:lnSpc>
              <a:spcBef>
                <a:spcPts val="0"/>
              </a:spcBef>
              <a:spcAft>
                <a:spcPct val="25000"/>
              </a:spcAft>
              <a:buClrTx/>
              <a:buSzTx/>
              <a:buFontTx/>
              <a:buChar char="•"/>
              <a:tabLst/>
              <a:defRPr/>
            </a:pPr>
            <a:r>
              <a:rPr kumimoji="0" lang="en-US" altLang="ja-JP" b="0" i="0" u="none" strike="noStrike" kern="0" cap="none" spc="0" normalizeH="0" baseline="0" noProof="0" dirty="0" smtClean="0">
                <a:ln>
                  <a:noFill/>
                </a:ln>
                <a:solidFill>
                  <a:sysClr val="windowText" lastClr="000000"/>
                </a:solidFill>
                <a:effectLst/>
                <a:uLnTx/>
                <a:uFillTx/>
                <a:sym typeface="Calibri" pitchFamily="34" charset="0"/>
              </a:rPr>
              <a:t>Updating UNR0 will be on an annual basis.</a:t>
            </a:r>
          </a:p>
          <a:p>
            <a:pPr marL="800100" marR="0" lvl="1" indent="-342900" algn="l" defTabSz="914400" eaLnBrk="0" fontAlgn="auto" latinLnBrk="0" hangingPunct="0">
              <a:lnSpc>
                <a:spcPct val="100000"/>
              </a:lnSpc>
              <a:spcBef>
                <a:spcPts val="0"/>
              </a:spcBef>
              <a:spcAft>
                <a:spcPct val="25000"/>
              </a:spcAft>
              <a:buClrTx/>
              <a:buSzTx/>
              <a:buFontTx/>
              <a:buChar char="•"/>
              <a:tabLst/>
              <a:defRPr/>
            </a:pPr>
            <a:r>
              <a:rPr kumimoji="0" lang="en-US" altLang="ja-JP" b="0" i="0" u="none" strike="noStrike" kern="0" cap="none" spc="0" normalizeH="0" baseline="0" noProof="0" dirty="0" smtClean="0">
                <a:ln>
                  <a:noFill/>
                </a:ln>
                <a:solidFill>
                  <a:sysClr val="windowText" lastClr="000000"/>
                </a:solidFill>
                <a:effectLst/>
                <a:uLnTx/>
                <a:uFillTx/>
                <a:sym typeface="Calibri" pitchFamily="34" charset="0"/>
              </a:rPr>
              <a:t>Series of Amendments will be used to provide adequate (legal) visibility of the requirements of the different </a:t>
            </a:r>
            <a:r>
              <a:rPr kumimoji="0" lang="en-US" altLang="ja-JP" b="0" i="0" u="none" strike="noStrike" kern="0" cap="none" spc="0" normalizeH="0" baseline="0" noProof="0" dirty="0" smtClean="0">
                <a:ln>
                  <a:noFill/>
                </a:ln>
                <a:solidFill>
                  <a:sysClr val="windowText" lastClr="000000"/>
                </a:solidFill>
                <a:effectLst/>
                <a:uLnTx/>
                <a:uFillTx/>
                <a:latin typeface="Calibri" pitchFamily="34" charset="0"/>
                <a:sym typeface="Calibri" pitchFamily="34" charset="0"/>
              </a:rPr>
              <a:t>updates</a:t>
            </a:r>
            <a:r>
              <a:rPr kumimoji="0" lang="en-US" altLang="ja-JP" b="0" i="0" u="none" strike="noStrike" kern="0" cap="none" spc="0" normalizeH="0" baseline="0" noProof="0" dirty="0" smtClean="0">
                <a:ln>
                  <a:noFill/>
                </a:ln>
                <a:solidFill>
                  <a:sysClr val="windowText" lastClr="000000"/>
                </a:solidFill>
                <a:effectLst/>
                <a:uLnTx/>
                <a:uFillTx/>
                <a:sym typeface="Calibri" pitchFamily="34" charset="0"/>
              </a:rPr>
              <a:t> of UNR0.</a:t>
            </a:r>
          </a:p>
          <a:p>
            <a:pPr marL="800100" marR="0" lvl="1" indent="-342900" algn="l" defTabSz="914400" eaLnBrk="0" fontAlgn="auto" latinLnBrk="0" hangingPunct="0">
              <a:lnSpc>
                <a:spcPct val="100000"/>
              </a:lnSpc>
              <a:spcBef>
                <a:spcPts val="0"/>
              </a:spcBef>
              <a:spcAft>
                <a:spcPct val="25000"/>
              </a:spcAft>
              <a:buClrTx/>
              <a:buSzTx/>
              <a:buFontTx/>
              <a:buChar char="•"/>
              <a:tabLst/>
              <a:defRPr/>
            </a:pPr>
            <a:r>
              <a:rPr kumimoji="0" lang="en-US" altLang="ja-JP" b="0" i="0" u="none" strike="noStrike" kern="0" cap="none" spc="0" normalizeH="0" baseline="0" noProof="0" dirty="0" smtClean="0">
                <a:ln>
                  <a:noFill/>
                </a:ln>
                <a:solidFill>
                  <a:sysClr val="windowText" lastClr="000000"/>
                </a:solidFill>
                <a:effectLst/>
                <a:uLnTx/>
                <a:uFillTx/>
                <a:sym typeface="Calibri" pitchFamily="34" charset="0"/>
              </a:rPr>
              <a:t>Developing our thinking on the possibility of a permanent working group to oversee UNR0.</a:t>
            </a:r>
            <a:endParaRPr kumimoji="0" lang="en-GB" altLang="en-US" b="0" i="0" u="none" strike="noStrike" kern="0" cap="none" spc="0" normalizeH="0" baseline="0" noProof="0" dirty="0" smtClean="0">
              <a:ln>
                <a:noFill/>
              </a:ln>
              <a:solidFill>
                <a:sysClr val="windowText" lastClr="000000"/>
              </a:solidFill>
              <a:effectLst/>
              <a:uLnTx/>
              <a:uFillTx/>
              <a:sym typeface="Calibri" pitchFamily="34" charset="0"/>
            </a:endParaRPr>
          </a:p>
        </p:txBody>
      </p:sp>
      <p:sp>
        <p:nvSpPr>
          <p:cNvPr id="6" name="テキスト ボックス 5"/>
          <p:cNvSpPr txBox="1"/>
          <p:nvPr/>
        </p:nvSpPr>
        <p:spPr>
          <a:xfrm>
            <a:off x="395536" y="692696"/>
            <a:ext cx="8424936" cy="523220"/>
          </a:xfrm>
          <a:prstGeom prst="rect">
            <a:avLst/>
          </a:prstGeom>
          <a:noFill/>
        </p:spPr>
        <p:txBody>
          <a:bodyPr wrap="square" rtlCol="0">
            <a:spAutoFit/>
          </a:bodyPr>
          <a:lstStyle/>
          <a:p>
            <a:r>
              <a:rPr lang="en-US" altLang="ja-JP" sz="1400" dirty="0" smtClean="0"/>
              <a:t>Excerpt from Informal document No.WP.29-161-17 and WP.29-162-12/Rev.1 transmitted by the representative of Japan as Chairman of IWVTA Sub-group “UN R0”</a:t>
            </a:r>
          </a:p>
        </p:txBody>
      </p:sp>
      <p:sp>
        <p:nvSpPr>
          <p:cNvPr id="7" name="テキスト ボックス 6"/>
          <p:cNvSpPr txBox="1"/>
          <p:nvPr/>
        </p:nvSpPr>
        <p:spPr>
          <a:xfrm>
            <a:off x="-129" y="-47500"/>
            <a:ext cx="5976664" cy="461665"/>
          </a:xfrm>
          <a:prstGeom prst="rect">
            <a:avLst/>
          </a:prstGeom>
          <a:noFill/>
        </p:spPr>
        <p:txBody>
          <a:bodyPr wrap="square" rtlCol="0">
            <a:spAutoFit/>
          </a:bodyPr>
          <a:lstStyle/>
          <a:p>
            <a:pPr lvl="0"/>
            <a:r>
              <a:rPr lang="en-US" altLang="ja-JP" sz="2400" b="1" dirty="0">
                <a:solidFill>
                  <a:srgbClr val="0070C0"/>
                </a:solidFill>
                <a:cs typeface="Arial" pitchFamily="34" charset="0"/>
              </a:rPr>
              <a:t> </a:t>
            </a:r>
            <a:r>
              <a:rPr lang="ja-JP" altLang="en-US" sz="2400" b="1" dirty="0" smtClean="0">
                <a:solidFill>
                  <a:srgbClr val="0070C0"/>
                </a:solidFill>
                <a:cs typeface="Arial" pitchFamily="34" charset="0"/>
              </a:rPr>
              <a:t>３</a:t>
            </a:r>
            <a:r>
              <a:rPr lang="en-US" altLang="ja-JP" sz="2400" b="1" dirty="0" smtClean="0">
                <a:solidFill>
                  <a:srgbClr val="0070C0"/>
                </a:solidFill>
                <a:cs typeface="Arial" pitchFamily="34" charset="0"/>
              </a:rPr>
              <a:t>. </a:t>
            </a:r>
            <a:r>
              <a:rPr kumimoji="0" lang="en-US" altLang="ja-JP" sz="2400" kern="0" dirty="0" smtClean="0">
                <a:solidFill>
                  <a:srgbClr val="0070C0"/>
                </a:solidFill>
                <a:sym typeface="Arial" pitchFamily="34" charset="0"/>
              </a:rPr>
              <a:t>Issues </a:t>
            </a:r>
            <a:r>
              <a:rPr kumimoji="0" lang="en-US" altLang="ja-JP" sz="2400" kern="0" dirty="0">
                <a:solidFill>
                  <a:srgbClr val="0070C0"/>
                </a:solidFill>
                <a:sym typeface="Arial" pitchFamily="34" charset="0"/>
              </a:rPr>
              <a:t>for WP.29 to </a:t>
            </a:r>
            <a:r>
              <a:rPr kumimoji="0" lang="en-US" altLang="ja-JP" sz="2400" kern="0" dirty="0" smtClean="0">
                <a:solidFill>
                  <a:srgbClr val="0070C0"/>
                </a:solidFill>
                <a:sym typeface="Arial" pitchFamily="34" charset="0"/>
              </a:rPr>
              <a:t>not</a:t>
            </a:r>
            <a:r>
              <a:rPr kumimoji="0" lang="ja-JP" altLang="en-US" sz="2400" kern="0" dirty="0" smtClean="0">
                <a:solidFill>
                  <a:srgbClr val="0070C0"/>
                </a:solidFill>
                <a:sym typeface="Arial" pitchFamily="34" charset="0"/>
              </a:rPr>
              <a:t>e</a:t>
            </a:r>
            <a:endParaRPr kumimoji="0" lang="ja-JP" altLang="en-US" sz="2400" kern="0" dirty="0">
              <a:solidFill>
                <a:srgbClr val="0070C0"/>
              </a:solidFill>
              <a:sym typeface="Arial" pitchFamily="34" charset="0"/>
            </a:endParaRPr>
          </a:p>
        </p:txBody>
      </p:sp>
    </p:spTree>
    <p:extLst>
      <p:ext uri="{BB962C8B-B14F-4D97-AF65-F5344CB8AC3E}">
        <p14:creationId xmlns:p14="http://schemas.microsoft.com/office/powerpoint/2010/main" val="14426342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4"/>
          <p:cNvSpPr>
            <a:spLocks noChangeArrowheads="1"/>
          </p:cNvSpPr>
          <p:nvPr/>
        </p:nvSpPr>
        <p:spPr bwMode="auto">
          <a:xfrm>
            <a:off x="107504" y="1023119"/>
            <a:ext cx="8861685" cy="461665"/>
          </a:xfrm>
          <a:prstGeom prst="rect">
            <a:avLst/>
          </a:prstGeom>
          <a:noFill/>
          <a:ln w="9525">
            <a:noFill/>
            <a:miter lim="800000"/>
            <a:headEnd/>
            <a:tailEnd/>
          </a:ln>
        </p:spPr>
        <p:txBody>
          <a:bodyPr wrap="square">
            <a:spAutoFit/>
          </a:bodyPr>
          <a:lstStyle/>
          <a:p>
            <a:pPr defTabSz="914400" eaLnBrk="0" hangingPunct="0">
              <a:defRPr/>
            </a:pPr>
            <a:r>
              <a:rPr lang="en-US" altLang="ja-JP" sz="2400" b="1" kern="0" dirty="0" smtClean="0">
                <a:solidFill>
                  <a:sysClr val="windowText" lastClr="000000"/>
                </a:solidFill>
                <a:sym typeface="Arial" pitchFamily="34" charset="0"/>
              </a:rPr>
              <a:t>3.2 Contents of draft UNR0 and its Technical Requirements</a:t>
            </a:r>
            <a:endParaRPr kumimoji="0" lang="en-US" altLang="ja-JP" sz="1800" b="1" i="0" u="none" strike="noStrike" kern="0" cap="none" spc="0" normalizeH="0" baseline="0" noProof="0" dirty="0" smtClean="0">
              <a:ln>
                <a:noFill/>
              </a:ln>
              <a:solidFill>
                <a:sysClr val="windowText" lastClr="000000"/>
              </a:solidFill>
              <a:effectLst/>
              <a:uLnTx/>
              <a:uFillTx/>
              <a:sym typeface="Calibri" pitchFamily="34" charset="0"/>
            </a:endParaRPr>
          </a:p>
        </p:txBody>
      </p:sp>
      <p:sp>
        <p:nvSpPr>
          <p:cNvPr id="7" name="正方形/長方形 5"/>
          <p:cNvSpPr>
            <a:spLocks noChangeArrowheads="1"/>
          </p:cNvSpPr>
          <p:nvPr/>
        </p:nvSpPr>
        <p:spPr bwMode="auto">
          <a:xfrm>
            <a:off x="409389" y="1477233"/>
            <a:ext cx="8337549" cy="1015663"/>
          </a:xfrm>
          <a:prstGeom prst="rect">
            <a:avLst/>
          </a:prstGeom>
          <a:noFill/>
          <a:ln w="9525">
            <a:noFill/>
            <a:miter lim="800000"/>
            <a:headEnd/>
            <a:tailEnd/>
          </a:ln>
        </p:spPr>
        <p:txBody>
          <a:bodyPr wrap="square">
            <a:spAutoFit/>
          </a:bodyPr>
          <a:lstStyle/>
          <a:p>
            <a:pPr marL="355600" lvl="2" indent="-355600" algn="just">
              <a:lnSpc>
                <a:spcPts val="1800"/>
              </a:lnSpc>
              <a:buFont typeface="Wingdings" pitchFamily="2" charset="2"/>
              <a:buChar char="n"/>
            </a:pPr>
            <a:r>
              <a:rPr lang="en-US" b="0" dirty="0">
                <a:ea typeface="ＭＳ Ｐゴシック" pitchFamily="50" charset="-128"/>
                <a:sym typeface="Arial" pitchFamily="34" charset="0"/>
              </a:rPr>
              <a:t>Sub-Group “UN R0” (SGR0) finished the first review on the draft UN R0 for the first submission to </a:t>
            </a:r>
            <a:r>
              <a:rPr lang="en-US" b="0" dirty="0" smtClean="0">
                <a:ea typeface="ＭＳ Ｐゴシック" pitchFamily="50" charset="-128"/>
                <a:sym typeface="Arial" pitchFamily="34" charset="0"/>
              </a:rPr>
              <a:t>162</a:t>
            </a:r>
            <a:r>
              <a:rPr lang="en-US" b="0" baseline="30000" dirty="0" smtClean="0">
                <a:ea typeface="ＭＳ Ｐゴシック" pitchFamily="50" charset="-128"/>
                <a:sym typeface="Arial" pitchFamily="34" charset="0"/>
              </a:rPr>
              <a:t>nd</a:t>
            </a:r>
            <a:r>
              <a:rPr lang="en-US" b="0" dirty="0" smtClean="0">
                <a:ea typeface="ＭＳ Ｐゴシック" pitchFamily="50" charset="-128"/>
                <a:sym typeface="Arial" pitchFamily="34" charset="0"/>
              </a:rPr>
              <a:t> WP.29 (March 2014), </a:t>
            </a:r>
            <a:r>
              <a:rPr lang="en-US" b="0" dirty="0">
                <a:ea typeface="ＭＳ Ｐゴシック" pitchFamily="50" charset="-128"/>
                <a:sym typeface="Arial" pitchFamily="34" charset="0"/>
              </a:rPr>
              <a:t>which is WP.</a:t>
            </a:r>
            <a:r>
              <a:rPr lang="en-US" b="0" dirty="0" smtClean="0">
                <a:ea typeface="ＭＳ Ｐゴシック" pitchFamily="50" charset="-128"/>
                <a:sym typeface="Arial" pitchFamily="34" charset="0"/>
              </a:rPr>
              <a:t>29-162-</a:t>
            </a:r>
            <a:r>
              <a:rPr lang="ja-JP" altLang="en-US" b="0" dirty="0" smtClean="0">
                <a:ea typeface="ＭＳ Ｐゴシック" pitchFamily="50" charset="-128"/>
                <a:sym typeface="Arial" pitchFamily="34" charset="0"/>
              </a:rPr>
              <a:t>11</a:t>
            </a:r>
            <a:r>
              <a:rPr lang="en-US" b="0" dirty="0" smtClean="0">
                <a:ea typeface="ＭＳ Ｐゴシック" pitchFamily="50" charset="-128"/>
                <a:sym typeface="Arial" pitchFamily="34" charset="0"/>
              </a:rPr>
              <a:t>.</a:t>
            </a:r>
          </a:p>
          <a:p>
            <a:pPr marL="355600" lvl="2" indent="-355600" algn="r">
              <a:lnSpc>
                <a:spcPts val="1800"/>
              </a:lnSpc>
            </a:pPr>
            <a:r>
              <a:rPr lang="en-US" altLang="ja-JP" sz="1400" i="1" dirty="0" smtClean="0">
                <a:ea typeface="ＭＳ Ｐゴシック" pitchFamily="50" charset="-128"/>
                <a:sym typeface="Arial" pitchFamily="34" charset="0"/>
              </a:rPr>
              <a:t>            (http://www.unece.org/fileadmin/DAM/trans/doc/2014/wp29/WP29-162-11.pdf)</a:t>
            </a:r>
            <a:endParaRPr lang="ja-JP" altLang="en-US" sz="1400" b="0" i="1" dirty="0">
              <a:ea typeface="ＭＳ Ｐゴシック" pitchFamily="50" charset="-128"/>
              <a:sym typeface="Arial" pitchFamily="34" charset="0"/>
            </a:endParaRPr>
          </a:p>
          <a:p>
            <a:pPr marL="355600" lvl="2" indent="-355600" algn="just">
              <a:lnSpc>
                <a:spcPts val="1800"/>
              </a:lnSpc>
            </a:pPr>
            <a:r>
              <a:rPr lang="en-US" b="0" dirty="0">
                <a:ea typeface="ＭＳ Ｐゴシック" pitchFamily="50" charset="-128"/>
                <a:sym typeface="Arial" pitchFamily="34" charset="0"/>
              </a:rPr>
              <a:t>	</a:t>
            </a:r>
            <a:endParaRPr lang="en-US" sz="1600" dirty="0">
              <a:ea typeface="ＭＳ Ｐゴシック" pitchFamily="50" charset="-128"/>
              <a:sym typeface="Calibri" pitchFamily="34" charset="0"/>
            </a:endParaRPr>
          </a:p>
        </p:txBody>
      </p:sp>
      <p:sp>
        <p:nvSpPr>
          <p:cNvPr id="8" name="Text Box 6"/>
          <p:cNvSpPr>
            <a:spLocks noChangeArrowheads="1"/>
          </p:cNvSpPr>
          <p:nvPr/>
        </p:nvSpPr>
        <p:spPr bwMode="auto">
          <a:xfrm>
            <a:off x="523875" y="2348880"/>
            <a:ext cx="8096063" cy="3862596"/>
          </a:xfrm>
          <a:prstGeom prst="rect">
            <a:avLst/>
          </a:prstGeom>
          <a:noFill/>
          <a:ln w="9525">
            <a:solidFill>
              <a:srgbClr val="000000"/>
            </a:solidFill>
            <a:miter lim="800000"/>
            <a:headEnd/>
            <a:tailEnd/>
          </a:ln>
        </p:spPr>
        <p:txBody>
          <a:bodyPr wrap="square">
            <a:spAutoFit/>
          </a:bodyPr>
          <a:lstStyle/>
          <a:p>
            <a:pPr marL="3429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1. Scope</a:t>
            </a:r>
          </a:p>
          <a:p>
            <a:pPr marL="3429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2. Definitions</a:t>
            </a:r>
          </a:p>
          <a:p>
            <a:pPr marL="3429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3. Application for approval </a:t>
            </a:r>
          </a:p>
          <a:p>
            <a:pPr marL="3429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4. Approval </a:t>
            </a:r>
          </a:p>
          <a:p>
            <a:pPr marL="3429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5. Specifications </a:t>
            </a:r>
          </a:p>
          <a:p>
            <a:pPr marL="3429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6. Tests </a:t>
            </a:r>
          </a:p>
          <a:p>
            <a:pPr marL="3429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7. Modification of vehicle type and extension of approval </a:t>
            </a:r>
          </a:p>
          <a:p>
            <a:pPr marL="3429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8. Conformity of production </a:t>
            </a:r>
          </a:p>
          <a:p>
            <a:pPr marL="3429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9. Penalties for non-conformity of production </a:t>
            </a:r>
          </a:p>
          <a:p>
            <a:pPr marL="3429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10. Production definitely discontinued </a:t>
            </a:r>
          </a:p>
          <a:p>
            <a:pPr marL="266700" marR="0" lvl="0" indent="-2667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11. Names and addresses of Technical Services responsible for conducting approval tests and of Administrative Departments </a:t>
            </a:r>
          </a:p>
          <a:p>
            <a:pPr marL="3429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12. Introductory and transitional provisions </a:t>
            </a:r>
          </a:p>
          <a:p>
            <a:pPr marL="3429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13. Special provisions for Contracting Parties applying this Regulation  </a:t>
            </a:r>
          </a:p>
          <a:p>
            <a:pPr marL="4445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Annex 1: Communication</a:t>
            </a:r>
            <a:r>
              <a:rPr kumimoji="0" lang="ja-JP" altLang="en-US" sz="1500" b="0" i="0" u="none" strike="noStrike" kern="0" cap="none" spc="0" normalizeH="0" baseline="0" noProof="0" dirty="0" smtClean="0">
                <a:ln>
                  <a:noFill/>
                </a:ln>
                <a:solidFill>
                  <a:srgbClr val="FF0000"/>
                </a:solidFill>
                <a:effectLst/>
                <a:uLnTx/>
                <a:uFillTx/>
                <a:ea typeface="ＭＳ Ｐゴシック" pitchFamily="50" charset="-128"/>
                <a:sym typeface="Calibri" pitchFamily="34" charset="0"/>
              </a:rPr>
              <a:t> </a:t>
            </a: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Document </a:t>
            </a:r>
          </a:p>
          <a:p>
            <a:pPr marL="4445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Annex 2: Arrangement of the approval mark </a:t>
            </a:r>
          </a:p>
          <a:p>
            <a:pPr marL="4445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Annex 3: Procedures to be followed during IWVTA of vehicles  </a:t>
            </a:r>
          </a:p>
          <a:p>
            <a:pPr marL="4445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Annex 4: List of requirements for the purpose of IWVTA: List of regulatory acts </a:t>
            </a:r>
          </a:p>
          <a:p>
            <a:pPr marL="4445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Annex 5: Information document for the purpose of IWVTA of vehicles</a:t>
            </a:r>
          </a:p>
          <a:p>
            <a:pPr marL="4445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Annex 6: IWVTA </a:t>
            </a:r>
            <a:r>
              <a:rPr kumimoji="0" lang="en-US" altLang="ja-JP"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declaration </a:t>
            </a: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of </a:t>
            </a:r>
            <a:r>
              <a:rPr kumimoji="0" lang="en-US" altLang="ja-JP"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conformance</a:t>
            </a: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 </a:t>
            </a: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(Do</a:t>
            </a:r>
            <a:r>
              <a:rPr kumimoji="0" lang="en-US" altLang="ja-JP"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C</a:t>
            </a: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a:t>
            </a:r>
            <a:r>
              <a:rPr kumimoji="0" lang="ja-JP" altLang="en-US" sz="1500" b="0" i="0" u="none" strike="noStrike" kern="0" cap="none" spc="0" normalizeH="0" baseline="0" noProof="0" dirty="0" smtClean="0">
                <a:ln>
                  <a:noFill/>
                </a:ln>
                <a:solidFill>
                  <a:srgbClr val="7030A0"/>
                </a:solidFill>
                <a:effectLst/>
                <a:uLnTx/>
                <a:uFillTx/>
                <a:ea typeface="ＭＳ Ｐゴシック" pitchFamily="50" charset="-128"/>
                <a:sym typeface="Calibri" pitchFamily="34" charset="0"/>
              </a:rPr>
              <a:t> </a:t>
            </a:r>
          </a:p>
          <a:p>
            <a:pPr marL="444500" marR="0" lvl="0" indent="-342900" algn="l" defTabSz="914400" eaLnBrk="1" fontAlgn="auto" latinLnBrk="0" hangingPunct="1">
              <a:lnSpc>
                <a:spcPts val="1400"/>
              </a:lnSpc>
              <a:spcBef>
                <a:spcPts val="0"/>
              </a:spcBef>
              <a:spcAft>
                <a:spcPts val="0"/>
              </a:spcAft>
              <a:buClrTx/>
              <a:buSzTx/>
              <a:buFontTx/>
              <a:buNone/>
              <a:tabLst/>
              <a:defRPr/>
            </a:pPr>
            <a:r>
              <a:rPr kumimoji="0" lang="ja-JP" altLang="en-US" sz="15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rPr>
              <a:t>Annex 7: Definition of the vehicle type</a:t>
            </a:r>
            <a:r>
              <a:rPr kumimoji="0" lang="ja-JP" altLang="en-US" sz="1500" b="0" i="0" u="none" strike="noStrike" kern="0" cap="none" spc="0" normalizeH="0" baseline="0" noProof="0" dirty="0" smtClean="0">
                <a:ln>
                  <a:noFill/>
                </a:ln>
                <a:solidFill>
                  <a:srgbClr val="7030A0"/>
                </a:solidFill>
                <a:effectLst/>
                <a:uLnTx/>
                <a:uFillTx/>
                <a:ea typeface="ＭＳ Ｐゴシック" pitchFamily="50" charset="-128"/>
                <a:sym typeface="Calibri" pitchFamily="34" charset="0"/>
              </a:rPr>
              <a:t> </a:t>
            </a:r>
            <a:endParaRPr kumimoji="0" lang="ja-JP" altLang="en-US" sz="1800" b="0" i="0" u="none" strike="noStrike" kern="0" cap="none" spc="0" normalizeH="0" baseline="0" noProof="0" dirty="0" smtClean="0">
              <a:ln>
                <a:noFill/>
              </a:ln>
              <a:solidFill>
                <a:sysClr val="windowText" lastClr="000000"/>
              </a:solidFill>
              <a:effectLst/>
              <a:uLnTx/>
              <a:uFillTx/>
              <a:ea typeface="ＭＳ Ｐゴシック" pitchFamily="50" charset="-128"/>
              <a:sym typeface="Calibri" pitchFamily="34" charset="0"/>
            </a:endParaRPr>
          </a:p>
        </p:txBody>
      </p:sp>
      <p:sp>
        <p:nvSpPr>
          <p:cNvPr id="9" name="テキスト ボックス 8"/>
          <p:cNvSpPr txBox="1"/>
          <p:nvPr/>
        </p:nvSpPr>
        <p:spPr>
          <a:xfrm>
            <a:off x="395536" y="507736"/>
            <a:ext cx="8424936" cy="523220"/>
          </a:xfrm>
          <a:prstGeom prst="rect">
            <a:avLst/>
          </a:prstGeom>
          <a:noFill/>
        </p:spPr>
        <p:txBody>
          <a:bodyPr wrap="square" rtlCol="0">
            <a:spAutoFit/>
          </a:bodyPr>
          <a:lstStyle/>
          <a:p>
            <a:r>
              <a:rPr lang="en-US" altLang="ja-JP" sz="1400" dirty="0" smtClean="0"/>
              <a:t>Excerpt from Informal document No.WP.29-161-17 and WP.29-162-12/Rev.1 transmitted by the representative of Japan as Chairman of IWVTA Sub-group “UN R0”</a:t>
            </a:r>
          </a:p>
        </p:txBody>
      </p:sp>
      <p:sp>
        <p:nvSpPr>
          <p:cNvPr id="10" name="テキスト ボックス 9"/>
          <p:cNvSpPr txBox="1"/>
          <p:nvPr/>
        </p:nvSpPr>
        <p:spPr>
          <a:xfrm>
            <a:off x="-129" y="-47500"/>
            <a:ext cx="5976664" cy="461665"/>
          </a:xfrm>
          <a:prstGeom prst="rect">
            <a:avLst/>
          </a:prstGeom>
          <a:noFill/>
        </p:spPr>
        <p:txBody>
          <a:bodyPr wrap="square" rtlCol="0">
            <a:spAutoFit/>
          </a:bodyPr>
          <a:lstStyle/>
          <a:p>
            <a:pPr lvl="0"/>
            <a:r>
              <a:rPr lang="en-US" altLang="ja-JP" sz="2400" b="1" dirty="0">
                <a:solidFill>
                  <a:srgbClr val="0070C0"/>
                </a:solidFill>
                <a:cs typeface="Arial" pitchFamily="34" charset="0"/>
              </a:rPr>
              <a:t> </a:t>
            </a:r>
            <a:r>
              <a:rPr lang="ja-JP" altLang="en-US" sz="2400" b="1" dirty="0" smtClean="0">
                <a:solidFill>
                  <a:srgbClr val="0070C0"/>
                </a:solidFill>
                <a:cs typeface="Arial" pitchFamily="34" charset="0"/>
              </a:rPr>
              <a:t>３</a:t>
            </a:r>
            <a:r>
              <a:rPr lang="en-US" altLang="ja-JP" sz="2400" b="1" dirty="0" smtClean="0">
                <a:solidFill>
                  <a:srgbClr val="0070C0"/>
                </a:solidFill>
                <a:cs typeface="Arial" pitchFamily="34" charset="0"/>
              </a:rPr>
              <a:t>. </a:t>
            </a:r>
            <a:r>
              <a:rPr kumimoji="0" lang="en-US" altLang="ja-JP" sz="2400" kern="0" dirty="0" smtClean="0">
                <a:solidFill>
                  <a:srgbClr val="0070C0"/>
                </a:solidFill>
                <a:sym typeface="Arial" pitchFamily="34" charset="0"/>
              </a:rPr>
              <a:t>Issues </a:t>
            </a:r>
            <a:r>
              <a:rPr kumimoji="0" lang="en-US" altLang="ja-JP" sz="2400" kern="0" dirty="0">
                <a:solidFill>
                  <a:srgbClr val="0070C0"/>
                </a:solidFill>
                <a:sym typeface="Arial" pitchFamily="34" charset="0"/>
              </a:rPr>
              <a:t>for WP.29 to </a:t>
            </a:r>
            <a:r>
              <a:rPr kumimoji="0" lang="en-US" altLang="ja-JP" sz="2400" kern="0" dirty="0" smtClean="0">
                <a:solidFill>
                  <a:srgbClr val="0070C0"/>
                </a:solidFill>
                <a:sym typeface="Arial" pitchFamily="34" charset="0"/>
              </a:rPr>
              <a:t>not</a:t>
            </a:r>
            <a:r>
              <a:rPr kumimoji="0" lang="ja-JP" altLang="en-US" sz="2400" kern="0" dirty="0" smtClean="0">
                <a:solidFill>
                  <a:srgbClr val="0070C0"/>
                </a:solidFill>
                <a:sym typeface="Arial" pitchFamily="34" charset="0"/>
              </a:rPr>
              <a:t>e</a:t>
            </a:r>
            <a:endParaRPr kumimoji="0" lang="ja-JP" altLang="en-US" sz="2400" kern="0" dirty="0">
              <a:solidFill>
                <a:srgbClr val="0070C0"/>
              </a:solidFill>
              <a:sym typeface="Arial" pitchFamily="34" charset="0"/>
            </a:endParaRPr>
          </a:p>
        </p:txBody>
      </p:sp>
    </p:spTree>
    <p:extLst>
      <p:ext uri="{BB962C8B-B14F-4D97-AF65-F5344CB8AC3E}">
        <p14:creationId xmlns:p14="http://schemas.microsoft.com/office/powerpoint/2010/main" val="1442634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4"/>
          <p:cNvSpPr txBox="1">
            <a:spLocks noGrp="1" noChangeArrowheads="1"/>
          </p:cNvSpPr>
          <p:nvPr/>
        </p:nvSpPr>
        <p:spPr bwMode="auto">
          <a:xfrm>
            <a:off x="6553200" y="6356351"/>
            <a:ext cx="2133600" cy="365125"/>
          </a:xfrm>
          <a:prstGeom prst="rect">
            <a:avLst/>
          </a:prstGeom>
          <a:noFill/>
          <a:ln w="9525">
            <a:noFill/>
            <a:miter lim="800000"/>
            <a:headEnd/>
            <a:tailEnd/>
          </a:ln>
        </p:spPr>
        <p:txBody>
          <a:bodyPr anchor="ctr"/>
          <a:lstStyle/>
          <a:p>
            <a:pPr algn="r"/>
            <a:fld id="{042229B1-F375-431A-84FF-C86AD8859F37}" type="slidenum">
              <a:rPr lang="ja-JP" altLang="en-US" sz="1200" b="0">
                <a:solidFill>
                  <a:srgbClr val="898989"/>
                </a:solidFill>
                <a:latin typeface="Calibri" pitchFamily="34" charset="0"/>
                <a:ea typeface="ＭＳ Ｐゴシック" pitchFamily="50" charset="-128"/>
                <a:sym typeface="Calibri" pitchFamily="34" charset="0"/>
              </a:rPr>
              <a:pPr algn="r"/>
              <a:t>15</a:t>
            </a:fld>
            <a:endParaRPr lang="en-US">
              <a:ea typeface="ＭＳ Ｐゴシック" pitchFamily="50" charset="-128"/>
              <a:sym typeface="Calibri" pitchFamily="34" charset="0"/>
            </a:endParaRPr>
          </a:p>
        </p:txBody>
      </p:sp>
      <p:sp>
        <p:nvSpPr>
          <p:cNvPr id="7172" name="テキスト ボックス 3"/>
          <p:cNvSpPr>
            <a:spLocks noChangeArrowheads="1"/>
          </p:cNvSpPr>
          <p:nvPr/>
        </p:nvSpPr>
        <p:spPr bwMode="auto">
          <a:xfrm>
            <a:off x="218343" y="1811338"/>
            <a:ext cx="8643269" cy="4555093"/>
          </a:xfrm>
          <a:prstGeom prst="rect">
            <a:avLst/>
          </a:prstGeom>
          <a:noFill/>
          <a:ln w="9525">
            <a:noFill/>
            <a:miter lim="800000"/>
            <a:headEnd/>
            <a:tailEnd/>
          </a:ln>
        </p:spPr>
        <p:txBody>
          <a:bodyPr wrap="square">
            <a:spAutoFit/>
          </a:bodyPr>
          <a:lstStyle/>
          <a:p>
            <a:pPr marL="355600" indent="-355600" algn="l">
              <a:spcAft>
                <a:spcPts val="1200"/>
              </a:spcAft>
              <a:buClr>
                <a:schemeClr val="tx1"/>
              </a:buClr>
              <a:buFont typeface="Wingdings" pitchFamily="2" charset="2"/>
              <a:buChar char="u"/>
            </a:pPr>
            <a:r>
              <a:rPr lang="en-US" sz="2000" b="0" dirty="0">
                <a:ea typeface="ＭＳ Ｐゴシック" pitchFamily="50" charset="-128"/>
                <a:sym typeface="Arial" pitchFamily="34" charset="0"/>
              </a:rPr>
              <a:t>At the </a:t>
            </a:r>
            <a:r>
              <a:rPr lang="en-US" sz="2000" b="0" dirty="0" smtClean="0">
                <a:ea typeface="ＭＳ Ｐゴシック" pitchFamily="50" charset="-128"/>
                <a:sym typeface="Arial" pitchFamily="34" charset="0"/>
              </a:rPr>
              <a:t>161</a:t>
            </a:r>
            <a:r>
              <a:rPr lang="en-US" sz="2000" b="0" baseline="30000" dirty="0" smtClean="0">
                <a:ea typeface="ＭＳ Ｐゴシック" pitchFamily="50" charset="-128"/>
                <a:sym typeface="Arial" pitchFamily="34" charset="0"/>
              </a:rPr>
              <a:t>st</a:t>
            </a:r>
            <a:r>
              <a:rPr lang="en-US" sz="2000" b="0" dirty="0" smtClean="0">
                <a:ea typeface="ＭＳ Ｐゴシック" pitchFamily="50" charset="-128"/>
                <a:sym typeface="Arial" pitchFamily="34" charset="0"/>
              </a:rPr>
              <a:t> WP.29 </a:t>
            </a:r>
            <a:r>
              <a:rPr lang="en-US" sz="2000" b="0" dirty="0">
                <a:ea typeface="ＭＳ Ｐゴシック" pitchFamily="50" charset="-128"/>
                <a:sym typeface="Arial" pitchFamily="34" charset="0"/>
              </a:rPr>
              <a:t>(</a:t>
            </a:r>
            <a:r>
              <a:rPr lang="en-US" sz="2000" b="0" dirty="0" smtClean="0">
                <a:ea typeface="ＭＳ Ｐゴシック" pitchFamily="50" charset="-128"/>
                <a:sym typeface="Arial" pitchFamily="34" charset="0"/>
              </a:rPr>
              <a:t>November 2013) </a:t>
            </a:r>
            <a:r>
              <a:rPr lang="en-US" sz="2000" b="0" dirty="0">
                <a:ea typeface="ＭＳ Ｐゴシック" pitchFamily="50" charset="-128"/>
                <a:sym typeface="Arial" pitchFamily="34" charset="0"/>
              </a:rPr>
              <a:t>SGR0 presented two tentative lists: </a:t>
            </a:r>
            <a:endParaRPr lang="ja-JP" altLang="en-US" sz="2000" b="0" dirty="0">
              <a:ea typeface="ＭＳ Ｐゴシック" pitchFamily="50" charset="-128"/>
              <a:sym typeface="Arial" pitchFamily="34" charset="0"/>
            </a:endParaRPr>
          </a:p>
          <a:p>
            <a:pPr marL="812800" lvl="1" indent="-355600" algn="l">
              <a:spcAft>
                <a:spcPts val="1200"/>
              </a:spcAft>
              <a:buFont typeface="Wingdings" pitchFamily="2" charset="2"/>
              <a:buChar char="ü"/>
            </a:pPr>
            <a:r>
              <a:rPr lang="en-US" sz="2000" b="0" u="sng" dirty="0">
                <a:ea typeface="ＭＳ Ｐゴシック" pitchFamily="50" charset="-128"/>
                <a:sym typeface="Arial" pitchFamily="34" charset="0"/>
              </a:rPr>
              <a:t>List A</a:t>
            </a:r>
            <a:r>
              <a:rPr lang="en-US" sz="2000" b="0" dirty="0">
                <a:ea typeface="ＭＳ Ｐゴシック" pitchFamily="50" charset="-128"/>
                <a:sym typeface="Arial" pitchFamily="34" charset="0"/>
              </a:rPr>
              <a:t> contains those UN Regulations SGR0 proposes to include in the first version of UN R0 </a:t>
            </a:r>
            <a:endParaRPr lang="ja-JP" altLang="en-US" sz="2000" b="0" dirty="0">
              <a:ea typeface="ＭＳ Ｐゴシック" pitchFamily="50" charset="-128"/>
              <a:sym typeface="Arial" pitchFamily="34" charset="0"/>
            </a:endParaRPr>
          </a:p>
          <a:p>
            <a:pPr marL="812800" lvl="1" indent="-355600" algn="l">
              <a:spcAft>
                <a:spcPts val="1200"/>
              </a:spcAft>
              <a:buFont typeface="Wingdings" pitchFamily="2" charset="2"/>
              <a:buChar char="ü"/>
            </a:pPr>
            <a:r>
              <a:rPr lang="en-US" sz="2000" b="0" u="sng" dirty="0">
                <a:ea typeface="ＭＳ Ｐゴシック" pitchFamily="50" charset="-128"/>
                <a:sym typeface="Arial" pitchFamily="34" charset="0"/>
              </a:rPr>
              <a:t>List B</a:t>
            </a:r>
            <a:r>
              <a:rPr lang="en-US" sz="2000" b="0" dirty="0">
                <a:ea typeface="ＭＳ Ｐゴシック" pitchFamily="50" charset="-128"/>
                <a:sym typeface="Arial" pitchFamily="34" charset="0"/>
              </a:rPr>
              <a:t> contains UN Regulations that need revision prior to inclusion into List A (and into UN R0). </a:t>
            </a:r>
            <a:endParaRPr lang="ja-JP" altLang="en-US" sz="2000" b="0" dirty="0">
              <a:ea typeface="ＭＳ Ｐゴシック" pitchFamily="50" charset="-128"/>
              <a:sym typeface="Arial" pitchFamily="34" charset="0"/>
            </a:endParaRPr>
          </a:p>
          <a:p>
            <a:pPr marL="355600" indent="-355600" algn="l">
              <a:spcAft>
                <a:spcPts val="1200"/>
              </a:spcAft>
              <a:buFont typeface="Wingdings" pitchFamily="2" charset="2"/>
              <a:buChar char="u"/>
            </a:pPr>
            <a:r>
              <a:rPr lang="en-US" altLang="ja-JP" sz="2000" b="0" dirty="0" smtClean="0">
                <a:ea typeface="ＭＳ Ｐゴシック" pitchFamily="50" charset="-128"/>
                <a:sym typeface="Arial" pitchFamily="34" charset="0"/>
              </a:rPr>
              <a:t>At the 162</a:t>
            </a:r>
            <a:r>
              <a:rPr lang="en-US" altLang="ja-JP" sz="2000" b="0" baseline="30000" dirty="0" smtClean="0">
                <a:ea typeface="ＭＳ Ｐゴシック" pitchFamily="50" charset="-128"/>
                <a:sym typeface="Arial" pitchFamily="34" charset="0"/>
              </a:rPr>
              <a:t>nd</a:t>
            </a:r>
            <a:r>
              <a:rPr lang="en-US" altLang="ja-JP" sz="2000" b="0" dirty="0" smtClean="0">
                <a:ea typeface="ＭＳ Ｐゴシック" pitchFamily="50" charset="-128"/>
                <a:sym typeface="Arial" pitchFamily="34" charset="0"/>
              </a:rPr>
              <a:t> WP29(March 2014) </a:t>
            </a:r>
            <a:r>
              <a:rPr lang="ja-JP" altLang="en-US" sz="2000" b="0" dirty="0" smtClean="0">
                <a:ea typeface="ＭＳ Ｐゴシック" pitchFamily="50" charset="-128"/>
                <a:sym typeface="Arial" pitchFamily="34" charset="0"/>
              </a:rPr>
              <a:t>SGR</a:t>
            </a:r>
            <a:r>
              <a:rPr lang="en-US" sz="2000" b="0" dirty="0" smtClean="0">
                <a:ea typeface="ＭＳ Ｐゴシック" pitchFamily="50" charset="-128"/>
                <a:sym typeface="Arial" pitchFamily="34" charset="0"/>
              </a:rPr>
              <a:t>0</a:t>
            </a:r>
            <a:r>
              <a:rPr lang="ja-JP" altLang="en-US" sz="2000" b="0" dirty="0" smtClean="0">
                <a:ea typeface="ＭＳ Ｐゴシック" pitchFamily="50" charset="-128"/>
                <a:sym typeface="Arial" pitchFamily="34" charset="0"/>
              </a:rPr>
              <a:t> propose</a:t>
            </a:r>
            <a:r>
              <a:rPr lang="en-US" altLang="ja-JP" sz="2000" b="0" dirty="0" smtClean="0">
                <a:ea typeface="ＭＳ Ｐゴシック" pitchFamily="50" charset="-128"/>
                <a:sym typeface="Arial" pitchFamily="34" charset="0"/>
              </a:rPr>
              <a:t>d</a:t>
            </a:r>
            <a:r>
              <a:rPr lang="ja-JP" altLang="en-US" sz="2000" b="0" dirty="0" smtClean="0">
                <a:ea typeface="ＭＳ Ｐゴシック" pitchFamily="50" charset="-128"/>
                <a:sym typeface="Arial" pitchFamily="34" charset="0"/>
              </a:rPr>
              <a:t> </a:t>
            </a:r>
            <a:r>
              <a:rPr lang="ja-JP" altLang="en-US" sz="2000" b="0" dirty="0">
                <a:ea typeface="ＭＳ Ｐゴシック" pitchFamily="50" charset="-128"/>
                <a:sym typeface="Arial" pitchFamily="34" charset="0"/>
              </a:rPr>
              <a:t>following process: </a:t>
            </a:r>
          </a:p>
          <a:p>
            <a:pPr marL="812800" lvl="1" indent="-355600" algn="l">
              <a:spcAft>
                <a:spcPts val="600"/>
              </a:spcAft>
              <a:buFontTx/>
              <a:buAutoNum type="arabicParenBoth"/>
            </a:pPr>
            <a:r>
              <a:rPr lang="ja-JP" altLang="en-US" sz="2000" b="0" dirty="0">
                <a:ea typeface="ＭＳ Ｐゴシック" pitchFamily="50" charset="-128"/>
                <a:sym typeface="Arial" pitchFamily="34" charset="0"/>
              </a:rPr>
              <a:t>WP29 to invite suggestions/comments from CPs on regulations to be included.</a:t>
            </a:r>
          </a:p>
          <a:p>
            <a:pPr marL="812800" lvl="1" indent="-355600" algn="l">
              <a:spcAft>
                <a:spcPts val="600"/>
              </a:spcAft>
              <a:buFontTx/>
              <a:buAutoNum type="arabicParenBoth"/>
            </a:pPr>
            <a:r>
              <a:rPr lang="ja-JP" altLang="en-US" sz="2000" b="0" dirty="0">
                <a:ea typeface="ＭＳ Ｐゴシック" pitchFamily="50" charset="-128"/>
                <a:sym typeface="Arial" pitchFamily="34" charset="0"/>
              </a:rPr>
              <a:t>Based on these suggestions/comments, SGR0 to review Lists A &amp; B and report back to WP29. </a:t>
            </a:r>
          </a:p>
          <a:p>
            <a:pPr marL="812800" lvl="1" indent="-355600" algn="l">
              <a:spcAft>
                <a:spcPts val="600"/>
              </a:spcAft>
              <a:buFontTx/>
              <a:buAutoNum type="arabicParenBoth"/>
            </a:pPr>
            <a:r>
              <a:rPr lang="ja-JP" altLang="en-US" sz="2000" b="0" dirty="0">
                <a:ea typeface="ＭＳ Ｐゴシック" pitchFamily="50" charset="-128"/>
                <a:sym typeface="Arial" pitchFamily="34" charset="0"/>
              </a:rPr>
              <a:t>WP29 to consider/endorse the lists and to request </a:t>
            </a:r>
            <a:r>
              <a:rPr lang="en-US" altLang="ja-JP" sz="2000" b="0" dirty="0" smtClean="0">
                <a:ea typeface="ＭＳ Ｐゴシック" pitchFamily="50" charset="-128"/>
                <a:sym typeface="Arial" pitchFamily="34" charset="0"/>
              </a:rPr>
              <a:t>Working Parties (</a:t>
            </a:r>
            <a:r>
              <a:rPr lang="ja-JP" altLang="en-US" sz="2000" b="0" dirty="0" smtClean="0">
                <a:ea typeface="ＭＳ Ｐゴシック" pitchFamily="50" charset="-128"/>
                <a:sym typeface="Arial" pitchFamily="34" charset="0"/>
              </a:rPr>
              <a:t>GRs</a:t>
            </a:r>
            <a:r>
              <a:rPr lang="en-US" altLang="ja-JP" sz="2000" b="0" dirty="0" smtClean="0">
                <a:ea typeface="ＭＳ Ｐゴシック" pitchFamily="50" charset="-128"/>
                <a:sym typeface="Arial" pitchFamily="34" charset="0"/>
              </a:rPr>
              <a:t>)</a:t>
            </a:r>
            <a:r>
              <a:rPr lang="ja-JP" altLang="en-US" sz="2000" b="0" dirty="0" smtClean="0">
                <a:ea typeface="ＭＳ Ｐゴシック" pitchFamily="50" charset="-128"/>
                <a:sym typeface="Arial" pitchFamily="34" charset="0"/>
              </a:rPr>
              <a:t> </a:t>
            </a:r>
            <a:r>
              <a:rPr lang="ja-JP" altLang="en-US" sz="2000" b="0" dirty="0">
                <a:ea typeface="ＭＳ Ｐゴシック" pitchFamily="50" charset="-128"/>
                <a:sym typeface="Arial" pitchFamily="34" charset="0"/>
              </a:rPr>
              <a:t>to begin revisions to UN Regulations in list B.</a:t>
            </a:r>
            <a:endParaRPr lang="ja-JP" altLang="en-US" dirty="0">
              <a:ea typeface="ＭＳ Ｐゴシック" pitchFamily="50" charset="-128"/>
              <a:sym typeface="Calibri" pitchFamily="34" charset="0"/>
            </a:endParaRPr>
          </a:p>
        </p:txBody>
      </p:sp>
      <p:sp>
        <p:nvSpPr>
          <p:cNvPr id="7173" name="テキスト ボックス 24"/>
          <p:cNvSpPr>
            <a:spLocks noChangeArrowheads="1"/>
          </p:cNvSpPr>
          <p:nvPr/>
        </p:nvSpPr>
        <p:spPr bwMode="auto">
          <a:xfrm>
            <a:off x="1115616" y="1238845"/>
            <a:ext cx="7436223" cy="461963"/>
          </a:xfrm>
          <a:prstGeom prst="rect">
            <a:avLst/>
          </a:prstGeom>
          <a:noFill/>
          <a:ln w="9525">
            <a:noFill/>
            <a:miter lim="800000"/>
            <a:headEnd/>
            <a:tailEnd/>
          </a:ln>
        </p:spPr>
        <p:txBody>
          <a:bodyPr wrap="square">
            <a:spAutoFit/>
          </a:bodyPr>
          <a:lstStyle/>
          <a:p>
            <a:r>
              <a:rPr lang="en-US" sz="2400" b="0" u="sng" dirty="0">
                <a:ea typeface="ＭＳ Ｐゴシック" pitchFamily="50" charset="-128"/>
                <a:sym typeface="Arial" pitchFamily="34" charset="0"/>
              </a:rPr>
              <a:t>Deciding which </a:t>
            </a:r>
            <a:r>
              <a:rPr lang="ja-JP" altLang="en-US" sz="2400" b="0" u="sng" dirty="0">
                <a:ea typeface="ＭＳ Ｐゴシック" pitchFamily="50" charset="-128"/>
                <a:sym typeface="Arial" pitchFamily="34" charset="0"/>
              </a:rPr>
              <a:t>UN Regulations to include in UN R0</a:t>
            </a:r>
            <a:endParaRPr lang="en-US" u="sng" dirty="0">
              <a:ea typeface="ＭＳ Ｐゴシック" pitchFamily="50" charset="-128"/>
              <a:sym typeface="Calibri" pitchFamily="34" charset="0"/>
            </a:endParaRPr>
          </a:p>
        </p:txBody>
      </p:sp>
      <p:sp>
        <p:nvSpPr>
          <p:cNvPr id="7" name="テキスト ボックス 6"/>
          <p:cNvSpPr txBox="1"/>
          <p:nvPr/>
        </p:nvSpPr>
        <p:spPr>
          <a:xfrm>
            <a:off x="395536" y="620688"/>
            <a:ext cx="8424936" cy="523220"/>
          </a:xfrm>
          <a:prstGeom prst="rect">
            <a:avLst/>
          </a:prstGeom>
          <a:noFill/>
        </p:spPr>
        <p:txBody>
          <a:bodyPr wrap="square" rtlCol="0">
            <a:spAutoFit/>
          </a:bodyPr>
          <a:lstStyle/>
          <a:p>
            <a:r>
              <a:rPr lang="en-US" altLang="ja-JP" sz="1400" dirty="0" smtClean="0"/>
              <a:t>Excerpt from Informal document No.WP.29-161-17 and WP.29-162-12/Rev.1 transmitted by the representative of Japan as Chairman of IWVTA Sub-group “UN R0”</a:t>
            </a:r>
          </a:p>
        </p:txBody>
      </p:sp>
      <p:sp>
        <p:nvSpPr>
          <p:cNvPr id="8" name="テキスト ボックス 7"/>
          <p:cNvSpPr txBox="1"/>
          <p:nvPr/>
        </p:nvSpPr>
        <p:spPr>
          <a:xfrm>
            <a:off x="-129" y="-47500"/>
            <a:ext cx="5976664" cy="461665"/>
          </a:xfrm>
          <a:prstGeom prst="rect">
            <a:avLst/>
          </a:prstGeom>
          <a:noFill/>
        </p:spPr>
        <p:txBody>
          <a:bodyPr wrap="square" rtlCol="0">
            <a:spAutoFit/>
          </a:bodyPr>
          <a:lstStyle/>
          <a:p>
            <a:pPr lvl="0"/>
            <a:r>
              <a:rPr lang="en-US" altLang="ja-JP" sz="2400" b="1" dirty="0">
                <a:solidFill>
                  <a:srgbClr val="0070C0"/>
                </a:solidFill>
                <a:cs typeface="Arial" pitchFamily="34" charset="0"/>
              </a:rPr>
              <a:t> </a:t>
            </a:r>
            <a:r>
              <a:rPr lang="ja-JP" altLang="en-US" sz="2400" b="1" dirty="0" smtClean="0">
                <a:solidFill>
                  <a:srgbClr val="0070C0"/>
                </a:solidFill>
                <a:cs typeface="Arial" pitchFamily="34" charset="0"/>
              </a:rPr>
              <a:t>３</a:t>
            </a:r>
            <a:r>
              <a:rPr lang="en-US" altLang="ja-JP" sz="2400" b="1" dirty="0" smtClean="0">
                <a:solidFill>
                  <a:srgbClr val="0070C0"/>
                </a:solidFill>
                <a:cs typeface="Arial" pitchFamily="34" charset="0"/>
              </a:rPr>
              <a:t>. </a:t>
            </a:r>
            <a:r>
              <a:rPr kumimoji="0" lang="en-US" altLang="ja-JP" sz="2400" kern="0" dirty="0" smtClean="0">
                <a:solidFill>
                  <a:srgbClr val="0070C0"/>
                </a:solidFill>
                <a:sym typeface="Arial" pitchFamily="34" charset="0"/>
              </a:rPr>
              <a:t>Issues </a:t>
            </a:r>
            <a:r>
              <a:rPr kumimoji="0" lang="en-US" altLang="ja-JP" sz="2400" kern="0" dirty="0">
                <a:solidFill>
                  <a:srgbClr val="0070C0"/>
                </a:solidFill>
                <a:sym typeface="Arial" pitchFamily="34" charset="0"/>
              </a:rPr>
              <a:t>for WP.29 to </a:t>
            </a:r>
            <a:r>
              <a:rPr kumimoji="0" lang="en-US" altLang="ja-JP" sz="2400" kern="0" dirty="0" smtClean="0">
                <a:solidFill>
                  <a:srgbClr val="0070C0"/>
                </a:solidFill>
                <a:sym typeface="Arial" pitchFamily="34" charset="0"/>
              </a:rPr>
              <a:t>not</a:t>
            </a:r>
            <a:r>
              <a:rPr kumimoji="0" lang="ja-JP" altLang="en-US" sz="2400" kern="0" dirty="0" smtClean="0">
                <a:solidFill>
                  <a:srgbClr val="0070C0"/>
                </a:solidFill>
                <a:sym typeface="Arial" pitchFamily="34" charset="0"/>
              </a:rPr>
              <a:t>e</a:t>
            </a:r>
            <a:endParaRPr kumimoji="0" lang="ja-JP" altLang="en-US" sz="2400" kern="0" dirty="0">
              <a:solidFill>
                <a:srgbClr val="0070C0"/>
              </a:solidFill>
              <a:sym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直線コネクタ 23"/>
          <p:cNvSpPr>
            <a:spLocks noChangeShapeType="1"/>
          </p:cNvSpPr>
          <p:nvPr/>
        </p:nvSpPr>
        <p:spPr bwMode="auto">
          <a:xfrm>
            <a:off x="0" y="476672"/>
            <a:ext cx="9144000" cy="1587"/>
          </a:xfrm>
          <a:prstGeom prst="line">
            <a:avLst/>
          </a:prstGeom>
          <a:noFill/>
          <a:ln w="38100">
            <a:solidFill>
              <a:schemeClr val="accent1"/>
            </a:solidFill>
            <a:round/>
            <a:headEnd/>
            <a:tailEnd/>
          </a:ln>
        </p:spPr>
        <p:txBody>
          <a:bodyPr/>
          <a:lstStyle/>
          <a:p>
            <a:endParaRPr lang="ja-JP" altLang="en-US"/>
          </a:p>
        </p:txBody>
      </p:sp>
      <p:sp>
        <p:nvSpPr>
          <p:cNvPr id="30723" name="テキスト ボックス 24"/>
          <p:cNvSpPr>
            <a:spLocks noChangeArrowheads="1"/>
          </p:cNvSpPr>
          <p:nvPr/>
        </p:nvSpPr>
        <p:spPr bwMode="auto">
          <a:xfrm>
            <a:off x="-36512" y="476672"/>
            <a:ext cx="9144000" cy="400050"/>
          </a:xfrm>
          <a:prstGeom prst="rect">
            <a:avLst/>
          </a:prstGeom>
          <a:noFill/>
          <a:ln w="9525">
            <a:noFill/>
            <a:miter lim="800000"/>
            <a:headEnd/>
            <a:tailEnd/>
          </a:ln>
        </p:spPr>
        <p:txBody>
          <a:bodyPr>
            <a:spAutoFit/>
          </a:bodyPr>
          <a:lstStyle/>
          <a:p>
            <a:pPr eaLnBrk="0" hangingPunct="0"/>
            <a:r>
              <a:rPr lang="en-US" altLang="ja-JP" sz="2000" dirty="0">
                <a:sym typeface="Arial" charset="0"/>
              </a:rPr>
              <a:t>The technical requirements – The </a:t>
            </a:r>
            <a:r>
              <a:rPr lang="en-US" altLang="ja-JP" sz="2000" dirty="0" smtClean="0">
                <a:sym typeface="Arial" charset="0"/>
              </a:rPr>
              <a:t>“A</a:t>
            </a:r>
            <a:r>
              <a:rPr lang="en-US" altLang="ja-JP" sz="2000" dirty="0">
                <a:sym typeface="Arial" charset="0"/>
              </a:rPr>
              <a:t>” </a:t>
            </a:r>
            <a:r>
              <a:rPr lang="en-US" altLang="ja-JP" sz="2000" dirty="0" smtClean="0">
                <a:sym typeface="Arial" charset="0"/>
              </a:rPr>
              <a:t>list updated from doc.WP29-162-12-rev.1  </a:t>
            </a:r>
            <a:endParaRPr lang="en-US" altLang="ja-JP" sz="2000" dirty="0">
              <a:sym typeface="Calibri" pitchFamily="34" charset="0"/>
            </a:endParaRPr>
          </a:p>
        </p:txBody>
      </p:sp>
      <p:graphicFrame>
        <p:nvGraphicFramePr>
          <p:cNvPr id="17413" name="Group 5"/>
          <p:cNvGraphicFramePr>
            <a:graphicFrameLocks noGrp="1"/>
          </p:cNvGraphicFramePr>
          <p:nvPr>
            <p:extLst>
              <p:ext uri="{D42A27DB-BD31-4B8C-83A1-F6EECF244321}">
                <p14:modId xmlns:p14="http://schemas.microsoft.com/office/powerpoint/2010/main" val="3597215031"/>
              </p:ext>
            </p:extLst>
          </p:nvPr>
        </p:nvGraphicFramePr>
        <p:xfrm>
          <a:off x="483578" y="908720"/>
          <a:ext cx="3855428" cy="5876513"/>
        </p:xfrm>
        <a:graphic>
          <a:graphicData uri="http://schemas.openxmlformats.org/drawingml/2006/table">
            <a:tbl>
              <a:tblPr/>
              <a:tblGrid>
                <a:gridCol w="499697"/>
                <a:gridCol w="2658208"/>
                <a:gridCol w="697523"/>
              </a:tblGrid>
              <a:tr h="37465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200" b="1" i="0" u="none" strike="noStrike" cap="none" normalizeH="0" baseline="0" dirty="0" smtClean="0">
                          <a:ln>
                            <a:noFill/>
                          </a:ln>
                          <a:solidFill>
                            <a:srgbClr val="FFFFFF"/>
                          </a:solidFill>
                          <a:effectLst/>
                          <a:latin typeface="Calibri" pitchFamily="34" charset="0"/>
                          <a:ea typeface="ＭＳ Ｐゴシック" pitchFamily="34" charset="-128"/>
                          <a:sym typeface="Calibri" pitchFamily="34" charset="0"/>
                        </a:rPr>
                        <a:t>Number</a:t>
                      </a:r>
                      <a:endParaRPr kumimoji="0" lang="en-US" altLang="ja-JP" sz="24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endParaRP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200" b="1" i="0" u="none" strike="noStrike" cap="none" normalizeH="0" baseline="0" dirty="0" smtClean="0">
                          <a:ln>
                            <a:noFill/>
                          </a:ln>
                          <a:solidFill>
                            <a:srgbClr val="FFFFFF"/>
                          </a:solidFill>
                          <a:effectLst/>
                          <a:latin typeface="Calibri" pitchFamily="34" charset="0"/>
                          <a:ea typeface="ＭＳ Ｐゴシック" pitchFamily="34" charset="-128"/>
                          <a:sym typeface="Calibri" pitchFamily="34" charset="0"/>
                        </a:rPr>
                        <a:t>Topic</a:t>
                      </a:r>
                      <a:endParaRPr kumimoji="0" lang="en-US" altLang="ja-JP" sz="24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endParaRP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200" b="1" i="0" u="none" strike="noStrike" cap="none" normalizeH="0" baseline="0" smtClean="0">
                          <a:ln>
                            <a:noFill/>
                          </a:ln>
                          <a:solidFill>
                            <a:srgbClr val="FFFFFF"/>
                          </a:solidFill>
                          <a:effectLst/>
                          <a:latin typeface="Calibri" pitchFamily="34" charset="0"/>
                          <a:ea typeface="ＭＳ Ｐゴシック" pitchFamily="34" charset="-128"/>
                          <a:sym typeface="Calibri" pitchFamily="34" charset="0"/>
                        </a:rPr>
                        <a:t>UN-Regulation</a:t>
                      </a:r>
                      <a:endParaRPr kumimoji="0" lang="en-US" altLang="ja-JP" sz="24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endParaRP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r>
              <a:tr h="252413">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Retro reflectors</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Direction indicators</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6</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498475">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de-DE"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US" altLang="ja-JP"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End-outline, stop, side marker, front/rear position (side)</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7</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4</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Radio interference</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10</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5</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Door latches + hinges</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11</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6</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Steering impact</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12</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7</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rPr>
                        <a:t>Safety belts</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rPr>
                        <a:t>16</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8</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Seats +  head restraints</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17</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2413">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9</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Front fog lamps</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19</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2413">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10</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Interior fittings</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21</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11</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Reversing lamps</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23</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12</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External projections</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26</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2413">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13</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Audible warning signals</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28</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14</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Tyres</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30</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15</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Light sources</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37</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16</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rPr>
                        <a:t>Rear fog lamps</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38</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2413">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17</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Speedometer</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39</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18</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rPr>
                        <a:t>Safety glazing</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43</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600" b="1" i="0" u="none" strike="noStrike" cap="none" normalizeH="0" baseline="0" dirty="0" smtClean="0">
                          <a:ln>
                            <a:noFill/>
                          </a:ln>
                          <a:solidFill>
                            <a:srgbClr val="FF0000"/>
                          </a:solidFill>
                          <a:effectLst/>
                          <a:latin typeface="Calibri" pitchFamily="34" charset="0"/>
                          <a:ea typeface="ＭＳ Ｐゴシック" pitchFamily="34" charset="-128"/>
                          <a:sym typeface="Calibri" pitchFamily="34" charset="0"/>
                        </a:rPr>
                        <a:t>19</a:t>
                      </a:r>
                      <a:endParaRPr kumimoji="0" lang="en-GB" altLang="en-US" sz="1600" b="1" i="0" u="none" strike="noStrike" cap="none" normalizeH="0" baseline="0" dirty="0" smtClean="0">
                        <a:ln>
                          <a:noFill/>
                        </a:ln>
                        <a:solidFill>
                          <a:srgbClr val="FF0000"/>
                        </a:solidFill>
                        <a:effectLst/>
                        <a:latin typeface="Calibri" pitchFamily="34" charset="0"/>
                        <a:ea typeface="ＭＳ Ｐゴシック" pitchFamily="34" charset="-128"/>
                        <a:sym typeface="Calibri" pitchFamily="34" charset="0"/>
                      </a:endParaRP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defRPr/>
                      </a:pPr>
                      <a:r>
                        <a:rPr kumimoji="0" lang="en-GB" altLang="en-US" sz="1600" b="1" i="0" u="none" strike="noStrike" cap="none" normalizeH="0" baseline="0" dirty="0" smtClean="0">
                          <a:ln>
                            <a:noFill/>
                          </a:ln>
                          <a:solidFill>
                            <a:srgbClr val="FF0000"/>
                          </a:solidFill>
                          <a:effectLst/>
                          <a:latin typeface="Calibri" pitchFamily="34" charset="0"/>
                          <a:ea typeface="ＭＳ 明朝" pitchFamily="49" charset="-128"/>
                          <a:sym typeface="Calibri" pitchFamily="34" charset="0"/>
                        </a:rPr>
                        <a:t>Integrated child restraints</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rPr>
                        <a:t>44</a:t>
                      </a:r>
                      <a:endParaRPr kumimoji="0" lang="en-GB" altLang="en-US"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endParaRP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rPr>
                        <a:t>20</a:t>
                      </a:r>
                      <a:endParaRPr kumimoji="0" lang="en-GB" altLang="en-US"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endParaRP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rPr>
                        <a:t>Headlamp cleaners</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rPr>
                        <a:t>45</a:t>
                      </a:r>
                    </a:p>
                  </a:txBody>
                  <a:tcPr marL="8340" marR="8340" marT="9033"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bl>
          </a:graphicData>
        </a:graphic>
      </p:graphicFrame>
      <p:graphicFrame>
        <p:nvGraphicFramePr>
          <p:cNvPr id="17590" name="Group 182"/>
          <p:cNvGraphicFramePr>
            <a:graphicFrameLocks noGrp="1"/>
          </p:cNvGraphicFramePr>
          <p:nvPr>
            <p:extLst>
              <p:ext uri="{D42A27DB-BD31-4B8C-83A1-F6EECF244321}">
                <p14:modId xmlns:p14="http://schemas.microsoft.com/office/powerpoint/2010/main" val="1494696570"/>
              </p:ext>
            </p:extLst>
          </p:nvPr>
        </p:nvGraphicFramePr>
        <p:xfrm>
          <a:off x="4737590" y="836712"/>
          <a:ext cx="3588727" cy="5917304"/>
        </p:xfrm>
        <a:graphic>
          <a:graphicData uri="http://schemas.openxmlformats.org/drawingml/2006/table">
            <a:tbl>
              <a:tblPr/>
              <a:tblGrid>
                <a:gridCol w="498231"/>
                <a:gridCol w="2392973"/>
                <a:gridCol w="697523"/>
              </a:tblGrid>
              <a:tr h="37465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200" b="1" i="0" u="none" strike="noStrike" cap="none" normalizeH="0" baseline="0" dirty="0" smtClean="0">
                          <a:ln>
                            <a:noFill/>
                          </a:ln>
                          <a:solidFill>
                            <a:srgbClr val="FFFFFF"/>
                          </a:solidFill>
                          <a:effectLst/>
                          <a:latin typeface="Calibri" pitchFamily="34" charset="0"/>
                          <a:ea typeface="ＭＳ Ｐゴシック" pitchFamily="34" charset="-128"/>
                          <a:sym typeface="Calibri" pitchFamily="34" charset="0"/>
                        </a:rPr>
                        <a:t>Number</a:t>
                      </a:r>
                      <a:endParaRPr kumimoji="0" lang="en-US" altLang="ja-JP" sz="2400" b="0" i="0" u="none" strike="noStrike" cap="none" normalizeH="0" baseline="0" dirty="0" smtClean="0">
                        <a:ln>
                          <a:noFill/>
                        </a:ln>
                        <a:solidFill>
                          <a:srgbClr val="FFFFFF"/>
                        </a:solidFill>
                        <a:effectLst/>
                        <a:latin typeface="Calibri" pitchFamily="34" charset="0"/>
                        <a:ea typeface="ＭＳ Ｐゴシック" pitchFamily="34" charset="-128"/>
                        <a:sym typeface="Calibri" pitchFamily="34" charset="0"/>
                      </a:endParaRP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200" b="1" i="0" u="none" strike="noStrike" cap="none" normalizeH="0" baseline="0" smtClean="0">
                          <a:ln>
                            <a:noFill/>
                          </a:ln>
                          <a:solidFill>
                            <a:srgbClr val="FFFFFF"/>
                          </a:solidFill>
                          <a:effectLst/>
                          <a:latin typeface="Calibri" pitchFamily="34" charset="0"/>
                          <a:ea typeface="ＭＳ Ｐゴシック" pitchFamily="34" charset="-128"/>
                          <a:sym typeface="Calibri" pitchFamily="34" charset="0"/>
                        </a:rPr>
                        <a:t>Topic</a:t>
                      </a:r>
                      <a:endParaRPr kumimoji="0" lang="en-US" altLang="ja-JP" sz="2400" b="0" i="0" u="none" strike="noStrike" cap="none" normalizeH="0" baseline="0" smtClean="0">
                        <a:ln>
                          <a:noFill/>
                        </a:ln>
                        <a:solidFill>
                          <a:srgbClr val="FFFFFF"/>
                        </a:solidFill>
                        <a:effectLst/>
                        <a:latin typeface="Calibri" pitchFamily="34" charset="0"/>
                        <a:ea typeface="ＭＳ Ｐゴシック" pitchFamily="34" charset="-128"/>
                        <a:sym typeface="Calibri" pitchFamily="34" charset="0"/>
                      </a:endParaRP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200" b="1" i="0" u="none" strike="noStrike" cap="none" normalizeH="0" baseline="0" smtClean="0">
                          <a:ln>
                            <a:noFill/>
                          </a:ln>
                          <a:solidFill>
                            <a:srgbClr val="FFFFFF"/>
                          </a:solidFill>
                          <a:effectLst/>
                          <a:latin typeface="Calibri" pitchFamily="34" charset="0"/>
                          <a:ea typeface="ＭＳ Ｐゴシック" pitchFamily="34" charset="-128"/>
                          <a:sym typeface="Calibri" pitchFamily="34" charset="0"/>
                        </a:rPr>
                        <a:t>UN-Regulation</a:t>
                      </a:r>
                      <a:endParaRPr kumimoji="0" lang="en-US" altLang="ja-JP" sz="2400" b="0" i="0" u="none" strike="noStrike" cap="none" normalizeH="0" baseline="0" smtClean="0">
                        <a:ln>
                          <a:noFill/>
                        </a:ln>
                        <a:solidFill>
                          <a:srgbClr val="FFFFFF"/>
                        </a:solidFill>
                        <a:effectLst/>
                        <a:latin typeface="Calibri" pitchFamily="34" charset="0"/>
                        <a:ea typeface="ＭＳ Ｐゴシック" pitchFamily="34" charset="-128"/>
                        <a:sym typeface="Calibri" pitchFamily="34" charset="0"/>
                      </a:endParaRP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21</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Tyres</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54</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22</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Rear protective devices</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58</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301984">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23</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Parking lamps</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77</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16024">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24</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Steering efforts</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79</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25</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Engine power</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85</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716768">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26</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US" altLang="ja-JP"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End-outline, stop, side marker, front/rear position (side)</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91</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27</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Frontal impact</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94</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25776">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28</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Side impact</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95</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29</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Headlamps</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98</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22464">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30</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Light sources</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99</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31</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High voltage</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rPr>
                        <a:t>100</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32</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Headlamps</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112</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33</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Tyre wet grip/Noise/RR</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117</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34</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Cornering lamps</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119</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35</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Controls and tell tales</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121</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36</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Headlamps</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123</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37</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Field of vision</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125</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38</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Pedestrian protection</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34" charset="-128"/>
                          <a:sym typeface="Calibri" pitchFamily="34" charset="0"/>
                        </a:rPr>
                        <a:t>127</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rPr>
                        <a:t>39</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rPr>
                        <a:t>Light sources</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34" charset="-128"/>
                          <a:sym typeface="Calibri" pitchFamily="34" charset="0"/>
                        </a:rPr>
                        <a:t>128</a:t>
                      </a:r>
                    </a:p>
                  </a:txBody>
                  <a:tcPr marL="8792" marR="8792" marT="9528"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bl>
          </a:graphicData>
        </a:graphic>
      </p:graphicFrame>
      <p:sp>
        <p:nvSpPr>
          <p:cNvPr id="30901" name="スライド番号プレースホルダ 7"/>
          <p:cNvSpPr>
            <a:spLocks noGrp="1"/>
          </p:cNvSpPr>
          <p:nvPr>
            <p:ph type="sldNum" sz="quarter" idx="12"/>
          </p:nvPr>
        </p:nvSpPr>
        <p:spPr>
          <a:noFill/>
          <a:ln>
            <a:miter lim="800000"/>
            <a:headEnd/>
            <a:tailEnd/>
          </a:ln>
        </p:spPr>
        <p:txBody>
          <a:bodyPr/>
          <a:lstStyle/>
          <a:p>
            <a:fld id="{F779F054-A426-4729-AE39-36E396DC93A1}" type="slidenum">
              <a:rPr lang="ja-JP" altLang="en-US"/>
              <a:pPr/>
              <a:t>16</a:t>
            </a:fld>
            <a:endParaRPr lang="en-US" altLang="ja-JP" sz="1800">
              <a:solidFill>
                <a:schemeClr val="tx1"/>
              </a:solidFill>
              <a:latin typeface="Arial" charset="0"/>
            </a:endParaRPr>
          </a:p>
        </p:txBody>
      </p:sp>
      <p:sp>
        <p:nvSpPr>
          <p:cNvPr id="8" name="テキスト ボックス 7"/>
          <p:cNvSpPr txBox="1"/>
          <p:nvPr/>
        </p:nvSpPr>
        <p:spPr>
          <a:xfrm>
            <a:off x="-129" y="-47500"/>
            <a:ext cx="5976664" cy="461665"/>
          </a:xfrm>
          <a:prstGeom prst="rect">
            <a:avLst/>
          </a:prstGeom>
          <a:noFill/>
        </p:spPr>
        <p:txBody>
          <a:bodyPr wrap="square" rtlCol="0">
            <a:spAutoFit/>
          </a:bodyPr>
          <a:lstStyle/>
          <a:p>
            <a:pPr lvl="0"/>
            <a:r>
              <a:rPr lang="en-US" altLang="ja-JP" sz="2400" b="1" dirty="0">
                <a:solidFill>
                  <a:srgbClr val="0070C0"/>
                </a:solidFill>
                <a:cs typeface="Arial" pitchFamily="34" charset="0"/>
              </a:rPr>
              <a:t> </a:t>
            </a:r>
            <a:r>
              <a:rPr lang="ja-JP" altLang="en-US" sz="2400" b="1" dirty="0" smtClean="0">
                <a:solidFill>
                  <a:srgbClr val="0070C0"/>
                </a:solidFill>
                <a:cs typeface="Arial" pitchFamily="34" charset="0"/>
              </a:rPr>
              <a:t>３</a:t>
            </a:r>
            <a:r>
              <a:rPr lang="en-US" altLang="ja-JP" sz="2400" b="1" dirty="0" smtClean="0">
                <a:solidFill>
                  <a:srgbClr val="0070C0"/>
                </a:solidFill>
                <a:cs typeface="Arial" pitchFamily="34" charset="0"/>
              </a:rPr>
              <a:t>. </a:t>
            </a:r>
            <a:r>
              <a:rPr kumimoji="0" lang="en-US" altLang="ja-JP" sz="2400" kern="0" dirty="0" smtClean="0">
                <a:solidFill>
                  <a:srgbClr val="0070C0"/>
                </a:solidFill>
                <a:sym typeface="Arial" pitchFamily="34" charset="0"/>
              </a:rPr>
              <a:t>Issues </a:t>
            </a:r>
            <a:r>
              <a:rPr kumimoji="0" lang="en-US" altLang="ja-JP" sz="2400" kern="0" dirty="0">
                <a:solidFill>
                  <a:srgbClr val="0070C0"/>
                </a:solidFill>
                <a:sym typeface="Arial" pitchFamily="34" charset="0"/>
              </a:rPr>
              <a:t>for WP.29 to </a:t>
            </a:r>
            <a:r>
              <a:rPr kumimoji="0" lang="en-US" altLang="ja-JP" sz="2400" kern="0" dirty="0" smtClean="0">
                <a:solidFill>
                  <a:srgbClr val="0070C0"/>
                </a:solidFill>
                <a:sym typeface="Arial" pitchFamily="34" charset="0"/>
              </a:rPr>
              <a:t>not</a:t>
            </a:r>
            <a:r>
              <a:rPr kumimoji="0" lang="ja-JP" altLang="en-US" sz="2400" kern="0" dirty="0" smtClean="0">
                <a:solidFill>
                  <a:srgbClr val="0070C0"/>
                </a:solidFill>
                <a:sym typeface="Arial" pitchFamily="34" charset="0"/>
              </a:rPr>
              <a:t>e</a:t>
            </a:r>
            <a:endParaRPr kumimoji="0" lang="ja-JP" altLang="en-US" sz="2400" kern="0" dirty="0">
              <a:solidFill>
                <a:srgbClr val="0070C0"/>
              </a:solidFill>
              <a:sym typeface="Arial" pitchFamily="34" charset="0"/>
            </a:endParaRPr>
          </a:p>
        </p:txBody>
      </p:sp>
    </p:spTree>
    <p:extLst>
      <p:ext uri="{BB962C8B-B14F-4D97-AF65-F5344CB8AC3E}">
        <p14:creationId xmlns:p14="http://schemas.microsoft.com/office/powerpoint/2010/main" val="21931944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直線コネクタ 23"/>
          <p:cNvSpPr>
            <a:spLocks noChangeShapeType="1"/>
          </p:cNvSpPr>
          <p:nvPr/>
        </p:nvSpPr>
        <p:spPr bwMode="auto">
          <a:xfrm>
            <a:off x="0" y="619100"/>
            <a:ext cx="9144000" cy="1588"/>
          </a:xfrm>
          <a:prstGeom prst="line">
            <a:avLst/>
          </a:prstGeom>
          <a:noFill/>
          <a:ln w="38100">
            <a:solidFill>
              <a:schemeClr val="accent1"/>
            </a:solidFill>
            <a:round/>
            <a:headEnd/>
            <a:tailEnd/>
          </a:ln>
        </p:spPr>
        <p:txBody>
          <a:bodyPr/>
          <a:lstStyle/>
          <a:p>
            <a:endParaRPr lang="ja-JP" altLang="en-US"/>
          </a:p>
        </p:txBody>
      </p:sp>
      <p:sp>
        <p:nvSpPr>
          <p:cNvPr id="31747" name="テキスト ボックス 24"/>
          <p:cNvSpPr>
            <a:spLocks noChangeArrowheads="1"/>
          </p:cNvSpPr>
          <p:nvPr/>
        </p:nvSpPr>
        <p:spPr bwMode="auto">
          <a:xfrm>
            <a:off x="0" y="692696"/>
            <a:ext cx="9144000" cy="400050"/>
          </a:xfrm>
          <a:prstGeom prst="rect">
            <a:avLst/>
          </a:prstGeom>
          <a:noFill/>
          <a:ln w="9525">
            <a:noFill/>
            <a:miter lim="800000"/>
            <a:headEnd/>
            <a:tailEnd/>
          </a:ln>
        </p:spPr>
        <p:txBody>
          <a:bodyPr>
            <a:spAutoFit/>
          </a:bodyPr>
          <a:lstStyle/>
          <a:p>
            <a:pPr eaLnBrk="0" hangingPunct="0"/>
            <a:r>
              <a:rPr lang="en-US" altLang="ja-JP" sz="2000" dirty="0">
                <a:sym typeface="Arial" charset="0"/>
              </a:rPr>
              <a:t>The technical requirements – The “B” </a:t>
            </a:r>
            <a:r>
              <a:rPr lang="en-US" altLang="ja-JP" sz="2000" dirty="0" smtClean="0">
                <a:sym typeface="Arial" charset="0"/>
              </a:rPr>
              <a:t>list updated </a:t>
            </a:r>
            <a:r>
              <a:rPr lang="en-US" altLang="ja-JP" sz="2000" dirty="0">
                <a:sym typeface="Arial" charset="0"/>
              </a:rPr>
              <a:t>from </a:t>
            </a:r>
            <a:r>
              <a:rPr lang="en-US" altLang="ja-JP" sz="2000" dirty="0" smtClean="0">
                <a:sym typeface="Arial" charset="0"/>
              </a:rPr>
              <a:t>doc.WP29-162-12-rev.1 </a:t>
            </a:r>
            <a:endParaRPr lang="en-US" altLang="ja-JP" sz="2000" dirty="0">
              <a:sym typeface="Calibri" pitchFamily="34" charset="0"/>
            </a:endParaRPr>
          </a:p>
        </p:txBody>
      </p:sp>
      <p:graphicFrame>
        <p:nvGraphicFramePr>
          <p:cNvPr id="18437" name="Group 5"/>
          <p:cNvGraphicFramePr>
            <a:graphicFrameLocks noGrp="1"/>
          </p:cNvGraphicFramePr>
          <p:nvPr>
            <p:extLst>
              <p:ext uri="{D42A27DB-BD31-4B8C-83A1-F6EECF244321}">
                <p14:modId xmlns:p14="http://schemas.microsoft.com/office/powerpoint/2010/main" val="3820528676"/>
              </p:ext>
            </p:extLst>
          </p:nvPr>
        </p:nvGraphicFramePr>
        <p:xfrm>
          <a:off x="2195146" y="1196752"/>
          <a:ext cx="4753708" cy="4154311"/>
        </p:xfrm>
        <a:graphic>
          <a:graphicData uri="http://schemas.openxmlformats.org/drawingml/2006/table">
            <a:tbl>
              <a:tblPr/>
              <a:tblGrid>
                <a:gridCol w="687266"/>
                <a:gridCol w="3002573"/>
                <a:gridCol w="1063869"/>
              </a:tblGrid>
              <a:tr h="22225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dirty="0" smtClean="0">
                          <a:ln>
                            <a:noFill/>
                          </a:ln>
                          <a:solidFill>
                            <a:srgbClr val="FFFFFF"/>
                          </a:solidFill>
                          <a:effectLst/>
                          <a:latin typeface="Calibri" pitchFamily="34" charset="0"/>
                          <a:ea typeface="ＭＳ Ｐゴシック" pitchFamily="34" charset="-128"/>
                          <a:sym typeface="Calibri" pitchFamily="34" charset="0"/>
                        </a:rPr>
                        <a:t>Number</a:t>
                      </a:r>
                    </a:p>
                  </a:txBody>
                  <a:tcPr marL="8341" marR="8341" marT="902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smtClean="0">
                          <a:ln>
                            <a:noFill/>
                          </a:ln>
                          <a:solidFill>
                            <a:srgbClr val="FFFFFF"/>
                          </a:solidFill>
                          <a:effectLst/>
                          <a:latin typeface="Calibri" pitchFamily="34" charset="0"/>
                          <a:ea typeface="ＭＳ Ｐゴシック" pitchFamily="34" charset="-128"/>
                          <a:sym typeface="Calibri" pitchFamily="34" charset="0"/>
                        </a:rPr>
                        <a:t>Topic</a:t>
                      </a:r>
                    </a:p>
                  </a:txBody>
                  <a:tcPr marL="8341" marR="8341" marT="902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smtClean="0">
                          <a:ln>
                            <a:noFill/>
                          </a:ln>
                          <a:solidFill>
                            <a:srgbClr val="FFFFFF"/>
                          </a:solidFill>
                          <a:effectLst/>
                          <a:latin typeface="Calibri" pitchFamily="34" charset="0"/>
                          <a:ea typeface="ＭＳ Ｐゴシック" pitchFamily="34" charset="-128"/>
                          <a:sym typeface="Calibri" pitchFamily="34" charset="0"/>
                        </a:rPr>
                        <a:t>UN-Regulation</a:t>
                      </a:r>
                    </a:p>
                  </a:txBody>
                  <a:tcPr marL="8341" marR="8341" marT="902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1</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Rear registration plate lamps</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4</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2</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Braking</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13H</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97189">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3</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rPr>
                        <a:t>ESC</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13H</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4</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BA</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13H</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5</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rPr>
                        <a:t>Safety-belt anchorages</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rPr>
                        <a:t>14</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6</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rPr>
                        <a:t>Fuel tanks</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34</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7</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rPr>
                        <a:t>Indirect vision devices</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US" altLang="ja-JP"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rPr>
                        <a:t>46</a:t>
                      </a:r>
                      <a:endParaRPr kumimoji="0" lang="en-GB"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endParaRP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rgbClr val="FF0000"/>
                          </a:solidFill>
                          <a:effectLst/>
                          <a:latin typeface="Calibri" pitchFamily="34" charset="0"/>
                          <a:ea typeface="ＭＳ 明朝" pitchFamily="49" charset="-128"/>
                          <a:sym typeface="Calibri" pitchFamily="34" charset="0"/>
                        </a:rPr>
                        <a:t>8</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defRPr/>
                      </a:pPr>
                      <a:r>
                        <a:rPr kumimoji="0" lang="en-GB" altLang="en-US" sz="1600" b="1" i="0" u="none" strike="noStrike" cap="none" normalizeH="0" baseline="0" dirty="0" smtClean="0">
                          <a:ln>
                            <a:noFill/>
                          </a:ln>
                          <a:solidFill>
                            <a:srgbClr val="FF0000"/>
                          </a:solidFill>
                          <a:effectLst/>
                          <a:latin typeface="Calibri" pitchFamily="34" charset="0"/>
                          <a:ea typeface="ＭＳ Ｐゴシック" pitchFamily="34" charset="-128"/>
                          <a:sym typeface="Calibri" pitchFamily="34" charset="0"/>
                        </a:rPr>
                        <a:t>Installation of Lighting equipment</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US" altLang="ja-JP" sz="1600" b="1" i="0" u="none" strike="noStrike" cap="none" normalizeH="0" baseline="0" dirty="0" smtClean="0">
                          <a:ln>
                            <a:noFill/>
                          </a:ln>
                          <a:solidFill>
                            <a:srgbClr val="FF0000"/>
                          </a:solidFill>
                          <a:effectLst/>
                          <a:latin typeface="Calibri" pitchFamily="34" charset="0"/>
                          <a:ea typeface="ＭＳ 明朝" pitchFamily="49" charset="-128"/>
                          <a:sym typeface="Calibri" pitchFamily="34" charset="0"/>
                        </a:rPr>
                        <a:t>48</a:t>
                      </a:r>
                      <a:endParaRPr kumimoji="0" lang="en-GB" altLang="en-US" sz="1600" b="1" i="0" u="none" strike="noStrike" cap="none" normalizeH="0" baseline="0" dirty="0" smtClean="0">
                        <a:ln>
                          <a:noFill/>
                        </a:ln>
                        <a:solidFill>
                          <a:srgbClr val="FF0000"/>
                        </a:solidFill>
                        <a:effectLst/>
                        <a:latin typeface="Calibri" pitchFamily="34" charset="0"/>
                        <a:ea typeface="ＭＳ 明朝" pitchFamily="49" charset="-128"/>
                        <a:sym typeface="Calibri" pitchFamily="34" charset="0"/>
                      </a:endParaRP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9</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Permissible sound level</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51</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10</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Temporary tires/ TPMS</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64</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rPr>
                        <a:t>11</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Anti-theft/ immobilizer</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116</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US" altLang="ja-JP" sz="1600" b="1" i="0" u="none" strike="noStrike" cap="none" normalizeH="0" baseline="0" dirty="0" smtClean="0">
                          <a:ln>
                            <a:noFill/>
                          </a:ln>
                          <a:solidFill>
                            <a:srgbClr val="FF0000"/>
                          </a:solidFill>
                          <a:effectLst/>
                          <a:latin typeface="Calibri" pitchFamily="34" charset="0"/>
                          <a:ea typeface="ＭＳ 明朝" pitchFamily="49" charset="-128"/>
                          <a:sym typeface="Calibri" pitchFamily="34" charset="0"/>
                        </a:rPr>
                        <a:t>12</a:t>
                      </a:r>
                      <a:endParaRPr kumimoji="0" lang="en-GB" altLang="en-US" sz="1600" b="1" i="0" u="none" strike="noStrike" cap="none" normalizeH="0" baseline="0" dirty="0" smtClean="0">
                        <a:ln>
                          <a:noFill/>
                        </a:ln>
                        <a:solidFill>
                          <a:srgbClr val="FF0000"/>
                        </a:solidFill>
                        <a:effectLst/>
                        <a:latin typeface="Calibri" pitchFamily="34" charset="0"/>
                        <a:ea typeface="ＭＳ 明朝" pitchFamily="49" charset="-128"/>
                        <a:sym typeface="Calibri" pitchFamily="34" charset="0"/>
                      </a:endParaRP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US" altLang="ja-JP" sz="1600" b="1" i="0" u="none" strike="noStrike" cap="none" normalizeH="0" baseline="0" dirty="0" smtClean="0">
                          <a:ln>
                            <a:noFill/>
                          </a:ln>
                          <a:solidFill>
                            <a:srgbClr val="FF0000"/>
                          </a:solidFill>
                          <a:effectLst/>
                          <a:latin typeface="Calibri" pitchFamily="34" charset="0"/>
                          <a:ea typeface="ＭＳ 明朝" pitchFamily="49" charset="-128"/>
                          <a:sym typeface="Calibri" pitchFamily="34" charset="0"/>
                        </a:rPr>
                        <a:t>Advanced CRS</a:t>
                      </a:r>
                      <a:endParaRPr kumimoji="0" lang="en-GB" altLang="en-US" sz="1600" b="1" i="0" u="none" strike="noStrike" cap="none" normalizeH="0" baseline="0" dirty="0" smtClean="0">
                        <a:ln>
                          <a:noFill/>
                        </a:ln>
                        <a:solidFill>
                          <a:srgbClr val="FF0000"/>
                        </a:solidFill>
                        <a:effectLst/>
                        <a:latin typeface="Calibri" pitchFamily="34" charset="0"/>
                        <a:ea typeface="ＭＳ 明朝" pitchFamily="49" charset="-128"/>
                        <a:sym typeface="Calibri" pitchFamily="34" charset="0"/>
                      </a:endParaRP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US" altLang="ja-JP" sz="1600" b="1" i="0" u="none" strike="noStrike" cap="none" normalizeH="0" baseline="0" dirty="0" smtClean="0">
                          <a:ln>
                            <a:noFill/>
                          </a:ln>
                          <a:solidFill>
                            <a:srgbClr val="FF0000"/>
                          </a:solidFill>
                          <a:effectLst/>
                          <a:latin typeface="Calibri" pitchFamily="34" charset="0"/>
                          <a:ea typeface="ＭＳ 明朝" pitchFamily="49" charset="-128"/>
                          <a:sym typeface="Calibri" pitchFamily="34" charset="0"/>
                        </a:rPr>
                        <a:t>129</a:t>
                      </a:r>
                      <a:endParaRPr kumimoji="0" lang="en-GB" altLang="en-US" sz="1600" b="1" i="0" u="none" strike="noStrike" cap="none" normalizeH="0" baseline="0" dirty="0" smtClean="0">
                        <a:ln>
                          <a:noFill/>
                        </a:ln>
                        <a:solidFill>
                          <a:srgbClr val="FF0000"/>
                        </a:solidFill>
                        <a:effectLst/>
                        <a:latin typeface="Calibri" pitchFamily="34" charset="0"/>
                        <a:ea typeface="ＭＳ 明朝" pitchFamily="49" charset="-128"/>
                        <a:sym typeface="Calibri" pitchFamily="34" charset="0"/>
                      </a:endParaRP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rPr>
                        <a:t>1</a:t>
                      </a:r>
                      <a:r>
                        <a:rPr kumimoji="0" lang="en-US"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rPr>
                        <a:t>3</a:t>
                      </a:r>
                      <a:endParaRPr kumimoji="0" lang="en-GB"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endParaRP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rPr>
                        <a:t>Tyre installation</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明朝" pitchFamily="49" charset="-128"/>
                          <a:sym typeface="Calibri" pitchFamily="34" charset="0"/>
                        </a:rPr>
                        <a:t> -</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44475">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rPr>
                        <a:t>14</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just"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rPr>
                        <a:t>WLTP; </a:t>
                      </a:r>
                      <a:r>
                        <a:rPr kumimoji="0" lang="en-GB" altLang="en-US" sz="1600" b="1" i="0" u="none" strike="noStrike" cap="none" normalizeH="0" baseline="0" dirty="0" smtClean="0">
                          <a:ln>
                            <a:noFill/>
                          </a:ln>
                          <a:solidFill>
                            <a:srgbClr val="FF0000"/>
                          </a:solidFill>
                          <a:effectLst/>
                          <a:latin typeface="Calibri" pitchFamily="34" charset="0"/>
                          <a:ea typeface="ＭＳ 明朝" pitchFamily="49" charset="-128"/>
                          <a:sym typeface="Calibri" pitchFamily="34" charset="0"/>
                        </a:rPr>
                        <a:t>Emission pollutants, Co2 emissions</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base"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明朝" pitchFamily="49" charset="-128"/>
                          <a:sym typeface="Calibri" pitchFamily="34" charset="0"/>
                        </a:rPr>
                        <a:t> -</a:t>
                      </a:r>
                    </a:p>
                  </a:txBody>
                  <a:tcPr marL="63320" marR="6332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bl>
          </a:graphicData>
        </a:graphic>
      </p:graphicFrame>
      <p:sp>
        <p:nvSpPr>
          <p:cNvPr id="31814" name="Rectangle 1"/>
          <p:cNvSpPr>
            <a:spLocks noChangeArrowheads="1"/>
          </p:cNvSpPr>
          <p:nvPr/>
        </p:nvSpPr>
        <p:spPr bwMode="auto">
          <a:xfrm>
            <a:off x="583864" y="5437674"/>
            <a:ext cx="7876385" cy="1323439"/>
          </a:xfrm>
          <a:prstGeom prst="rect">
            <a:avLst/>
          </a:prstGeom>
          <a:noFill/>
          <a:ln w="9525">
            <a:noFill/>
            <a:miter lim="800000"/>
            <a:headEnd/>
            <a:tailEnd/>
          </a:ln>
        </p:spPr>
        <p:txBody>
          <a:bodyPr wrap="square">
            <a:spAutoFit/>
          </a:bodyPr>
          <a:lstStyle/>
          <a:p>
            <a:pPr marL="800100" lvl="1" indent="-342900" algn="just" eaLnBrk="0" hangingPunct="0">
              <a:buFontTx/>
              <a:buChar char="•"/>
            </a:pPr>
            <a:r>
              <a:rPr lang="en-US" altLang="ja-JP" sz="2000" b="0" dirty="0">
                <a:cs typeface="Arial" charset="0"/>
                <a:sym typeface="Calibri" pitchFamily="34" charset="0"/>
              </a:rPr>
              <a:t>SGR0 considers </a:t>
            </a:r>
            <a:r>
              <a:rPr lang="ja-JP" altLang="en-US" sz="2000" b="0" dirty="0">
                <a:cs typeface="Arial" charset="0"/>
                <a:sym typeface="Calibri" pitchFamily="34" charset="0"/>
              </a:rPr>
              <a:t>that </a:t>
            </a:r>
            <a:r>
              <a:rPr lang="fr-BE" altLang="ja-JP" sz="2000" b="0" dirty="0">
                <a:cs typeface="Arial" charset="0"/>
                <a:sym typeface="Calibri" pitchFamily="34" charset="0"/>
              </a:rPr>
              <a:t>the</a:t>
            </a:r>
            <a:r>
              <a:rPr lang="ja-JP" altLang="en-US" sz="2000" b="0" dirty="0">
                <a:cs typeface="Arial" charset="0"/>
                <a:sym typeface="Calibri" pitchFamily="34" charset="0"/>
              </a:rPr>
              <a:t> </a:t>
            </a:r>
            <a:r>
              <a:rPr lang="en-US" altLang="ja-JP" sz="2000" b="0" dirty="0">
                <a:cs typeface="Arial" charset="0"/>
                <a:sym typeface="Calibri" pitchFamily="34" charset="0"/>
              </a:rPr>
              <a:t>UN Regulations in List B </a:t>
            </a:r>
            <a:r>
              <a:rPr lang="en-GB" altLang="ja-JP" sz="2000" b="0" dirty="0">
                <a:cs typeface="Arial" charset="0"/>
                <a:sym typeface="Calibri" pitchFamily="34" charset="0"/>
              </a:rPr>
              <a:t>are significantly important for IWVTA and therefore need to be reviewed </a:t>
            </a:r>
            <a:r>
              <a:rPr lang="en-GB" altLang="ja-JP" sz="2000" b="0" dirty="0" smtClean="0">
                <a:cs typeface="Arial" charset="0"/>
                <a:sym typeface="Calibri" pitchFamily="34" charset="0"/>
              </a:rPr>
              <a:t>by </a:t>
            </a:r>
            <a:r>
              <a:rPr lang="en-GB" altLang="ja-JP" sz="2000" b="0" dirty="0">
                <a:cs typeface="Arial" charset="0"/>
                <a:sym typeface="Calibri" pitchFamily="34" charset="0"/>
              </a:rPr>
              <a:t>GRs </a:t>
            </a:r>
            <a:r>
              <a:rPr lang="en-GB" altLang="ja-JP" sz="2000" b="0" dirty="0" smtClean="0">
                <a:cs typeface="Arial" charset="0"/>
                <a:sym typeface="Calibri" pitchFamily="34" charset="0"/>
              </a:rPr>
              <a:t>if and how they can be included </a:t>
            </a:r>
            <a:r>
              <a:rPr lang="en-GB" altLang="ja-JP" sz="2000" b="0" dirty="0">
                <a:cs typeface="Arial" charset="0"/>
                <a:sym typeface="Calibri" pitchFamily="34" charset="0"/>
              </a:rPr>
              <a:t>in draft UN R0.</a:t>
            </a:r>
            <a:endParaRPr lang="ja-JP" altLang="en-US" sz="2000" b="0" dirty="0">
              <a:cs typeface="Arial" charset="0"/>
              <a:sym typeface="Calibri" pitchFamily="34" charset="0"/>
            </a:endParaRPr>
          </a:p>
        </p:txBody>
      </p:sp>
      <p:sp>
        <p:nvSpPr>
          <p:cNvPr id="31816" name="スライド番号プレースホルダ 7"/>
          <p:cNvSpPr>
            <a:spLocks noGrp="1"/>
          </p:cNvSpPr>
          <p:nvPr>
            <p:ph type="sldNum" sz="quarter" idx="12"/>
          </p:nvPr>
        </p:nvSpPr>
        <p:spPr>
          <a:noFill/>
          <a:ln>
            <a:miter lim="800000"/>
            <a:headEnd/>
            <a:tailEnd/>
          </a:ln>
        </p:spPr>
        <p:txBody>
          <a:bodyPr/>
          <a:lstStyle/>
          <a:p>
            <a:fld id="{0DAC5C5A-F357-4DF7-80D5-F0F05F4E9991}" type="slidenum">
              <a:rPr lang="ja-JP" altLang="en-US"/>
              <a:pPr/>
              <a:t>17</a:t>
            </a:fld>
            <a:endParaRPr lang="en-US" altLang="ja-JP" sz="1800">
              <a:solidFill>
                <a:schemeClr val="tx1"/>
              </a:solidFill>
              <a:latin typeface="Arial" charset="0"/>
            </a:endParaRPr>
          </a:p>
        </p:txBody>
      </p:sp>
      <p:sp>
        <p:nvSpPr>
          <p:cNvPr id="8" name="テキスト ボックス 7"/>
          <p:cNvSpPr txBox="1"/>
          <p:nvPr/>
        </p:nvSpPr>
        <p:spPr>
          <a:xfrm>
            <a:off x="-129" y="-47500"/>
            <a:ext cx="5976664" cy="461665"/>
          </a:xfrm>
          <a:prstGeom prst="rect">
            <a:avLst/>
          </a:prstGeom>
          <a:noFill/>
        </p:spPr>
        <p:txBody>
          <a:bodyPr wrap="square" rtlCol="0">
            <a:spAutoFit/>
          </a:bodyPr>
          <a:lstStyle/>
          <a:p>
            <a:pPr lvl="0"/>
            <a:r>
              <a:rPr lang="en-US" altLang="ja-JP" sz="2400" b="1" dirty="0">
                <a:solidFill>
                  <a:srgbClr val="0070C0"/>
                </a:solidFill>
                <a:cs typeface="Arial" pitchFamily="34" charset="0"/>
              </a:rPr>
              <a:t> </a:t>
            </a:r>
            <a:r>
              <a:rPr lang="ja-JP" altLang="en-US" sz="2400" b="1" dirty="0" smtClean="0">
                <a:solidFill>
                  <a:srgbClr val="0070C0"/>
                </a:solidFill>
                <a:cs typeface="Arial" pitchFamily="34" charset="0"/>
              </a:rPr>
              <a:t>３</a:t>
            </a:r>
            <a:r>
              <a:rPr lang="en-US" altLang="ja-JP" sz="2400" b="1" dirty="0" smtClean="0">
                <a:solidFill>
                  <a:srgbClr val="0070C0"/>
                </a:solidFill>
                <a:cs typeface="Arial" pitchFamily="34" charset="0"/>
              </a:rPr>
              <a:t>. </a:t>
            </a:r>
            <a:r>
              <a:rPr kumimoji="0" lang="en-US" altLang="ja-JP" sz="2400" kern="0" dirty="0" smtClean="0">
                <a:solidFill>
                  <a:srgbClr val="0070C0"/>
                </a:solidFill>
                <a:sym typeface="Arial" pitchFamily="34" charset="0"/>
              </a:rPr>
              <a:t>Issues </a:t>
            </a:r>
            <a:r>
              <a:rPr kumimoji="0" lang="en-US" altLang="ja-JP" sz="2400" kern="0" dirty="0">
                <a:solidFill>
                  <a:srgbClr val="0070C0"/>
                </a:solidFill>
                <a:sym typeface="Arial" pitchFamily="34" charset="0"/>
              </a:rPr>
              <a:t>for WP.29 to </a:t>
            </a:r>
            <a:r>
              <a:rPr kumimoji="0" lang="en-US" altLang="ja-JP" sz="2400" kern="0" dirty="0" smtClean="0">
                <a:solidFill>
                  <a:srgbClr val="0070C0"/>
                </a:solidFill>
                <a:sym typeface="Arial" pitchFamily="34" charset="0"/>
              </a:rPr>
              <a:t>not</a:t>
            </a:r>
            <a:r>
              <a:rPr kumimoji="0" lang="ja-JP" altLang="en-US" sz="2400" kern="0" dirty="0" smtClean="0">
                <a:solidFill>
                  <a:srgbClr val="0070C0"/>
                </a:solidFill>
                <a:sym typeface="Arial" pitchFamily="34" charset="0"/>
              </a:rPr>
              <a:t>e</a:t>
            </a:r>
            <a:endParaRPr kumimoji="0" lang="ja-JP" altLang="en-US" sz="2400" kern="0" dirty="0">
              <a:solidFill>
                <a:srgbClr val="0070C0"/>
              </a:solidFill>
              <a:sym typeface="Arial" pitchFamily="34" charset="0"/>
            </a:endParaRPr>
          </a:p>
        </p:txBody>
      </p:sp>
    </p:spTree>
    <p:extLst>
      <p:ext uri="{BB962C8B-B14F-4D97-AF65-F5344CB8AC3E}">
        <p14:creationId xmlns:p14="http://schemas.microsoft.com/office/powerpoint/2010/main" val="18969183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4"/>
          <p:cNvSpPr>
            <a:spLocks noChangeArrowheads="1"/>
          </p:cNvSpPr>
          <p:nvPr/>
        </p:nvSpPr>
        <p:spPr bwMode="auto">
          <a:xfrm>
            <a:off x="201705" y="1196752"/>
            <a:ext cx="9201150" cy="523220"/>
          </a:xfrm>
          <a:prstGeom prst="rect">
            <a:avLst/>
          </a:prstGeom>
          <a:noFill/>
          <a:ln w="9525">
            <a:noFill/>
            <a:miter lim="800000"/>
            <a:headEnd/>
            <a:tailEnd/>
          </a:ln>
        </p:spPr>
        <p:txBody>
          <a:bodyPr>
            <a:spAutoFit/>
          </a:bodyPr>
          <a:lstStyle/>
          <a:p>
            <a:pPr defTabSz="914400" eaLnBrk="0" hangingPunct="0">
              <a:defRPr/>
            </a:pPr>
            <a:r>
              <a:rPr lang="en-US" altLang="ja-JP" sz="2800" b="1" kern="0" dirty="0" smtClean="0">
                <a:solidFill>
                  <a:sysClr val="windowText" lastClr="000000"/>
                </a:solidFill>
                <a:sym typeface="Arial" pitchFamily="34" charset="0"/>
              </a:rPr>
              <a:t>3.3 </a:t>
            </a:r>
            <a:r>
              <a:rPr lang="ja-JP" altLang="en-US" sz="2800" b="1" kern="0" dirty="0" smtClean="0">
                <a:solidFill>
                  <a:sysClr val="windowText" lastClr="000000"/>
                </a:solidFill>
                <a:sym typeface="Arial" pitchFamily="34" charset="0"/>
              </a:rPr>
              <a:t>Items for Further Discussion</a:t>
            </a:r>
          </a:p>
        </p:txBody>
      </p:sp>
      <p:sp>
        <p:nvSpPr>
          <p:cNvPr id="7" name="テキスト ボックス 6"/>
          <p:cNvSpPr txBox="1"/>
          <p:nvPr/>
        </p:nvSpPr>
        <p:spPr>
          <a:xfrm>
            <a:off x="395536" y="692696"/>
            <a:ext cx="8424936" cy="523220"/>
          </a:xfrm>
          <a:prstGeom prst="rect">
            <a:avLst/>
          </a:prstGeom>
          <a:noFill/>
        </p:spPr>
        <p:txBody>
          <a:bodyPr wrap="square" rtlCol="0">
            <a:spAutoFit/>
          </a:bodyPr>
          <a:lstStyle/>
          <a:p>
            <a:r>
              <a:rPr lang="en-US" altLang="ja-JP" sz="1400" dirty="0" smtClean="0"/>
              <a:t>Excerpt from Informal document No.WP.29-161-17 and WP.29-162-12/Rev.1 transmitted by the representative of Japan as Chairman of IWVTA Sub-group “UN R0”</a:t>
            </a:r>
          </a:p>
        </p:txBody>
      </p:sp>
      <p:sp>
        <p:nvSpPr>
          <p:cNvPr id="8" name="テキスト ボックス 7"/>
          <p:cNvSpPr txBox="1"/>
          <p:nvPr/>
        </p:nvSpPr>
        <p:spPr>
          <a:xfrm>
            <a:off x="-129" y="-47500"/>
            <a:ext cx="5976664" cy="461665"/>
          </a:xfrm>
          <a:prstGeom prst="rect">
            <a:avLst/>
          </a:prstGeom>
          <a:noFill/>
        </p:spPr>
        <p:txBody>
          <a:bodyPr wrap="square" rtlCol="0">
            <a:spAutoFit/>
          </a:bodyPr>
          <a:lstStyle/>
          <a:p>
            <a:pPr lvl="0"/>
            <a:r>
              <a:rPr lang="en-US" altLang="ja-JP" sz="2400" b="1" dirty="0">
                <a:solidFill>
                  <a:srgbClr val="0070C0"/>
                </a:solidFill>
                <a:cs typeface="Arial" pitchFamily="34" charset="0"/>
              </a:rPr>
              <a:t> </a:t>
            </a:r>
            <a:r>
              <a:rPr lang="ja-JP" altLang="en-US" sz="2400" b="1" dirty="0" smtClean="0">
                <a:solidFill>
                  <a:srgbClr val="0070C0"/>
                </a:solidFill>
                <a:cs typeface="Arial" pitchFamily="34" charset="0"/>
              </a:rPr>
              <a:t>３</a:t>
            </a:r>
            <a:r>
              <a:rPr lang="en-US" altLang="ja-JP" sz="2400" b="1" dirty="0" smtClean="0">
                <a:solidFill>
                  <a:srgbClr val="0070C0"/>
                </a:solidFill>
                <a:cs typeface="Arial" pitchFamily="34" charset="0"/>
              </a:rPr>
              <a:t>. </a:t>
            </a:r>
            <a:r>
              <a:rPr kumimoji="0" lang="en-US" altLang="ja-JP" sz="2400" kern="0" dirty="0" smtClean="0">
                <a:solidFill>
                  <a:srgbClr val="0070C0"/>
                </a:solidFill>
                <a:sym typeface="Arial" pitchFamily="34" charset="0"/>
              </a:rPr>
              <a:t>Issues </a:t>
            </a:r>
            <a:r>
              <a:rPr kumimoji="0" lang="en-US" altLang="ja-JP" sz="2400" kern="0" dirty="0">
                <a:solidFill>
                  <a:srgbClr val="0070C0"/>
                </a:solidFill>
                <a:sym typeface="Arial" pitchFamily="34" charset="0"/>
              </a:rPr>
              <a:t>for WP.29 to </a:t>
            </a:r>
            <a:r>
              <a:rPr kumimoji="0" lang="en-US" altLang="ja-JP" sz="2400" kern="0" dirty="0" smtClean="0">
                <a:solidFill>
                  <a:srgbClr val="0070C0"/>
                </a:solidFill>
                <a:sym typeface="Arial" pitchFamily="34" charset="0"/>
              </a:rPr>
              <a:t>not</a:t>
            </a:r>
            <a:r>
              <a:rPr kumimoji="0" lang="ja-JP" altLang="en-US" sz="2400" kern="0" dirty="0" smtClean="0">
                <a:solidFill>
                  <a:srgbClr val="0070C0"/>
                </a:solidFill>
                <a:sym typeface="Arial" pitchFamily="34" charset="0"/>
              </a:rPr>
              <a:t>e</a:t>
            </a:r>
            <a:endParaRPr kumimoji="0" lang="ja-JP" altLang="en-US" sz="2400" kern="0" dirty="0">
              <a:solidFill>
                <a:srgbClr val="0070C0"/>
              </a:solidFill>
              <a:sym typeface="Arial" pitchFamily="34" charset="0"/>
            </a:endParaRPr>
          </a:p>
        </p:txBody>
      </p:sp>
      <p:sp>
        <p:nvSpPr>
          <p:cNvPr id="6" name="Rectangle 2"/>
          <p:cNvSpPr>
            <a:spLocks noChangeArrowheads="1"/>
          </p:cNvSpPr>
          <p:nvPr/>
        </p:nvSpPr>
        <p:spPr bwMode="auto">
          <a:xfrm>
            <a:off x="457200" y="16573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graphicFrame>
        <p:nvGraphicFramePr>
          <p:cNvPr id="13" name="表 12"/>
          <p:cNvGraphicFramePr>
            <a:graphicFrameLocks noGrp="1"/>
          </p:cNvGraphicFramePr>
          <p:nvPr>
            <p:extLst>
              <p:ext uri="{D42A27DB-BD31-4B8C-83A1-F6EECF244321}">
                <p14:modId xmlns:p14="http://schemas.microsoft.com/office/powerpoint/2010/main" val="101904398"/>
              </p:ext>
            </p:extLst>
          </p:nvPr>
        </p:nvGraphicFramePr>
        <p:xfrm>
          <a:off x="457197" y="1787008"/>
          <a:ext cx="8229607" cy="4306287"/>
        </p:xfrm>
        <a:graphic>
          <a:graphicData uri="http://schemas.openxmlformats.org/drawingml/2006/table">
            <a:tbl>
              <a:tblPr firstRow="1" firstCol="1" lastRow="1" lastCol="1" bandRow="1" bandCol="1">
                <a:tableStyleId>{69012ECD-51FC-41F1-AA8D-1B2483CD663E}</a:tableStyleId>
              </a:tblPr>
              <a:tblGrid>
                <a:gridCol w="375134"/>
                <a:gridCol w="3011073"/>
                <a:gridCol w="233417"/>
                <a:gridCol w="233417"/>
                <a:gridCol w="233417"/>
                <a:gridCol w="233417"/>
                <a:gridCol w="233417"/>
                <a:gridCol w="233417"/>
                <a:gridCol w="233417"/>
                <a:gridCol w="233417"/>
                <a:gridCol w="233417"/>
                <a:gridCol w="233417"/>
                <a:gridCol w="233417"/>
                <a:gridCol w="233417"/>
                <a:gridCol w="233417"/>
                <a:gridCol w="233417"/>
                <a:gridCol w="233417"/>
                <a:gridCol w="1342145"/>
              </a:tblGrid>
              <a:tr h="182117">
                <a:tc rowSpan="2">
                  <a:txBody>
                    <a:bodyPr/>
                    <a:lstStyle/>
                    <a:p>
                      <a:pPr algn="just">
                        <a:spcAft>
                          <a:spcPts val="0"/>
                        </a:spcAft>
                      </a:pPr>
                      <a:r>
                        <a:rPr lang="en-US" sz="1000" kern="100" dirty="0">
                          <a:effectLst/>
                        </a:rPr>
                        <a:t>No</a:t>
                      </a:r>
                      <a:endParaRPr lang="ja-JP" sz="900" kern="100" dirty="0">
                        <a:effectLst/>
                        <a:latin typeface="Century"/>
                        <a:ea typeface="ＭＳ 明朝"/>
                        <a:cs typeface="Times New Roman"/>
                      </a:endParaRPr>
                    </a:p>
                  </a:txBody>
                  <a:tcPr marL="60021" marR="60021" marT="0" marB="0" anchor="ctr"/>
                </a:tc>
                <a:tc rowSpan="2">
                  <a:txBody>
                    <a:bodyPr/>
                    <a:lstStyle/>
                    <a:p>
                      <a:pPr algn="just">
                        <a:spcAft>
                          <a:spcPts val="0"/>
                        </a:spcAft>
                      </a:pPr>
                      <a:r>
                        <a:rPr lang="en-US" sz="1000" kern="100" dirty="0">
                          <a:effectLst/>
                        </a:rPr>
                        <a:t>Action item</a:t>
                      </a:r>
                      <a:endParaRPr lang="ja-JP" sz="900" kern="100" dirty="0">
                        <a:effectLst/>
                        <a:latin typeface="Century"/>
                        <a:ea typeface="ＭＳ 明朝"/>
                        <a:cs typeface="Times New Roman"/>
                      </a:endParaRPr>
                    </a:p>
                  </a:txBody>
                  <a:tcPr marL="60021" marR="60021" marT="0" marB="0" anchor="ctr"/>
                </a:tc>
                <a:tc gridSpan="12">
                  <a:txBody>
                    <a:bodyPr/>
                    <a:lstStyle/>
                    <a:p>
                      <a:pPr algn="ctr">
                        <a:spcAft>
                          <a:spcPts val="0"/>
                        </a:spcAft>
                      </a:pPr>
                      <a:r>
                        <a:rPr lang="en-US" sz="900" kern="100">
                          <a:effectLst/>
                        </a:rPr>
                        <a:t>2014</a:t>
                      </a:r>
                      <a:endParaRPr lang="ja-JP" sz="900" kern="100">
                        <a:effectLst/>
                        <a:latin typeface="Century"/>
                        <a:ea typeface="ＭＳ 明朝"/>
                        <a:cs typeface="Times New Roman"/>
                      </a:endParaRPr>
                    </a:p>
                  </a:txBody>
                  <a:tcPr marL="60021" marR="60021" marT="0" marB="0"/>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ctr">
                        <a:spcAft>
                          <a:spcPts val="0"/>
                        </a:spcAft>
                      </a:pPr>
                      <a:r>
                        <a:rPr lang="en-US" sz="900" kern="100">
                          <a:effectLst/>
                        </a:rPr>
                        <a:t>2015</a:t>
                      </a:r>
                      <a:endParaRPr lang="ja-JP" sz="900" kern="100">
                        <a:effectLst/>
                        <a:latin typeface="Century"/>
                        <a:ea typeface="ＭＳ 明朝"/>
                        <a:cs typeface="Times New Roman"/>
                      </a:endParaRPr>
                    </a:p>
                  </a:txBody>
                  <a:tcPr marL="60021" marR="60021" marT="0" marB="0"/>
                </a:tc>
                <a:tc hMerge="1">
                  <a:txBody>
                    <a:bodyPr/>
                    <a:lstStyle/>
                    <a:p>
                      <a:endParaRPr kumimoji="1" lang="ja-JP" altLang="en-US"/>
                    </a:p>
                  </a:txBody>
                  <a:tcPr/>
                </a:tc>
                <a:tc hMerge="1">
                  <a:txBody>
                    <a:bodyPr/>
                    <a:lstStyle/>
                    <a:p>
                      <a:endParaRPr kumimoji="1" lang="ja-JP" altLang="en-US"/>
                    </a:p>
                  </a:txBody>
                  <a:tcPr/>
                </a:tc>
                <a:tc rowSpan="2">
                  <a:txBody>
                    <a:bodyPr/>
                    <a:lstStyle/>
                    <a:p>
                      <a:pPr algn="just">
                        <a:spcAft>
                          <a:spcPts val="0"/>
                        </a:spcAft>
                      </a:pPr>
                      <a:r>
                        <a:rPr lang="en-US" sz="900" kern="100">
                          <a:effectLst/>
                        </a:rPr>
                        <a:t>Note</a:t>
                      </a:r>
                      <a:endParaRPr lang="ja-JP" sz="900" kern="100">
                        <a:effectLst/>
                        <a:latin typeface="Century"/>
                        <a:ea typeface="ＭＳ 明朝"/>
                        <a:cs typeface="Times New Roman"/>
                      </a:endParaRPr>
                    </a:p>
                  </a:txBody>
                  <a:tcPr marL="60021" marR="60021" marT="0" marB="0" anchor="ctr"/>
                </a:tc>
              </a:tr>
              <a:tr h="182703">
                <a:tc vMerge="1">
                  <a:txBody>
                    <a:bodyPr/>
                    <a:lstStyle/>
                    <a:p>
                      <a:endParaRPr kumimoji="1" lang="ja-JP" altLang="en-US"/>
                    </a:p>
                  </a:txBody>
                  <a:tcPr/>
                </a:tc>
                <a:tc vMerge="1">
                  <a:txBody>
                    <a:bodyPr/>
                    <a:lstStyle/>
                    <a:p>
                      <a:endParaRPr kumimoji="1" lang="ja-JP" altLang="en-US"/>
                    </a:p>
                  </a:txBody>
                  <a:tcPr/>
                </a:tc>
                <a:tc>
                  <a:txBody>
                    <a:bodyPr/>
                    <a:lstStyle/>
                    <a:p>
                      <a:pPr algn="ctr">
                        <a:spcAft>
                          <a:spcPts val="0"/>
                        </a:spcAft>
                      </a:pPr>
                      <a:r>
                        <a:rPr lang="en-US" sz="900" kern="100">
                          <a:effectLst/>
                        </a:rPr>
                        <a:t>1</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2</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3</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4</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5</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6</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7</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8</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9</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800" kern="100">
                          <a:effectLst/>
                        </a:rPr>
                        <a:t>10</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800" kern="100">
                          <a:effectLst/>
                        </a:rPr>
                        <a:t>11</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800" kern="100">
                          <a:effectLst/>
                        </a:rPr>
                        <a:t>12</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1</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2</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3</a:t>
                      </a:r>
                      <a:endParaRPr lang="ja-JP" sz="900" kern="100">
                        <a:effectLst/>
                        <a:latin typeface="Century"/>
                        <a:ea typeface="ＭＳ 明朝"/>
                        <a:cs typeface="Times New Roman"/>
                      </a:endParaRPr>
                    </a:p>
                  </a:txBody>
                  <a:tcPr marL="60021" marR="60021" marT="0" marB="0"/>
                </a:tc>
                <a:tc vMerge="1">
                  <a:txBody>
                    <a:bodyPr/>
                    <a:lstStyle/>
                    <a:p>
                      <a:endParaRPr kumimoji="1" lang="ja-JP" altLang="en-US"/>
                    </a:p>
                  </a:txBody>
                  <a:tcPr/>
                </a:tc>
              </a:tr>
              <a:tr h="183291">
                <a:tc>
                  <a:txBody>
                    <a:bodyPr/>
                    <a:lstStyle/>
                    <a:p>
                      <a:pPr algn="ctr">
                        <a:spcAft>
                          <a:spcPts val="0"/>
                        </a:spcAft>
                      </a:pPr>
                      <a:r>
                        <a:rPr lang="en-US" sz="900" kern="100">
                          <a:effectLst/>
                        </a:rPr>
                        <a:t>0</a:t>
                      </a:r>
                      <a:endParaRPr lang="ja-JP" sz="900" kern="100">
                        <a:effectLst/>
                        <a:latin typeface="Century"/>
                        <a:ea typeface="ＭＳ 明朝"/>
                        <a:cs typeface="Times New Roman"/>
                      </a:endParaRPr>
                    </a:p>
                  </a:txBody>
                  <a:tcPr marL="60021" marR="60021" marT="0" marB="0"/>
                </a:tc>
                <a:tc>
                  <a:txBody>
                    <a:bodyPr/>
                    <a:lstStyle/>
                    <a:p>
                      <a:pPr algn="just">
                        <a:spcAft>
                          <a:spcPts val="0"/>
                        </a:spcAft>
                      </a:pPr>
                      <a:r>
                        <a:rPr lang="en-US" sz="1000" kern="100">
                          <a:effectLst/>
                        </a:rPr>
                        <a:t>Meeting schedule</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r>
              <a:tr h="196216">
                <a:tc>
                  <a:txBody>
                    <a:bodyPr/>
                    <a:lstStyle/>
                    <a:p>
                      <a:pPr algn="just">
                        <a:spcAft>
                          <a:spcPts val="0"/>
                        </a:spcAft>
                      </a:pPr>
                      <a:r>
                        <a:rPr lang="en-US" sz="900" kern="100">
                          <a:effectLst/>
                        </a:rPr>
                        <a:t>0-1</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900" kern="100">
                          <a:effectLst/>
                        </a:rPr>
                        <a:t>IWVTA informal meeting</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rowSpan="3">
                  <a:txBody>
                    <a:bodyPr/>
                    <a:lstStyle/>
                    <a:p>
                      <a:pPr algn="just">
                        <a:spcAft>
                          <a:spcPts val="0"/>
                        </a:spcAft>
                      </a:pPr>
                      <a:r>
                        <a:rPr lang="en-US" sz="900" kern="100">
                          <a:effectLst/>
                        </a:rPr>
                        <a:t>June, 2014:Moscow</a:t>
                      </a:r>
                      <a:endParaRPr lang="ja-JP" sz="900" kern="100">
                        <a:effectLst/>
                      </a:endParaRPr>
                    </a:p>
                    <a:p>
                      <a:pPr algn="just">
                        <a:spcAft>
                          <a:spcPts val="0"/>
                        </a:spcAft>
                      </a:pPr>
                      <a:r>
                        <a:rPr lang="en-US" sz="900" kern="100">
                          <a:effectLst/>
                        </a:rPr>
                        <a:t>September, 2014:Paris</a:t>
                      </a:r>
                      <a:endParaRPr lang="ja-JP" sz="900" kern="100">
                        <a:effectLst/>
                        <a:latin typeface="Century"/>
                        <a:ea typeface="ＭＳ 明朝"/>
                        <a:cs typeface="Times New Roman"/>
                      </a:endParaRPr>
                    </a:p>
                  </a:txBody>
                  <a:tcPr marL="60021" marR="60021" marT="0" marB="0"/>
                </a:tc>
              </a:tr>
              <a:tr h="208553">
                <a:tc>
                  <a:txBody>
                    <a:bodyPr/>
                    <a:lstStyle/>
                    <a:p>
                      <a:pPr algn="just">
                        <a:spcAft>
                          <a:spcPts val="0"/>
                        </a:spcAft>
                      </a:pPr>
                      <a:r>
                        <a:rPr lang="en-US" sz="900" kern="100">
                          <a:effectLst/>
                        </a:rPr>
                        <a:t>0-2</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900" kern="100">
                          <a:effectLst/>
                        </a:rPr>
                        <a:t>Sub-group for the revision of the 1958 Agreement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vMerge="1">
                  <a:txBody>
                    <a:bodyPr/>
                    <a:lstStyle/>
                    <a:p>
                      <a:endParaRPr kumimoji="1" lang="ja-JP" altLang="en-US"/>
                    </a:p>
                  </a:txBody>
                  <a:tcPr/>
                </a:tc>
              </a:tr>
              <a:tr h="193278">
                <a:tc>
                  <a:txBody>
                    <a:bodyPr/>
                    <a:lstStyle/>
                    <a:p>
                      <a:pPr algn="just">
                        <a:spcAft>
                          <a:spcPts val="0"/>
                        </a:spcAft>
                      </a:pPr>
                      <a:r>
                        <a:rPr lang="en-US" sz="900" kern="100">
                          <a:effectLst/>
                        </a:rPr>
                        <a:t>0-3</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900" kern="100">
                          <a:effectLst/>
                        </a:rPr>
                        <a:t>Sub-group for UN R0</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vMerge="1">
                  <a:txBody>
                    <a:bodyPr/>
                    <a:lstStyle/>
                    <a:p>
                      <a:endParaRPr kumimoji="1" lang="ja-JP" altLang="en-US"/>
                    </a:p>
                  </a:txBody>
                  <a:tcPr/>
                </a:tc>
              </a:tr>
              <a:tr h="289976">
                <a:tc>
                  <a:txBody>
                    <a:bodyPr/>
                    <a:lstStyle/>
                    <a:p>
                      <a:pPr algn="just">
                        <a:spcAft>
                          <a:spcPts val="0"/>
                        </a:spcAft>
                      </a:pPr>
                      <a:r>
                        <a:rPr lang="en-US" sz="900" kern="100">
                          <a:effectLst/>
                        </a:rPr>
                        <a:t>2</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1000" kern="100">
                          <a:effectLst/>
                        </a:rPr>
                        <a:t>UN R0</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900" kern="100">
                          <a:effectLst/>
                        </a:rPr>
                        <a:t> </a:t>
                      </a:r>
                      <a:endParaRPr lang="ja-JP" sz="900" kern="100">
                        <a:effectLst/>
                      </a:endParaRPr>
                    </a:p>
                    <a:p>
                      <a:pPr algn="just">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r>
              <a:tr h="334272">
                <a:tc>
                  <a:txBody>
                    <a:bodyPr/>
                    <a:lstStyle/>
                    <a:p>
                      <a:pPr algn="ctr">
                        <a:spcAft>
                          <a:spcPts val="0"/>
                        </a:spcAft>
                      </a:pPr>
                      <a:r>
                        <a:rPr lang="en-US" sz="900" kern="100">
                          <a:effectLst/>
                        </a:rPr>
                        <a:t>2-1</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900" kern="100">
                          <a:effectLst/>
                        </a:rPr>
                        <a:t>How to decide which UN Regulations to include in UN R0</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highlight>
                            <a:srgbClr val="FFFF00"/>
                          </a:highligh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rowSpan="4">
                  <a:txBody>
                    <a:bodyPr/>
                    <a:lstStyle/>
                    <a:p>
                      <a:pPr algn="just">
                        <a:spcAft>
                          <a:spcPts val="0"/>
                        </a:spcAft>
                      </a:pPr>
                      <a:r>
                        <a:rPr lang="en-US" sz="900" kern="100">
                          <a:effectLst/>
                        </a:rPr>
                        <a:t>By June 2015: respective GRs and IWVTA Inf.G will submit the proposal to WP.29</a:t>
                      </a:r>
                      <a:endParaRPr lang="ja-JP" sz="900" kern="100">
                        <a:effectLst/>
                      </a:endParaRPr>
                    </a:p>
                    <a:p>
                      <a:pPr algn="just">
                        <a:spcAft>
                          <a:spcPts val="0"/>
                        </a:spcAft>
                      </a:pPr>
                      <a:r>
                        <a:rPr lang="en-US" sz="900" kern="100">
                          <a:effectLst/>
                        </a:rPr>
                        <a:t>By March 2016: WP29 consider the proposal</a:t>
                      </a:r>
                      <a:endParaRPr lang="ja-JP" sz="900" kern="100">
                        <a:effectLst/>
                        <a:latin typeface="Century"/>
                        <a:ea typeface="ＭＳ 明朝"/>
                        <a:cs typeface="Times New Roman"/>
                      </a:endParaRPr>
                    </a:p>
                  </a:txBody>
                  <a:tcPr marL="60021" marR="60021" marT="0" marB="0"/>
                </a:tc>
              </a:tr>
              <a:tr h="322522">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900" kern="100">
                          <a:effectLst/>
                        </a:rPr>
                        <a:t>Ask CPs about their positions on UN Regulations of “A” list and “B” list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A</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vMerge="1">
                  <a:txBody>
                    <a:bodyPr/>
                    <a:lstStyle/>
                    <a:p>
                      <a:endParaRPr kumimoji="1" lang="ja-JP" altLang="en-US"/>
                    </a:p>
                  </a:txBody>
                  <a:tcPr/>
                </a:tc>
              </a:tr>
              <a:tr h="322522">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900" kern="100">
                          <a:effectLst/>
                        </a:rPr>
                        <a:t>Possible role of SGR0</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A</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vMerge="1">
                  <a:txBody>
                    <a:bodyPr/>
                    <a:lstStyle/>
                    <a:p>
                      <a:endParaRPr kumimoji="1" lang="ja-JP" altLang="en-US"/>
                    </a:p>
                  </a:txBody>
                  <a:tcPr/>
                </a:tc>
              </a:tr>
              <a:tr h="247913">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900" kern="100">
                          <a:effectLst/>
                        </a:rPr>
                        <a:t>Consider in GRs</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9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vMerge="1">
                  <a:txBody>
                    <a:bodyPr/>
                    <a:lstStyle/>
                    <a:p>
                      <a:endParaRPr kumimoji="1" lang="ja-JP" altLang="en-US"/>
                    </a:p>
                  </a:txBody>
                  <a:tcPr/>
                </a:tc>
              </a:tr>
              <a:tr h="253201">
                <a:tc>
                  <a:txBody>
                    <a:bodyPr/>
                    <a:lstStyle/>
                    <a:p>
                      <a:pPr algn="ctr">
                        <a:spcAft>
                          <a:spcPts val="0"/>
                        </a:spcAft>
                      </a:pPr>
                      <a:r>
                        <a:rPr lang="en-US" sz="900" kern="100">
                          <a:effectLst/>
                        </a:rPr>
                        <a:t>2-2</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900" kern="100">
                          <a:effectLst/>
                        </a:rPr>
                        <a:t>Solve the remaining issues</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rowSpan="5">
                  <a:txBody>
                    <a:bodyPr/>
                    <a:lstStyle/>
                    <a:p>
                      <a:pPr algn="just">
                        <a:spcAft>
                          <a:spcPts val="0"/>
                        </a:spcAft>
                      </a:pPr>
                      <a:r>
                        <a:rPr lang="en-US" sz="900" kern="100">
                          <a:effectLst/>
                        </a:rPr>
                        <a:t>By June 2015: IWVTA IG will finalize the draft UN R0 for the submission to WP.29</a:t>
                      </a:r>
                      <a:endParaRPr lang="ja-JP" sz="900" kern="100">
                        <a:effectLst/>
                      </a:endParaRPr>
                    </a:p>
                    <a:p>
                      <a:pPr algn="just">
                        <a:spcAft>
                          <a:spcPts val="0"/>
                        </a:spcAft>
                      </a:pPr>
                      <a:r>
                        <a:rPr lang="en-US" sz="900" kern="100">
                          <a:effectLst/>
                        </a:rPr>
                        <a:t>By March 2016:</a:t>
                      </a:r>
                      <a:endParaRPr lang="ja-JP" sz="900" kern="100">
                        <a:effectLst/>
                      </a:endParaRPr>
                    </a:p>
                    <a:p>
                      <a:pPr algn="just">
                        <a:spcAft>
                          <a:spcPts val="0"/>
                        </a:spcAft>
                      </a:pPr>
                      <a:r>
                        <a:rPr lang="en-US" sz="900" kern="100">
                          <a:effectLst/>
                        </a:rPr>
                        <a:t>WP29 consider the proposal</a:t>
                      </a:r>
                      <a:endParaRPr lang="ja-JP" sz="900" kern="100">
                        <a:effectLst/>
                        <a:latin typeface="Century"/>
                        <a:ea typeface="ＭＳ 明朝"/>
                        <a:cs typeface="Times New Roman"/>
                      </a:endParaRPr>
                    </a:p>
                  </a:txBody>
                  <a:tcPr marL="60021" marR="60021" marT="0" marB="0" anchor="ctr"/>
                </a:tc>
              </a:tr>
              <a:tr h="222064">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900" kern="100">
                          <a:effectLst/>
                        </a:rPr>
                        <a:t>Transitional provision (common commencement date)</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A</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vMerge="1">
                  <a:txBody>
                    <a:bodyPr/>
                    <a:lstStyle/>
                    <a:p>
                      <a:endParaRPr kumimoji="1" lang="ja-JP" altLang="en-US"/>
                    </a:p>
                  </a:txBody>
                  <a:tcPr/>
                </a:tc>
              </a:tr>
              <a:tr h="289976">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900" kern="100">
                          <a:effectLst/>
                        </a:rPr>
                        <a:t>Format of status document (ECE/TRANS/WP.29/343) to manage L-IWVTA information</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A</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vMerge="1">
                  <a:txBody>
                    <a:bodyPr/>
                    <a:lstStyle/>
                    <a:p>
                      <a:endParaRPr kumimoji="1" lang="ja-JP" altLang="en-US"/>
                    </a:p>
                  </a:txBody>
                  <a:tcPr/>
                </a:tc>
              </a:tr>
              <a:tr h="281987">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900" kern="100">
                          <a:effectLst/>
                        </a:rPr>
                        <a:t>DoF (Document of fulfillment) or other alternative method</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A</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vMerge="1">
                  <a:txBody>
                    <a:bodyPr/>
                    <a:lstStyle/>
                    <a:p>
                      <a:endParaRPr kumimoji="1" lang="ja-JP" altLang="en-US"/>
                    </a:p>
                  </a:txBody>
                  <a:tcPr/>
                </a:tc>
              </a:tr>
              <a:tr h="274937">
                <a:tc>
                  <a:txBody>
                    <a:bodyPr/>
                    <a:lstStyle/>
                    <a:p>
                      <a:pPr algn="ctr">
                        <a:spcAft>
                          <a:spcPts val="0"/>
                        </a:spcAft>
                      </a:pPr>
                      <a:r>
                        <a:rPr lang="en-US" sz="900" kern="100">
                          <a:effectLst/>
                        </a:rPr>
                        <a:t>2-3</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900" kern="100">
                          <a:effectLst/>
                        </a:rPr>
                        <a:t>Review and submit the UN R0 second draft to WP.29</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A</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1100" kern="100">
                          <a:effectLst/>
                        </a:rPr>
                        <a:t> </a:t>
                      </a:r>
                      <a:endParaRPr lang="ja-JP" sz="900" kern="100">
                        <a:effectLst/>
                        <a:latin typeface="Century"/>
                        <a:ea typeface="ＭＳ 明朝"/>
                        <a:cs typeface="Times New Roman"/>
                      </a:endParaRPr>
                    </a:p>
                  </a:txBody>
                  <a:tcPr marL="60021" marR="60021" marT="0" marB="0"/>
                </a:tc>
                <a:tc>
                  <a:txBody>
                    <a:bodyPr/>
                    <a:lstStyle/>
                    <a:p>
                      <a:pPr algn="ctr">
                        <a:spcAft>
                          <a:spcPts val="0"/>
                        </a:spcAft>
                      </a:pPr>
                      <a:r>
                        <a:rPr lang="en-US" sz="900" kern="100">
                          <a:effectLst/>
                        </a:rPr>
                        <a:t> </a:t>
                      </a:r>
                      <a:endParaRPr lang="ja-JP" sz="900" kern="100">
                        <a:effectLst/>
                        <a:latin typeface="Century"/>
                        <a:ea typeface="ＭＳ 明朝"/>
                        <a:cs typeface="Times New Roman"/>
                      </a:endParaRPr>
                    </a:p>
                  </a:txBody>
                  <a:tcPr marL="60021" marR="60021" marT="0" marB="0" anchor="ctr"/>
                </a:tc>
                <a:tc vMerge="1">
                  <a:txBody>
                    <a:bodyPr/>
                    <a:lstStyle/>
                    <a:p>
                      <a:endParaRPr kumimoji="1" lang="ja-JP" altLang="en-US"/>
                    </a:p>
                  </a:txBody>
                  <a:tcPr/>
                </a:tc>
              </a:tr>
              <a:tr h="320759">
                <a:tc>
                  <a:txBody>
                    <a:bodyPr/>
                    <a:lstStyle/>
                    <a:p>
                      <a:pPr algn="ctr">
                        <a:spcAft>
                          <a:spcPts val="0"/>
                        </a:spcAft>
                      </a:pPr>
                      <a:r>
                        <a:rPr lang="en-US" sz="900" kern="100">
                          <a:effectLst/>
                        </a:rPr>
                        <a:t>2-4</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900" kern="100">
                          <a:effectLst/>
                        </a:rPr>
                        <a:t>Consider the possibility of a permanent working group to oversee UN R0</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ctr">
                        <a:spcAft>
                          <a:spcPts val="0"/>
                        </a:spcAft>
                      </a:pPr>
                      <a:r>
                        <a:rPr lang="ja-JP" sz="1100" kern="100">
                          <a:effectLst/>
                        </a:rPr>
                        <a:t>⇒</a:t>
                      </a:r>
                      <a:endParaRPr lang="ja-JP" sz="900" kern="100">
                        <a:effectLst/>
                        <a:latin typeface="Century"/>
                        <a:ea typeface="ＭＳ 明朝"/>
                        <a:cs typeface="Times New Roman"/>
                      </a:endParaRPr>
                    </a:p>
                  </a:txBody>
                  <a:tcPr marL="60021" marR="60021" marT="0" marB="0" anchor="ctr"/>
                </a:tc>
                <a:tc>
                  <a:txBody>
                    <a:bodyPr/>
                    <a:lstStyle/>
                    <a:p>
                      <a:pPr algn="just">
                        <a:spcAft>
                          <a:spcPts val="0"/>
                        </a:spcAft>
                      </a:pPr>
                      <a:r>
                        <a:rPr lang="en-US" sz="900" kern="100" dirty="0">
                          <a:effectLst/>
                        </a:rPr>
                        <a:t> </a:t>
                      </a:r>
                      <a:endParaRPr lang="ja-JP" sz="900" kern="100" dirty="0">
                        <a:effectLst/>
                        <a:latin typeface="Century"/>
                        <a:ea typeface="ＭＳ 明朝"/>
                        <a:cs typeface="Times New Roman"/>
                      </a:endParaRPr>
                    </a:p>
                  </a:txBody>
                  <a:tcPr marL="60021" marR="60021" marT="0" marB="0"/>
                </a:tc>
              </a:tr>
            </a:tbl>
          </a:graphicData>
        </a:graphic>
      </p:graphicFrame>
    </p:spTree>
    <p:extLst>
      <p:ext uri="{BB962C8B-B14F-4D97-AF65-F5344CB8AC3E}">
        <p14:creationId xmlns:p14="http://schemas.microsoft.com/office/powerpoint/2010/main" val="1442634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3"/>
          <p:cNvSpPr>
            <a:spLocks noChangeArrowheads="1"/>
          </p:cNvSpPr>
          <p:nvPr/>
        </p:nvSpPr>
        <p:spPr bwMode="auto">
          <a:xfrm>
            <a:off x="395536" y="1412776"/>
            <a:ext cx="8404547" cy="4878259"/>
          </a:xfrm>
          <a:prstGeom prst="rect">
            <a:avLst/>
          </a:prstGeom>
          <a:noFill/>
          <a:ln w="9525">
            <a:noFill/>
            <a:miter lim="800000"/>
            <a:headEnd/>
            <a:tailEnd/>
          </a:ln>
        </p:spPr>
        <p:txBody>
          <a:bodyPr wrap="square">
            <a:spAutoFit/>
          </a:bodyPr>
          <a:lstStyle/>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r>
              <a:rPr kumimoji="0" lang="en-US" altLang="ja-JP" sz="2400" kern="0" dirty="0" smtClean="0">
                <a:solidFill>
                  <a:schemeClr val="bg1">
                    <a:lumMod val="75000"/>
                  </a:schemeClr>
                </a:solidFill>
                <a:sym typeface="Arial" pitchFamily="34" charset="0"/>
              </a:rPr>
              <a:t>TOR of IWVTA Informal Group</a:t>
            </a: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endParaRPr kumimoji="0" lang="en-US" altLang="ja-JP" sz="2400" kern="0" dirty="0" smtClean="0">
              <a:solidFill>
                <a:schemeClr val="bg1">
                  <a:lumMod val="75000"/>
                </a:schemeClr>
              </a:solidFill>
              <a:sym typeface="Arial" pitchFamily="34" charset="0"/>
            </a:endParaRP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r>
              <a:rPr kumimoji="0" lang="ja-JP" altLang="en-US" sz="2400" b="0" i="0" u="none" strike="noStrike" kern="0" cap="none" spc="0" normalizeH="0" baseline="0" noProof="0" dirty="0" smtClean="0">
                <a:ln>
                  <a:noFill/>
                </a:ln>
                <a:solidFill>
                  <a:schemeClr val="bg1">
                    <a:lumMod val="75000"/>
                  </a:schemeClr>
                </a:solidFill>
                <a:effectLst/>
                <a:uLnTx/>
                <a:uFillTx/>
                <a:sym typeface="Arial" pitchFamily="34" charset="0"/>
              </a:rPr>
              <a:t>Overview of IWVTA</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000" b="0" i="0" u="none" strike="noStrike" kern="0" cap="none" spc="0" normalizeH="0" baseline="0" noProof="0" dirty="0" smtClean="0">
                <a:ln>
                  <a:noFill/>
                </a:ln>
                <a:solidFill>
                  <a:schemeClr val="bg1">
                    <a:lumMod val="75000"/>
                  </a:schemeClr>
                </a:solidFill>
                <a:effectLst/>
                <a:uLnTx/>
                <a:uFillTx/>
                <a:sym typeface="Calibri" pitchFamily="34" charset="0"/>
              </a:rPr>
              <a:t>UN Regulation No. 0 (</a:t>
            </a:r>
            <a:r>
              <a:rPr kumimoji="0" lang="en-US" altLang="ja-JP" sz="2000" b="0" i="0" u="none" strike="noStrike" kern="0" cap="none" spc="0" normalizeH="0" baseline="0" noProof="0" dirty="0" smtClean="0">
                <a:ln>
                  <a:noFill/>
                </a:ln>
                <a:solidFill>
                  <a:schemeClr val="bg1">
                    <a:lumMod val="75000"/>
                  </a:schemeClr>
                </a:solidFill>
                <a:effectLst/>
                <a:uLnTx/>
                <a:uFillTx/>
                <a:sym typeface="Arial" pitchFamily="34" charset="0"/>
              </a:rPr>
              <a:t>UN R0)</a:t>
            </a:r>
            <a:endParaRPr kumimoji="0" lang="en-US" altLang="ja-JP" sz="2000" b="0" i="0" u="none" strike="noStrike" kern="0" cap="none" spc="0" normalizeH="0" baseline="0" noProof="0" dirty="0" smtClean="0">
              <a:ln>
                <a:noFill/>
              </a:ln>
              <a:solidFill>
                <a:schemeClr val="bg1">
                  <a:lumMod val="75000"/>
                </a:schemeClr>
              </a:solidFill>
              <a:effectLst/>
              <a:uLnTx/>
              <a:uFillTx/>
              <a:sym typeface="Calibri" pitchFamily="34" charset="0"/>
            </a:endParaRP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000" b="0" i="0" u="none" strike="noStrike" kern="0" cap="none" spc="0" normalizeH="0" baseline="0" noProof="0" dirty="0" smtClean="0">
                <a:ln>
                  <a:noFill/>
                </a:ln>
                <a:solidFill>
                  <a:schemeClr val="bg1">
                    <a:lumMod val="75000"/>
                  </a:schemeClr>
                </a:solidFill>
                <a:effectLst/>
                <a:uLnTx/>
                <a:uFillTx/>
                <a:sym typeface="Arial" pitchFamily="34" charset="0"/>
              </a:rPr>
              <a:t>Objective of IWVTA</a:t>
            </a:r>
            <a:r>
              <a:rPr kumimoji="0" lang="ja-JP" altLang="en-US" sz="2000" b="0" i="0" u="none" strike="noStrike" kern="0" cap="none" spc="0" normalizeH="0" baseline="0" noProof="0" dirty="0" smtClean="0">
                <a:ln>
                  <a:noFill/>
                </a:ln>
                <a:solidFill>
                  <a:schemeClr val="bg1">
                    <a:lumMod val="75000"/>
                  </a:schemeClr>
                </a:solidFill>
                <a:effectLst/>
                <a:uLnTx/>
                <a:uFillTx/>
                <a:sym typeface="Arial" pitchFamily="34" charset="0"/>
              </a:rPr>
              <a:t> - Who benefits from IWVTA?</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000" b="0" i="0" u="none" strike="noStrike" kern="0" cap="none" spc="0" normalizeH="0" baseline="0" noProof="0" dirty="0" smtClean="0">
                <a:ln>
                  <a:noFill/>
                </a:ln>
                <a:solidFill>
                  <a:schemeClr val="bg1">
                    <a:lumMod val="75000"/>
                  </a:schemeClr>
                </a:solidFill>
                <a:effectLst/>
                <a:uLnTx/>
                <a:uFillTx/>
                <a:sym typeface="Arial" pitchFamily="34" charset="0"/>
              </a:rPr>
              <a:t>Delivering the Vision</a:t>
            </a:r>
            <a:r>
              <a:rPr kumimoji="0" lang="ja-JP" altLang="en-US" sz="2000" b="0" i="0" u="none" strike="noStrike" kern="0" cap="none" spc="0" normalizeH="0" baseline="0" noProof="0" dirty="0" smtClean="0">
                <a:ln>
                  <a:noFill/>
                </a:ln>
                <a:solidFill>
                  <a:schemeClr val="bg1">
                    <a:lumMod val="75000"/>
                  </a:schemeClr>
                </a:solidFill>
                <a:effectLst/>
                <a:uLnTx/>
                <a:uFillTx/>
                <a:sym typeface="Arial" pitchFamily="34" charset="0"/>
              </a:rPr>
              <a:t> and Visualising our Approach</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000" b="0" i="0" u="none" strike="noStrike" kern="0" cap="none" spc="0" normalizeH="0" baseline="0" noProof="0" dirty="0" smtClean="0">
                <a:ln>
                  <a:noFill/>
                </a:ln>
                <a:solidFill>
                  <a:schemeClr val="bg1">
                    <a:lumMod val="75000"/>
                  </a:schemeClr>
                </a:solidFill>
                <a:effectLst/>
                <a:uLnTx/>
                <a:uFillTx/>
                <a:sym typeface="Arial" pitchFamily="34" charset="0"/>
              </a:rPr>
              <a:t>What IWVTA comprise</a:t>
            </a:r>
            <a:r>
              <a:rPr kumimoji="0" lang="ja-JP" altLang="en-US" sz="2000" b="0" i="0" u="none" strike="noStrike" kern="0" cap="none" spc="0" normalizeH="0" baseline="0" noProof="0" dirty="0" err="1" smtClean="0">
                <a:ln>
                  <a:noFill/>
                </a:ln>
                <a:solidFill>
                  <a:schemeClr val="bg1">
                    <a:lumMod val="75000"/>
                  </a:schemeClr>
                </a:solidFill>
                <a:effectLst/>
                <a:uLnTx/>
                <a:uFillTx/>
                <a:sym typeface="Arial" pitchFamily="34" charset="0"/>
              </a:rPr>
              <a:t>s</a:t>
            </a:r>
            <a:endParaRPr kumimoji="0" lang="ja-JP" altLang="en-US" sz="2000" b="0" i="0" u="none" strike="noStrike" kern="0" cap="none" spc="0" normalizeH="0" baseline="0" noProof="0" dirty="0" smtClean="0">
              <a:ln>
                <a:noFill/>
              </a:ln>
              <a:solidFill>
                <a:schemeClr val="bg1">
                  <a:lumMod val="75000"/>
                </a:schemeClr>
              </a:solidFill>
              <a:effectLst/>
              <a:uLnTx/>
              <a:uFillTx/>
              <a:sym typeface="Arial" pitchFamily="34" charset="0"/>
            </a:endParaRP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endParaRPr kumimoji="0" lang="ja-JP" altLang="en-US" sz="2400" b="0" i="0" u="none" strike="noStrike" kern="0" cap="none" spc="0" normalizeH="0" baseline="0" noProof="0" dirty="0" smtClean="0">
              <a:ln>
                <a:noFill/>
              </a:ln>
              <a:solidFill>
                <a:schemeClr val="bg1">
                  <a:lumMod val="75000"/>
                </a:schemeClr>
              </a:solidFill>
              <a:effectLst/>
              <a:uLnTx/>
              <a:uFillTx/>
              <a:sym typeface="Arial" pitchFamily="34" charset="0"/>
            </a:endParaRP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r>
              <a:rPr kumimoji="0" lang="en-US" altLang="ja-JP" sz="2400" b="0" i="0" u="none" strike="noStrike" kern="0" cap="none" spc="0" normalizeH="0" baseline="0" noProof="0" dirty="0" smtClean="0">
                <a:ln>
                  <a:noFill/>
                </a:ln>
                <a:solidFill>
                  <a:schemeClr val="bg1">
                    <a:lumMod val="75000"/>
                  </a:schemeClr>
                </a:solidFill>
                <a:effectLst/>
                <a:uLnTx/>
                <a:uFillTx/>
                <a:sym typeface="Arial" pitchFamily="34" charset="0"/>
              </a:rPr>
              <a:t>Issues for WP.29 to not</a:t>
            </a:r>
            <a:r>
              <a:rPr kumimoji="0" lang="ja-JP" altLang="en-US" sz="2400" b="0" i="0" u="none" strike="noStrike" kern="0" cap="none" spc="0" normalizeH="0" baseline="0" noProof="0" dirty="0" smtClean="0">
                <a:ln>
                  <a:noFill/>
                </a:ln>
                <a:solidFill>
                  <a:schemeClr val="bg1">
                    <a:lumMod val="75000"/>
                  </a:schemeClr>
                </a:solidFill>
                <a:effectLst/>
                <a:uLnTx/>
                <a:uFillTx/>
                <a:sym typeface="Arial" pitchFamily="34" charset="0"/>
              </a:rPr>
              <a:t>e</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ja-JP" altLang="en-US" sz="2100" b="0" i="0" u="none" strike="noStrike" kern="0" cap="none" spc="0" normalizeH="0" baseline="0" noProof="0" dirty="0" smtClean="0">
                <a:ln>
                  <a:noFill/>
                </a:ln>
                <a:solidFill>
                  <a:schemeClr val="bg1">
                    <a:lumMod val="75000"/>
                  </a:schemeClr>
                </a:solidFill>
                <a:effectLst/>
                <a:uLnTx/>
                <a:uFillTx/>
                <a:sym typeface="Arial" pitchFamily="34" charset="0"/>
              </a:rPr>
              <a:t> Working Assumptions</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100" b="0" i="0" u="none" strike="noStrike" kern="0" cap="none" spc="0" normalizeH="0" baseline="0" noProof="0" dirty="0" smtClean="0">
                <a:ln>
                  <a:noFill/>
                </a:ln>
                <a:solidFill>
                  <a:schemeClr val="bg1">
                    <a:lumMod val="75000"/>
                  </a:schemeClr>
                </a:solidFill>
                <a:effectLst/>
                <a:uLnTx/>
                <a:uFillTx/>
                <a:sym typeface="Arial" pitchFamily="34" charset="0"/>
              </a:rPr>
              <a:t>Contents of draft UNR0</a:t>
            </a:r>
            <a:r>
              <a:rPr kumimoji="0" lang="ja-JP" altLang="en-US" sz="2100" b="0" i="0" u="none" strike="noStrike" kern="0" cap="none" spc="0" normalizeH="0" baseline="0" noProof="0" dirty="0" smtClean="0">
                <a:ln>
                  <a:noFill/>
                </a:ln>
                <a:solidFill>
                  <a:schemeClr val="bg1">
                    <a:lumMod val="75000"/>
                  </a:schemeClr>
                </a:solidFill>
                <a:effectLst/>
                <a:uLnTx/>
                <a:uFillTx/>
                <a:sym typeface="Arial" pitchFamily="34" charset="0"/>
              </a:rPr>
              <a:t> and its Technical Requirements</a:t>
            </a:r>
            <a:endParaRPr kumimoji="0" lang="en-US" altLang="ja-JP" sz="2100" b="0" i="0" u="none" strike="noStrike" kern="0" cap="none" spc="0" normalizeH="0" baseline="0" noProof="0" dirty="0" smtClean="0">
              <a:ln>
                <a:noFill/>
              </a:ln>
              <a:solidFill>
                <a:schemeClr val="bg1">
                  <a:lumMod val="75000"/>
                </a:schemeClr>
              </a:solidFill>
              <a:effectLst/>
              <a:uLnTx/>
              <a:uFillTx/>
              <a:sym typeface="Arial" pitchFamily="34" charset="0"/>
            </a:endParaRP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ja-JP" altLang="en-US" sz="2100" b="0" i="0" u="none" strike="noStrike" kern="0" cap="none" spc="0" normalizeH="0" baseline="0" noProof="0" dirty="0" smtClean="0">
                <a:ln>
                  <a:noFill/>
                </a:ln>
                <a:solidFill>
                  <a:schemeClr val="bg1">
                    <a:lumMod val="75000"/>
                  </a:schemeClr>
                </a:solidFill>
                <a:effectLst/>
                <a:uLnTx/>
                <a:uFillTx/>
                <a:sym typeface="Arial" pitchFamily="34" charset="0"/>
              </a:rPr>
              <a:t>Items for Further Discussion</a:t>
            </a: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endParaRPr kumimoji="0" lang="ja-JP" altLang="en-US" sz="2400" b="0" i="0" u="none" strike="noStrike" kern="0" cap="none" spc="0" normalizeH="0" baseline="0" noProof="0" dirty="0" smtClean="0">
              <a:ln>
                <a:noFill/>
              </a:ln>
              <a:solidFill>
                <a:schemeClr val="bg1">
                  <a:lumMod val="75000"/>
                </a:schemeClr>
              </a:solidFill>
              <a:effectLst/>
              <a:uLnTx/>
              <a:uFillTx/>
              <a:sym typeface="Arial" pitchFamily="34" charset="0"/>
            </a:endParaRP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r>
              <a:rPr kumimoji="0" lang="en-US" altLang="ja-JP" sz="2400" b="0" i="0" u="none" strike="noStrike" kern="0" cap="none" spc="0" normalizeH="0" baseline="0" noProof="0" dirty="0" smtClean="0">
                <a:ln>
                  <a:noFill/>
                </a:ln>
                <a:effectLst/>
                <a:uLnTx/>
                <a:uFillTx/>
                <a:sym typeface="Arial" pitchFamily="34" charset="0"/>
              </a:rPr>
              <a:t>Future evolution of UN R0</a:t>
            </a:r>
            <a:endParaRPr kumimoji="0" lang="ja-JP" altLang="en-US" sz="2000" b="0" i="0" u="none" strike="noStrike" kern="0" cap="none" spc="0" normalizeH="0" baseline="0" noProof="0" dirty="0" smtClean="0">
              <a:ln>
                <a:noFill/>
              </a:ln>
              <a:effectLst/>
              <a:uLnTx/>
              <a:uFillTx/>
              <a:sym typeface="Calibri" pitchFamily="34" charset="0"/>
            </a:endParaRPr>
          </a:p>
        </p:txBody>
      </p:sp>
      <p:sp>
        <p:nvSpPr>
          <p:cNvPr id="6" name="テキスト ボックス 5"/>
          <p:cNvSpPr txBox="1"/>
          <p:nvPr/>
        </p:nvSpPr>
        <p:spPr>
          <a:xfrm>
            <a:off x="395536" y="692696"/>
            <a:ext cx="8424936" cy="523220"/>
          </a:xfrm>
          <a:prstGeom prst="rect">
            <a:avLst/>
          </a:prstGeom>
          <a:noFill/>
        </p:spPr>
        <p:txBody>
          <a:bodyPr wrap="square" rtlCol="0">
            <a:spAutoFit/>
          </a:bodyPr>
          <a:lstStyle/>
          <a:p>
            <a:r>
              <a:rPr lang="en-US" altLang="ja-JP" sz="1400" dirty="0" smtClean="0"/>
              <a:t>Excerpt from Informal document No.WP.29-161-17 and WP.29-162-12/Rev.1 transmitted by the representative of Japan as Chairman of IWVTA Sub-group “UN R0”</a:t>
            </a:r>
          </a:p>
        </p:txBody>
      </p:sp>
      <p:sp>
        <p:nvSpPr>
          <p:cNvPr id="8" name="テキスト ボックス 7"/>
          <p:cNvSpPr txBox="1"/>
          <p:nvPr/>
        </p:nvSpPr>
        <p:spPr>
          <a:xfrm>
            <a:off x="-129" y="-47500"/>
            <a:ext cx="5976664" cy="461665"/>
          </a:xfrm>
          <a:prstGeom prst="rect">
            <a:avLst/>
          </a:prstGeom>
          <a:noFill/>
        </p:spPr>
        <p:txBody>
          <a:bodyPr wrap="square" rtlCol="0">
            <a:spAutoFit/>
          </a:bodyPr>
          <a:lstStyle/>
          <a:p>
            <a:pPr lvl="0"/>
            <a:r>
              <a:rPr lang="en-US" altLang="ja-JP" sz="2400" b="1" dirty="0">
                <a:solidFill>
                  <a:srgbClr val="0070C0"/>
                </a:solidFill>
                <a:cs typeface="Arial" pitchFamily="34" charset="0"/>
              </a:rPr>
              <a:t> </a:t>
            </a:r>
            <a:r>
              <a:rPr lang="en-US" altLang="ja-JP" sz="2400" dirty="0" smtClean="0">
                <a:solidFill>
                  <a:schemeClr val="accent1"/>
                </a:solidFill>
                <a:cs typeface="Arial" pitchFamily="34" charset="0"/>
              </a:rPr>
              <a:t>4. </a:t>
            </a:r>
            <a:r>
              <a:rPr kumimoji="0" lang="en-US" altLang="ja-JP" sz="2400" kern="0" dirty="0" smtClean="0">
                <a:solidFill>
                  <a:schemeClr val="accent1"/>
                </a:solidFill>
                <a:sym typeface="Arial" pitchFamily="34" charset="0"/>
              </a:rPr>
              <a:t>Future </a:t>
            </a:r>
            <a:r>
              <a:rPr kumimoji="0" lang="en-US" altLang="ja-JP" sz="2400" kern="0" dirty="0">
                <a:solidFill>
                  <a:schemeClr val="accent1"/>
                </a:solidFill>
                <a:sym typeface="Arial" pitchFamily="34" charset="0"/>
              </a:rPr>
              <a:t>evolution of UN </a:t>
            </a:r>
            <a:r>
              <a:rPr kumimoji="0" lang="en-US" altLang="ja-JP" sz="2400" kern="0" dirty="0" smtClean="0">
                <a:solidFill>
                  <a:schemeClr val="accent1"/>
                </a:solidFill>
                <a:sym typeface="Arial" pitchFamily="34" charset="0"/>
              </a:rPr>
              <a:t>R0</a:t>
            </a:r>
            <a:endParaRPr kumimoji="1" lang="ja-JP" altLang="en-US" sz="2400" dirty="0">
              <a:solidFill>
                <a:srgbClr val="0070C0"/>
              </a:solidFill>
            </a:endParaRPr>
          </a:p>
        </p:txBody>
      </p:sp>
    </p:spTree>
    <p:extLst>
      <p:ext uri="{BB962C8B-B14F-4D97-AF65-F5344CB8AC3E}">
        <p14:creationId xmlns:p14="http://schemas.microsoft.com/office/powerpoint/2010/main" val="3968199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3"/>
          <p:cNvSpPr>
            <a:spLocks noChangeArrowheads="1"/>
          </p:cNvSpPr>
          <p:nvPr/>
        </p:nvSpPr>
        <p:spPr bwMode="auto">
          <a:xfrm>
            <a:off x="395536" y="1412776"/>
            <a:ext cx="8404547" cy="4878259"/>
          </a:xfrm>
          <a:prstGeom prst="rect">
            <a:avLst/>
          </a:prstGeom>
          <a:noFill/>
          <a:ln w="9525">
            <a:noFill/>
            <a:miter lim="800000"/>
            <a:headEnd/>
            <a:tailEnd/>
          </a:ln>
        </p:spPr>
        <p:txBody>
          <a:bodyPr wrap="square">
            <a:spAutoFit/>
          </a:bodyPr>
          <a:lstStyle/>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r>
              <a:rPr kumimoji="0" lang="en-US" altLang="ja-JP" sz="2400" kern="0" dirty="0" smtClean="0">
                <a:solidFill>
                  <a:sysClr val="windowText" lastClr="000000"/>
                </a:solidFill>
                <a:sym typeface="Arial" pitchFamily="34" charset="0"/>
              </a:rPr>
              <a:t>TOR of IWVTA Informal Group</a:t>
            </a: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endParaRPr kumimoji="0" lang="en-US" altLang="ja-JP" sz="2400" kern="0" dirty="0" smtClean="0">
              <a:solidFill>
                <a:sysClr val="windowText" lastClr="000000"/>
              </a:solidFill>
              <a:sym typeface="Arial" pitchFamily="34" charset="0"/>
            </a:endParaRP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r>
              <a:rPr kumimoji="0" lang="ja-JP" altLang="en-US" sz="2400" b="0" i="0" u="none" strike="noStrike" kern="0" cap="none" spc="0" normalizeH="0" baseline="0" noProof="0" dirty="0" smtClean="0">
                <a:ln>
                  <a:noFill/>
                </a:ln>
                <a:solidFill>
                  <a:sysClr val="windowText" lastClr="000000"/>
                </a:solidFill>
                <a:effectLst/>
                <a:uLnTx/>
                <a:uFillTx/>
                <a:sym typeface="Arial" pitchFamily="34" charset="0"/>
              </a:rPr>
              <a:t>Overview of IWVTA</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UN Regulation No. 0 (</a:t>
            </a:r>
            <a:r>
              <a:rPr kumimoji="0" lang="en-US" altLang="ja-JP" sz="2000" b="0" i="0" u="none" strike="noStrike" kern="0" cap="none" spc="0" normalizeH="0" baseline="0" noProof="0" dirty="0" smtClean="0">
                <a:ln>
                  <a:noFill/>
                </a:ln>
                <a:solidFill>
                  <a:sysClr val="windowText" lastClr="000000"/>
                </a:solidFill>
                <a:effectLst/>
                <a:uLnTx/>
                <a:uFillTx/>
                <a:sym typeface="Arial" pitchFamily="34" charset="0"/>
              </a:rPr>
              <a:t>UN R0)</a:t>
            </a:r>
            <a:endPar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endParaRP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000" b="0" i="0" u="none" strike="noStrike" kern="0" cap="none" spc="0" normalizeH="0" baseline="0" noProof="0" dirty="0" smtClean="0">
                <a:ln>
                  <a:noFill/>
                </a:ln>
                <a:solidFill>
                  <a:sysClr val="windowText" lastClr="000000"/>
                </a:solidFill>
                <a:effectLst/>
                <a:uLnTx/>
                <a:uFillTx/>
                <a:sym typeface="Arial" pitchFamily="34" charset="0"/>
              </a:rPr>
              <a:t>Objective of IWVTA</a:t>
            </a:r>
            <a:r>
              <a:rPr kumimoji="0" lang="ja-JP" altLang="en-US" sz="2000" b="0" i="0" u="none" strike="noStrike" kern="0" cap="none" spc="0" normalizeH="0" baseline="0" noProof="0" dirty="0" smtClean="0">
                <a:ln>
                  <a:noFill/>
                </a:ln>
                <a:solidFill>
                  <a:sysClr val="windowText" lastClr="000000"/>
                </a:solidFill>
                <a:effectLst/>
                <a:uLnTx/>
                <a:uFillTx/>
                <a:sym typeface="Arial" pitchFamily="34" charset="0"/>
              </a:rPr>
              <a:t> - Who benefits from IWVTA?</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000" b="0" i="0" u="none" strike="noStrike" kern="0" cap="none" spc="0" normalizeH="0" baseline="0" noProof="0" dirty="0" smtClean="0">
                <a:ln>
                  <a:noFill/>
                </a:ln>
                <a:solidFill>
                  <a:sysClr val="windowText" lastClr="000000"/>
                </a:solidFill>
                <a:effectLst/>
                <a:uLnTx/>
                <a:uFillTx/>
                <a:sym typeface="Arial" pitchFamily="34" charset="0"/>
              </a:rPr>
              <a:t>Delivering the Vision</a:t>
            </a:r>
            <a:r>
              <a:rPr kumimoji="0" lang="ja-JP" altLang="en-US" sz="2000" b="0" i="0" u="none" strike="noStrike" kern="0" cap="none" spc="0" normalizeH="0" baseline="0" noProof="0" dirty="0" smtClean="0">
                <a:ln>
                  <a:noFill/>
                </a:ln>
                <a:solidFill>
                  <a:sysClr val="windowText" lastClr="000000"/>
                </a:solidFill>
                <a:effectLst/>
                <a:uLnTx/>
                <a:uFillTx/>
                <a:sym typeface="Arial" pitchFamily="34" charset="0"/>
              </a:rPr>
              <a:t> and Visualising our Approach</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000" b="0" i="0" u="none" strike="noStrike" kern="0" cap="none" spc="0" normalizeH="0" baseline="0" noProof="0" dirty="0" smtClean="0">
                <a:ln>
                  <a:noFill/>
                </a:ln>
                <a:solidFill>
                  <a:sysClr val="windowText" lastClr="000000"/>
                </a:solidFill>
                <a:effectLst/>
                <a:uLnTx/>
                <a:uFillTx/>
                <a:sym typeface="Arial" pitchFamily="34" charset="0"/>
              </a:rPr>
              <a:t>What IWVTA comprise</a:t>
            </a:r>
            <a:r>
              <a:rPr kumimoji="0" lang="ja-JP" altLang="en-US" sz="2000" b="0" i="0" u="none" strike="noStrike" kern="0" cap="none" spc="0" normalizeH="0" baseline="0" noProof="0" dirty="0" err="1" smtClean="0">
                <a:ln>
                  <a:noFill/>
                </a:ln>
                <a:solidFill>
                  <a:sysClr val="windowText" lastClr="000000"/>
                </a:solidFill>
                <a:effectLst/>
                <a:uLnTx/>
                <a:uFillTx/>
                <a:sym typeface="Arial" pitchFamily="34" charset="0"/>
              </a:rPr>
              <a:t>s</a:t>
            </a:r>
            <a:endParaRPr kumimoji="0" lang="ja-JP" altLang="en-US" sz="2000" b="0" i="0" u="none" strike="noStrike" kern="0" cap="none" spc="0" normalizeH="0" baseline="0" noProof="0" dirty="0" smtClean="0">
              <a:ln>
                <a:noFill/>
              </a:ln>
              <a:solidFill>
                <a:sysClr val="windowText" lastClr="000000"/>
              </a:solidFill>
              <a:effectLst/>
              <a:uLnTx/>
              <a:uFillTx/>
              <a:sym typeface="Arial" pitchFamily="34" charset="0"/>
            </a:endParaRP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endParaRPr kumimoji="0" lang="ja-JP" altLang="en-US" sz="2400" b="0" i="0" u="none" strike="noStrike" kern="0" cap="none" spc="0" normalizeH="0" baseline="0" noProof="0" dirty="0" smtClean="0">
              <a:ln>
                <a:noFill/>
              </a:ln>
              <a:solidFill>
                <a:sysClr val="windowText" lastClr="000000"/>
              </a:solidFill>
              <a:effectLst/>
              <a:uLnTx/>
              <a:uFillTx/>
              <a:sym typeface="Arial" pitchFamily="34" charset="0"/>
            </a:endParaRP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r>
              <a:rPr kumimoji="0" lang="en-US" altLang="ja-JP" sz="2400" b="0" i="0" u="none" strike="noStrike" kern="0" cap="none" spc="0" normalizeH="0" baseline="0" noProof="0" dirty="0" smtClean="0">
                <a:ln>
                  <a:noFill/>
                </a:ln>
                <a:solidFill>
                  <a:sysClr val="windowText" lastClr="000000"/>
                </a:solidFill>
                <a:effectLst/>
                <a:uLnTx/>
                <a:uFillTx/>
                <a:sym typeface="Arial" pitchFamily="34" charset="0"/>
              </a:rPr>
              <a:t>Issues for WP.29 to not</a:t>
            </a:r>
            <a:r>
              <a:rPr kumimoji="0" lang="ja-JP" altLang="en-US" sz="2400" b="0" i="0" u="none" strike="noStrike" kern="0" cap="none" spc="0" normalizeH="0" baseline="0" noProof="0" dirty="0" smtClean="0">
                <a:ln>
                  <a:noFill/>
                </a:ln>
                <a:solidFill>
                  <a:sysClr val="windowText" lastClr="000000"/>
                </a:solidFill>
                <a:effectLst/>
                <a:uLnTx/>
                <a:uFillTx/>
                <a:sym typeface="Arial" pitchFamily="34" charset="0"/>
              </a:rPr>
              <a:t>e</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ja-JP" altLang="en-US" sz="2100" b="0" i="0" u="none" strike="noStrike" kern="0" cap="none" spc="0" normalizeH="0" baseline="0" noProof="0" dirty="0" smtClean="0">
                <a:ln>
                  <a:noFill/>
                </a:ln>
                <a:solidFill>
                  <a:sysClr val="windowText" lastClr="000000"/>
                </a:solidFill>
                <a:effectLst/>
                <a:uLnTx/>
                <a:uFillTx/>
                <a:sym typeface="Arial" pitchFamily="34" charset="0"/>
              </a:rPr>
              <a:t> Working Assumptions</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100" b="0" i="0" u="none" strike="noStrike" kern="0" cap="none" spc="0" normalizeH="0" baseline="0" noProof="0" dirty="0" smtClean="0">
                <a:ln>
                  <a:noFill/>
                </a:ln>
                <a:solidFill>
                  <a:sysClr val="windowText" lastClr="000000"/>
                </a:solidFill>
                <a:effectLst/>
                <a:uLnTx/>
                <a:uFillTx/>
                <a:sym typeface="Arial" pitchFamily="34" charset="0"/>
              </a:rPr>
              <a:t>Contents of draft UNR0</a:t>
            </a:r>
            <a:r>
              <a:rPr kumimoji="0" lang="ja-JP" altLang="en-US" sz="2100" b="0" i="0" u="none" strike="noStrike" kern="0" cap="none" spc="0" normalizeH="0" baseline="0" noProof="0" dirty="0" smtClean="0">
                <a:ln>
                  <a:noFill/>
                </a:ln>
                <a:solidFill>
                  <a:sysClr val="windowText" lastClr="000000"/>
                </a:solidFill>
                <a:effectLst/>
                <a:uLnTx/>
                <a:uFillTx/>
                <a:sym typeface="Arial" pitchFamily="34" charset="0"/>
              </a:rPr>
              <a:t> and its Technical Requirements</a:t>
            </a:r>
            <a:endParaRPr kumimoji="0" lang="en-US" altLang="ja-JP" sz="2100" b="0" i="0" u="none" strike="noStrike" kern="0" cap="none" spc="0" normalizeH="0" baseline="0" noProof="0" dirty="0" smtClean="0">
              <a:ln>
                <a:noFill/>
              </a:ln>
              <a:solidFill>
                <a:sysClr val="windowText" lastClr="000000"/>
              </a:solidFill>
              <a:effectLst/>
              <a:uLnTx/>
              <a:uFillTx/>
              <a:sym typeface="Arial" pitchFamily="34" charset="0"/>
            </a:endParaRP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ja-JP" altLang="en-US" sz="2100" b="0" i="0" u="none" strike="noStrike" kern="0" cap="none" spc="0" normalizeH="0" baseline="0" noProof="0" dirty="0" smtClean="0">
                <a:ln>
                  <a:noFill/>
                </a:ln>
                <a:solidFill>
                  <a:sysClr val="windowText" lastClr="000000"/>
                </a:solidFill>
                <a:effectLst/>
                <a:uLnTx/>
                <a:uFillTx/>
                <a:sym typeface="Arial" pitchFamily="34" charset="0"/>
              </a:rPr>
              <a:t>Items for Further Discussion</a:t>
            </a: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endParaRPr kumimoji="0" lang="ja-JP" altLang="en-US" sz="2400" b="0" i="0" u="none" strike="noStrike" kern="0" cap="none" spc="0" normalizeH="0" baseline="0" noProof="0" dirty="0" smtClean="0">
              <a:ln>
                <a:noFill/>
              </a:ln>
              <a:solidFill>
                <a:sysClr val="windowText" lastClr="000000"/>
              </a:solidFill>
              <a:effectLst/>
              <a:uLnTx/>
              <a:uFillTx/>
              <a:sym typeface="Arial" pitchFamily="34" charset="0"/>
            </a:endParaRP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r>
              <a:rPr kumimoji="0" lang="en-US" altLang="ja-JP" sz="2400" b="0" i="0" u="none" strike="noStrike" kern="0" cap="none" spc="0" normalizeH="0" baseline="0" noProof="0" dirty="0" smtClean="0">
                <a:ln>
                  <a:noFill/>
                </a:ln>
                <a:solidFill>
                  <a:sysClr val="windowText" lastClr="000000"/>
                </a:solidFill>
                <a:effectLst/>
                <a:uLnTx/>
                <a:uFillTx/>
                <a:sym typeface="Arial" pitchFamily="34" charset="0"/>
              </a:rPr>
              <a:t>Future evolution of UN R0</a:t>
            </a:r>
            <a:endParaRPr kumimoji="0" lang="ja-JP" altLang="en-US" sz="2000" b="0" i="0" u="none" strike="noStrike" kern="0" cap="none" spc="0" normalizeH="0" baseline="0" noProof="0" dirty="0" smtClean="0">
              <a:ln>
                <a:noFill/>
              </a:ln>
              <a:solidFill>
                <a:sysClr val="windowText" lastClr="000000"/>
              </a:solidFill>
              <a:effectLst/>
              <a:uLnTx/>
              <a:uFillTx/>
              <a:sym typeface="Calibri" pitchFamily="34" charset="0"/>
            </a:endParaRPr>
          </a:p>
        </p:txBody>
      </p:sp>
      <p:sp>
        <p:nvSpPr>
          <p:cNvPr id="6" name="テキスト ボックス 5"/>
          <p:cNvSpPr txBox="1"/>
          <p:nvPr/>
        </p:nvSpPr>
        <p:spPr>
          <a:xfrm>
            <a:off x="395536" y="692696"/>
            <a:ext cx="8424936" cy="523220"/>
          </a:xfrm>
          <a:prstGeom prst="rect">
            <a:avLst/>
          </a:prstGeom>
          <a:noFill/>
        </p:spPr>
        <p:txBody>
          <a:bodyPr wrap="square" rtlCol="0">
            <a:spAutoFit/>
          </a:bodyPr>
          <a:lstStyle/>
          <a:p>
            <a:r>
              <a:rPr lang="en-US" altLang="ja-JP" sz="1400" dirty="0" smtClean="0"/>
              <a:t>Excerpt from Informal document No.WP.29-161-17 and WP.29-162-12/Rev.1 transmitted by the representative of Japan as Chairman of IWVTA Sub-group “UN R0”</a:t>
            </a:r>
          </a:p>
        </p:txBody>
      </p:sp>
      <p:sp>
        <p:nvSpPr>
          <p:cNvPr id="8" name="テキスト ボックス 7"/>
          <p:cNvSpPr txBox="1"/>
          <p:nvPr/>
        </p:nvSpPr>
        <p:spPr>
          <a:xfrm>
            <a:off x="-129" y="-47500"/>
            <a:ext cx="5976664" cy="461665"/>
          </a:xfrm>
          <a:prstGeom prst="rect">
            <a:avLst/>
          </a:prstGeom>
          <a:noFill/>
        </p:spPr>
        <p:txBody>
          <a:bodyPr wrap="square" rtlCol="0">
            <a:spAutoFit/>
          </a:bodyPr>
          <a:lstStyle/>
          <a:p>
            <a:r>
              <a:rPr lang="en-US" altLang="ja-JP" sz="2400" b="1" dirty="0">
                <a:solidFill>
                  <a:srgbClr val="0070C0"/>
                </a:solidFill>
                <a:cs typeface="Arial" pitchFamily="34" charset="0"/>
              </a:rPr>
              <a:t> </a:t>
            </a:r>
            <a:r>
              <a:rPr lang="en-US" altLang="ja-JP" sz="2400" b="1" dirty="0" smtClean="0">
                <a:solidFill>
                  <a:srgbClr val="0070C0"/>
                </a:solidFill>
                <a:cs typeface="Arial" pitchFamily="34" charset="0"/>
              </a:rPr>
              <a:t>Contents</a:t>
            </a:r>
            <a:endParaRPr kumimoji="1" lang="ja-JP" altLang="en-US" sz="2400" dirty="0">
              <a:solidFill>
                <a:srgbClr val="0070C0"/>
              </a:solidFill>
            </a:endParaRPr>
          </a:p>
        </p:txBody>
      </p:sp>
    </p:spTree>
    <p:extLst>
      <p:ext uri="{BB962C8B-B14F-4D97-AF65-F5344CB8AC3E}">
        <p14:creationId xmlns:p14="http://schemas.microsoft.com/office/powerpoint/2010/main" val="6890241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3"/>
          <p:cNvSpPr>
            <a:spLocks noChangeArrowheads="1"/>
          </p:cNvSpPr>
          <p:nvPr/>
        </p:nvSpPr>
        <p:spPr bwMode="auto">
          <a:xfrm>
            <a:off x="215153" y="1467785"/>
            <a:ext cx="8431306" cy="2516073"/>
          </a:xfrm>
          <a:prstGeom prst="rect">
            <a:avLst/>
          </a:prstGeom>
          <a:noFill/>
          <a:ln w="9525">
            <a:noFill/>
            <a:miter lim="800000"/>
            <a:headEnd/>
            <a:tailEnd/>
          </a:ln>
        </p:spPr>
        <p:txBody>
          <a:bodyPr wrap="square">
            <a:spAutoFit/>
          </a:bodyPr>
          <a:lstStyle/>
          <a:p>
            <a:pPr marL="342900" marR="0" lvl="0" indent="-342900" algn="l" defTabSz="914400" eaLnBrk="0" fontAlgn="auto" latinLnBrk="0" hangingPunct="0">
              <a:lnSpc>
                <a:spcPct val="100000"/>
              </a:lnSpc>
              <a:spcBef>
                <a:spcPts val="0"/>
              </a:spcBef>
              <a:spcAft>
                <a:spcPts val="0"/>
              </a:spcAft>
              <a:buClrTx/>
              <a:buSzTx/>
              <a:buFont typeface="Wingdings" pitchFamily="2" charset="2"/>
              <a:buChar char="ü"/>
              <a:tabLst/>
              <a:defRPr/>
            </a:pPr>
            <a:r>
              <a:rPr kumimoji="0" lang="en-US" altLang="ja-JP" b="0" i="0" u="none" strike="noStrike" kern="0" cap="none" spc="0" normalizeH="0" baseline="0" noProof="0" dirty="0" smtClean="0">
                <a:ln>
                  <a:noFill/>
                </a:ln>
                <a:solidFill>
                  <a:sysClr val="windowText" lastClr="000000"/>
                </a:solidFill>
                <a:effectLst/>
                <a:uLnTx/>
                <a:uFillTx/>
                <a:sym typeface="Calibri" pitchFamily="34" charset="0"/>
              </a:rPr>
              <a:t>The major objective of IWVTA is the complete mutual recognition of vehicle type approvals - without any additional national requirements or additional approvals</a:t>
            </a:r>
            <a:r>
              <a:rPr kumimoji="0" lang="en-US" altLang="ja-JP" b="0" i="0" u="none" strike="noStrike" kern="0" cap="none" spc="0" normalizeH="0" baseline="0" noProof="0" dirty="0" smtClean="0">
                <a:ln>
                  <a:noFill/>
                </a:ln>
                <a:solidFill>
                  <a:sysClr val="windowText" lastClr="000000"/>
                </a:solidFill>
                <a:effectLst/>
                <a:uLnTx/>
                <a:uFillTx/>
                <a:sym typeface="Arial" pitchFamily="34" charset="0"/>
              </a:rPr>
              <a:t>.</a:t>
            </a:r>
          </a:p>
          <a:p>
            <a:pPr marL="342900" marR="0" lvl="0" indent="-342900" algn="l" defTabSz="914400" eaLnBrk="0" fontAlgn="auto" latinLnBrk="0" hangingPunct="0">
              <a:lnSpc>
                <a:spcPct val="100000"/>
              </a:lnSpc>
              <a:spcBef>
                <a:spcPts val="0"/>
              </a:spcBef>
              <a:spcAft>
                <a:spcPts val="0"/>
              </a:spcAft>
              <a:buClrTx/>
              <a:buSzTx/>
              <a:buFontTx/>
              <a:buNone/>
              <a:tabLst/>
              <a:defRPr/>
            </a:pPr>
            <a:endParaRPr kumimoji="0" lang="en-US" altLang="ja-JP" b="0" i="0" u="none" strike="noStrike" kern="0" cap="none" spc="0" normalizeH="0" baseline="0" noProof="0" dirty="0" smtClean="0">
              <a:ln>
                <a:noFill/>
              </a:ln>
              <a:solidFill>
                <a:sysClr val="windowText" lastClr="000000"/>
              </a:solidFill>
              <a:effectLst/>
              <a:uLnTx/>
              <a:uFillTx/>
              <a:sym typeface="Arial" pitchFamily="34" charset="0"/>
            </a:endParaRPr>
          </a:p>
          <a:p>
            <a:pPr marL="342900" marR="0" lvl="0" indent="-342900" algn="l" defTabSz="914400" eaLnBrk="0" fontAlgn="auto" latinLnBrk="0" hangingPunct="0">
              <a:lnSpc>
                <a:spcPct val="100000"/>
              </a:lnSpc>
              <a:spcBef>
                <a:spcPts val="0"/>
              </a:spcBef>
              <a:spcAft>
                <a:spcPct val="25000"/>
              </a:spcAft>
              <a:buClrTx/>
              <a:buSzTx/>
              <a:buFont typeface="Wingdings" pitchFamily="2" charset="2"/>
              <a:buChar char="ü"/>
              <a:tabLst/>
              <a:defRPr/>
            </a:pPr>
            <a:r>
              <a:rPr kumimoji="0" lang="en-US" altLang="ja-JP" b="0" i="0" u="none" strike="noStrike" kern="0" cap="none" spc="0" normalizeH="0" baseline="0" noProof="0" dirty="0" smtClean="0">
                <a:ln>
                  <a:noFill/>
                </a:ln>
                <a:solidFill>
                  <a:sysClr val="windowText" lastClr="000000"/>
                </a:solidFill>
                <a:effectLst/>
                <a:uLnTx/>
                <a:uFillTx/>
                <a:sym typeface="Calibri" pitchFamily="34" charset="0"/>
              </a:rPr>
              <a:t>To move forward the followings should be addressed after UN R0 is established at March 2016.</a:t>
            </a:r>
          </a:p>
          <a:p>
            <a:pPr marL="342900" marR="0" lvl="0" indent="-342900" algn="l" defTabSz="914400" eaLnBrk="0" fontAlgn="auto" latinLnBrk="0" hangingPunct="0">
              <a:lnSpc>
                <a:spcPct val="100000"/>
              </a:lnSpc>
              <a:spcBef>
                <a:spcPts val="0"/>
              </a:spcBef>
              <a:spcAft>
                <a:spcPct val="25000"/>
              </a:spcAft>
              <a:buClrTx/>
              <a:buSzTx/>
              <a:buFont typeface="Wingdings" pitchFamily="2" charset="2"/>
              <a:buNone/>
              <a:tabLst/>
              <a:defRPr/>
            </a:pPr>
            <a:r>
              <a:rPr kumimoji="0" lang="en-US" altLang="ja-JP" b="0" i="0" u="none" strike="noStrike" kern="0" cap="none" spc="0" normalizeH="0" baseline="0" noProof="0" dirty="0" smtClean="0">
                <a:ln>
                  <a:noFill/>
                </a:ln>
                <a:solidFill>
                  <a:sysClr val="windowText" lastClr="000000"/>
                </a:solidFill>
                <a:effectLst/>
                <a:uLnTx/>
                <a:uFillTx/>
                <a:sym typeface="Calibri" pitchFamily="34" charset="0"/>
              </a:rPr>
              <a:t>          -	How to increase the number of applicable UN Regulations in Annex 4</a:t>
            </a:r>
          </a:p>
          <a:p>
            <a:pPr marL="342900" marR="0" lvl="0" indent="-342900" algn="l" defTabSz="914400" eaLnBrk="0" fontAlgn="auto" latinLnBrk="0" hangingPunct="0">
              <a:lnSpc>
                <a:spcPct val="100000"/>
              </a:lnSpc>
              <a:spcBef>
                <a:spcPts val="0"/>
              </a:spcBef>
              <a:spcAft>
                <a:spcPct val="25000"/>
              </a:spcAft>
              <a:buClrTx/>
              <a:buSzTx/>
              <a:buFont typeface="Wingdings" pitchFamily="2" charset="2"/>
              <a:buNone/>
              <a:tabLst/>
              <a:defRPr/>
            </a:pPr>
            <a:r>
              <a:rPr kumimoji="0" lang="en-US" altLang="ja-JP" b="0" i="0" u="none" strike="noStrike" kern="0" cap="none" spc="0" normalizeH="0" baseline="0" noProof="0" dirty="0" smtClean="0">
                <a:ln>
                  <a:noFill/>
                </a:ln>
                <a:solidFill>
                  <a:sysClr val="windowText" lastClr="000000"/>
                </a:solidFill>
                <a:effectLst/>
                <a:uLnTx/>
                <a:uFillTx/>
                <a:sym typeface="Calibri" pitchFamily="34" charset="0"/>
              </a:rPr>
              <a:t>          - 	How to reduce national requirements 		</a:t>
            </a:r>
          </a:p>
          <a:p>
            <a:pPr marL="342900" lvl="0" indent="-342900" defTabSz="914400" eaLnBrk="0" hangingPunct="0">
              <a:spcAft>
                <a:spcPct val="25000"/>
              </a:spcAft>
              <a:defRPr/>
            </a:pPr>
            <a:r>
              <a:rPr lang="en-US" altLang="ja-JP" kern="0" dirty="0" smtClean="0">
                <a:solidFill>
                  <a:sysClr val="windowText" lastClr="000000"/>
                </a:solidFill>
                <a:sym typeface="Calibri" pitchFamily="34" charset="0"/>
              </a:rPr>
              <a:t>          - 	How </a:t>
            </a:r>
            <a:r>
              <a:rPr kumimoji="0" lang="en-US" altLang="ja-JP" b="0" i="0" u="none" strike="noStrike" kern="0" cap="none" spc="0" normalizeH="0" baseline="0" noProof="0" dirty="0" smtClean="0">
                <a:ln>
                  <a:noFill/>
                </a:ln>
                <a:solidFill>
                  <a:sysClr val="windowText" lastClr="000000"/>
                </a:solidFill>
                <a:effectLst/>
                <a:uLnTx/>
                <a:uFillTx/>
                <a:sym typeface="Calibri" pitchFamily="34" charset="0"/>
              </a:rPr>
              <a:t>to extend the scope to include vehicles other than M1</a:t>
            </a:r>
          </a:p>
        </p:txBody>
      </p:sp>
      <p:pic>
        <p:nvPicPr>
          <p:cNvPr id="3076" name="Picture 4"/>
          <p:cNvPicPr>
            <a:picLocks noChangeAspect="1" noChangeArrowheads="1"/>
          </p:cNvPicPr>
          <p:nvPr/>
        </p:nvPicPr>
        <p:blipFill>
          <a:blip r:embed="rId2" cstate="print"/>
          <a:srcRect/>
          <a:stretch>
            <a:fillRect/>
          </a:stretch>
        </p:blipFill>
        <p:spPr bwMode="auto">
          <a:xfrm>
            <a:off x="1169894" y="4084655"/>
            <a:ext cx="7298673" cy="2440689"/>
          </a:xfrm>
          <a:prstGeom prst="rect">
            <a:avLst/>
          </a:prstGeom>
          <a:noFill/>
          <a:ln w="9525">
            <a:noFill/>
            <a:miter lim="800000"/>
            <a:headEnd/>
            <a:tailEnd/>
          </a:ln>
          <a:effectLst/>
        </p:spPr>
      </p:pic>
      <p:sp>
        <p:nvSpPr>
          <p:cNvPr id="7" name="テキスト ボックス 6"/>
          <p:cNvSpPr txBox="1"/>
          <p:nvPr/>
        </p:nvSpPr>
        <p:spPr>
          <a:xfrm>
            <a:off x="395536" y="692696"/>
            <a:ext cx="8424936" cy="523220"/>
          </a:xfrm>
          <a:prstGeom prst="rect">
            <a:avLst/>
          </a:prstGeom>
          <a:noFill/>
        </p:spPr>
        <p:txBody>
          <a:bodyPr wrap="square" rtlCol="0">
            <a:spAutoFit/>
          </a:bodyPr>
          <a:lstStyle/>
          <a:p>
            <a:r>
              <a:rPr lang="en-US" altLang="ja-JP" sz="1400" dirty="0" smtClean="0"/>
              <a:t>Excerpt from Informal document No.WP.29-161-17 and WP.29-162-12/Rev.1 transmitted by the representative of Japan as Chairman of IWVTA Sub-group “UN R0”</a:t>
            </a:r>
          </a:p>
        </p:txBody>
      </p:sp>
      <p:sp>
        <p:nvSpPr>
          <p:cNvPr id="6" name="テキスト ボックス 5"/>
          <p:cNvSpPr txBox="1"/>
          <p:nvPr/>
        </p:nvSpPr>
        <p:spPr>
          <a:xfrm>
            <a:off x="-129" y="-47500"/>
            <a:ext cx="5976664" cy="461665"/>
          </a:xfrm>
          <a:prstGeom prst="rect">
            <a:avLst/>
          </a:prstGeom>
          <a:noFill/>
        </p:spPr>
        <p:txBody>
          <a:bodyPr wrap="square" rtlCol="0">
            <a:spAutoFit/>
          </a:bodyPr>
          <a:lstStyle/>
          <a:p>
            <a:pPr lvl="0"/>
            <a:r>
              <a:rPr lang="en-US" altLang="ja-JP" sz="2400" b="1" dirty="0">
                <a:solidFill>
                  <a:srgbClr val="0070C0"/>
                </a:solidFill>
                <a:cs typeface="Arial" pitchFamily="34" charset="0"/>
              </a:rPr>
              <a:t> </a:t>
            </a:r>
            <a:r>
              <a:rPr lang="en-US" altLang="ja-JP" sz="2400" dirty="0" smtClean="0">
                <a:solidFill>
                  <a:schemeClr val="accent1"/>
                </a:solidFill>
                <a:cs typeface="Arial" pitchFamily="34" charset="0"/>
              </a:rPr>
              <a:t>4. </a:t>
            </a:r>
            <a:r>
              <a:rPr kumimoji="0" lang="en-US" altLang="ja-JP" sz="2400" kern="0" dirty="0" smtClean="0">
                <a:solidFill>
                  <a:schemeClr val="accent1"/>
                </a:solidFill>
                <a:sym typeface="Arial" pitchFamily="34" charset="0"/>
              </a:rPr>
              <a:t>Future </a:t>
            </a:r>
            <a:r>
              <a:rPr kumimoji="0" lang="en-US" altLang="ja-JP" sz="2400" kern="0" dirty="0">
                <a:solidFill>
                  <a:schemeClr val="accent1"/>
                </a:solidFill>
                <a:sym typeface="Arial" pitchFamily="34" charset="0"/>
              </a:rPr>
              <a:t>evolution of UN </a:t>
            </a:r>
            <a:r>
              <a:rPr kumimoji="0" lang="en-US" altLang="ja-JP" sz="2400" kern="0" dirty="0" smtClean="0">
                <a:solidFill>
                  <a:schemeClr val="accent1"/>
                </a:solidFill>
                <a:sym typeface="Arial" pitchFamily="34" charset="0"/>
              </a:rPr>
              <a:t>R0</a:t>
            </a:r>
            <a:endParaRPr kumimoji="1" lang="ja-JP" altLang="en-US" sz="2400" dirty="0">
              <a:solidFill>
                <a:srgbClr val="0070C0"/>
              </a:solidFill>
            </a:endParaRPr>
          </a:p>
        </p:txBody>
      </p:sp>
    </p:spTree>
    <p:extLst>
      <p:ext uri="{BB962C8B-B14F-4D97-AF65-F5344CB8AC3E}">
        <p14:creationId xmlns:p14="http://schemas.microsoft.com/office/powerpoint/2010/main" val="14426342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4"/>
          <p:cNvSpPr>
            <a:spLocks noChangeArrowheads="1"/>
          </p:cNvSpPr>
          <p:nvPr/>
        </p:nvSpPr>
        <p:spPr bwMode="auto">
          <a:xfrm>
            <a:off x="3207778" y="980728"/>
            <a:ext cx="3851275" cy="519113"/>
          </a:xfrm>
          <a:prstGeom prst="rect">
            <a:avLst/>
          </a:prstGeom>
          <a:noFill/>
          <a:ln w="9525">
            <a:noFill/>
            <a:miter lim="800000"/>
            <a:headEnd/>
            <a:tailEnd/>
          </a:ln>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altLang="ja-JP" sz="2800" b="0" i="0" u="sng" strike="noStrike" kern="0" cap="none" spc="0" normalizeH="0" baseline="0" noProof="0" dirty="0" smtClean="0">
                <a:ln>
                  <a:noFill/>
                </a:ln>
                <a:solidFill>
                  <a:sysClr val="windowText" lastClr="000000"/>
                </a:solidFill>
                <a:effectLst/>
                <a:uLnTx/>
                <a:uFillTx/>
                <a:sym typeface="Arial" pitchFamily="34" charset="0"/>
              </a:rPr>
              <a:t>The IWVTA Vision</a:t>
            </a:r>
            <a:endParaRPr kumimoji="0" lang="en-US" altLang="ja-JP" sz="1800" b="0" i="0" u="sng" strike="noStrike" kern="0" cap="none" spc="0" normalizeH="0" baseline="0" noProof="0" dirty="0" smtClean="0">
              <a:ln>
                <a:noFill/>
              </a:ln>
              <a:solidFill>
                <a:sysClr val="windowText" lastClr="000000"/>
              </a:solidFill>
              <a:effectLst/>
              <a:uLnTx/>
              <a:uFillTx/>
              <a:sym typeface="Calibri" pitchFamily="34" charset="0"/>
            </a:endParaRPr>
          </a:p>
        </p:txBody>
      </p:sp>
      <p:pic>
        <p:nvPicPr>
          <p:cNvPr id="4098" name="Picture 2"/>
          <p:cNvPicPr>
            <a:picLocks noChangeAspect="1" noChangeArrowheads="1"/>
          </p:cNvPicPr>
          <p:nvPr/>
        </p:nvPicPr>
        <p:blipFill>
          <a:blip r:embed="rId2" cstate="print"/>
          <a:srcRect/>
          <a:stretch>
            <a:fillRect/>
          </a:stretch>
        </p:blipFill>
        <p:spPr bwMode="auto">
          <a:xfrm>
            <a:off x="957704" y="1707777"/>
            <a:ext cx="7272735" cy="4659685"/>
          </a:xfrm>
          <a:prstGeom prst="rect">
            <a:avLst/>
          </a:prstGeom>
          <a:noFill/>
          <a:ln w="9525">
            <a:noFill/>
            <a:miter lim="800000"/>
            <a:headEnd/>
            <a:tailEnd/>
          </a:ln>
          <a:effectLst/>
        </p:spPr>
      </p:pic>
      <p:sp>
        <p:nvSpPr>
          <p:cNvPr id="6" name="テキスト ボックス 5"/>
          <p:cNvSpPr txBox="1"/>
          <p:nvPr/>
        </p:nvSpPr>
        <p:spPr>
          <a:xfrm>
            <a:off x="395536" y="574228"/>
            <a:ext cx="8424936" cy="523220"/>
          </a:xfrm>
          <a:prstGeom prst="rect">
            <a:avLst/>
          </a:prstGeom>
          <a:noFill/>
        </p:spPr>
        <p:txBody>
          <a:bodyPr wrap="square" rtlCol="0">
            <a:spAutoFit/>
          </a:bodyPr>
          <a:lstStyle/>
          <a:p>
            <a:r>
              <a:rPr lang="en-US" altLang="ja-JP" sz="1400" dirty="0" smtClean="0"/>
              <a:t>Excerpt from Informal document No.WP.29-161-17 and WP.29-162-12/Rev.1 transmitted by the representative of Japan as Chairman of IWVTA Sub-group “UN R0”</a:t>
            </a:r>
          </a:p>
        </p:txBody>
      </p:sp>
      <p:sp>
        <p:nvSpPr>
          <p:cNvPr id="7" name="テキスト ボックス 6"/>
          <p:cNvSpPr txBox="1"/>
          <p:nvPr/>
        </p:nvSpPr>
        <p:spPr>
          <a:xfrm>
            <a:off x="-129" y="-47500"/>
            <a:ext cx="5976664" cy="461665"/>
          </a:xfrm>
          <a:prstGeom prst="rect">
            <a:avLst/>
          </a:prstGeom>
          <a:noFill/>
        </p:spPr>
        <p:txBody>
          <a:bodyPr wrap="square" rtlCol="0">
            <a:spAutoFit/>
          </a:bodyPr>
          <a:lstStyle/>
          <a:p>
            <a:pPr lvl="0"/>
            <a:r>
              <a:rPr lang="en-US" altLang="ja-JP" sz="2400" b="1" dirty="0">
                <a:solidFill>
                  <a:srgbClr val="0070C0"/>
                </a:solidFill>
                <a:cs typeface="Arial" pitchFamily="34" charset="0"/>
              </a:rPr>
              <a:t> </a:t>
            </a:r>
            <a:r>
              <a:rPr lang="en-US" altLang="ja-JP" sz="2400" dirty="0" smtClean="0">
                <a:solidFill>
                  <a:schemeClr val="accent1"/>
                </a:solidFill>
                <a:cs typeface="Arial" pitchFamily="34" charset="0"/>
              </a:rPr>
              <a:t>4. </a:t>
            </a:r>
            <a:r>
              <a:rPr kumimoji="0" lang="en-US" altLang="ja-JP" sz="2400" kern="0" dirty="0" smtClean="0">
                <a:solidFill>
                  <a:schemeClr val="accent1"/>
                </a:solidFill>
                <a:sym typeface="Arial" pitchFamily="34" charset="0"/>
              </a:rPr>
              <a:t>Future </a:t>
            </a:r>
            <a:r>
              <a:rPr kumimoji="0" lang="en-US" altLang="ja-JP" sz="2400" kern="0" dirty="0">
                <a:solidFill>
                  <a:schemeClr val="accent1"/>
                </a:solidFill>
                <a:sym typeface="Arial" pitchFamily="34" charset="0"/>
              </a:rPr>
              <a:t>evolution of UN </a:t>
            </a:r>
            <a:r>
              <a:rPr kumimoji="0" lang="en-US" altLang="ja-JP" sz="2400" kern="0" dirty="0" smtClean="0">
                <a:solidFill>
                  <a:schemeClr val="accent1"/>
                </a:solidFill>
                <a:sym typeface="Arial" pitchFamily="34" charset="0"/>
              </a:rPr>
              <a:t>R0</a:t>
            </a:r>
            <a:endParaRPr kumimoji="1" lang="ja-JP" altLang="en-US" sz="2400" dirty="0">
              <a:solidFill>
                <a:srgbClr val="0070C0"/>
              </a:solidFill>
            </a:endParaRPr>
          </a:p>
        </p:txBody>
      </p:sp>
    </p:spTree>
    <p:extLst>
      <p:ext uri="{BB962C8B-B14F-4D97-AF65-F5344CB8AC3E}">
        <p14:creationId xmlns:p14="http://schemas.microsoft.com/office/powerpoint/2010/main" val="14426342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66" name="Rectangle 101"/>
          <p:cNvSpPr>
            <a:spLocks noChangeArrowheads="1"/>
          </p:cNvSpPr>
          <p:nvPr/>
        </p:nvSpPr>
        <p:spPr bwMode="auto">
          <a:xfrm>
            <a:off x="251520" y="1556792"/>
            <a:ext cx="8640763" cy="3744416"/>
          </a:xfrm>
          <a:prstGeom prst="rect">
            <a:avLst/>
          </a:prstGeom>
          <a:noFill/>
          <a:ln w="9525">
            <a:noFill/>
            <a:miter lim="800000"/>
            <a:headEnd/>
            <a:tailEnd/>
          </a:ln>
        </p:spPr>
        <p:txBody>
          <a:bodyPr/>
          <a:lstStyle/>
          <a:p>
            <a:pPr marL="342900" indent="-342900">
              <a:spcBef>
                <a:spcPct val="20000"/>
              </a:spcBef>
            </a:pPr>
            <a:r>
              <a:rPr lang="en-GB" altLang="ja-JP" sz="3200" i="1" dirty="0" smtClean="0"/>
              <a:t>   </a:t>
            </a:r>
            <a:r>
              <a:rPr lang="en-GB" altLang="ja-JP" sz="3200" i="1" dirty="0" smtClean="0">
                <a:latin typeface="Arial" panose="020B0604020202020204" pitchFamily="34" charset="0"/>
                <a:cs typeface="Arial" panose="020B0604020202020204" pitchFamily="34" charset="0"/>
              </a:rPr>
              <a:t>The </a:t>
            </a:r>
            <a:r>
              <a:rPr lang="en-GB" altLang="ja-JP" sz="3200" i="1" dirty="0">
                <a:latin typeface="Arial" panose="020B0604020202020204" pitchFamily="34" charset="0"/>
                <a:cs typeface="Arial" panose="020B0604020202020204" pitchFamily="34" charset="0"/>
              </a:rPr>
              <a:t>latest information on </a:t>
            </a:r>
            <a:r>
              <a:rPr lang="en-GB" altLang="ja-JP" sz="3200" i="1" dirty="0" smtClean="0">
                <a:latin typeface="Arial" panose="020B0604020202020204" pitchFamily="34" charset="0"/>
                <a:cs typeface="Arial" panose="020B0604020202020204" pitchFamily="34" charset="0"/>
              </a:rPr>
              <a:t>Revision 3 of the UNECE 1958 Agreement </a:t>
            </a:r>
            <a:r>
              <a:rPr lang="en-GB" altLang="ja-JP" sz="3200" i="1" dirty="0">
                <a:latin typeface="Arial" panose="020B0604020202020204" pitchFamily="34" charset="0"/>
                <a:cs typeface="Arial" panose="020B0604020202020204" pitchFamily="34" charset="0"/>
              </a:rPr>
              <a:t>can be found in th</a:t>
            </a:r>
            <a:r>
              <a:rPr lang="en-GB" altLang="ja-JP" sz="3200" b="1" i="1" dirty="0">
                <a:latin typeface="Arial" panose="020B0604020202020204" pitchFamily="34" charset="0"/>
                <a:cs typeface="Arial" panose="020B0604020202020204" pitchFamily="34" charset="0"/>
              </a:rPr>
              <a:t>e </a:t>
            </a:r>
            <a:r>
              <a:rPr lang="en-GB" altLang="ja-JP" sz="3200" i="1" dirty="0" smtClean="0">
                <a:latin typeface="Arial" panose="020B0604020202020204" pitchFamily="34" charset="0"/>
                <a:cs typeface="Arial" panose="020B0604020202020204" pitchFamily="34" charset="0"/>
              </a:rPr>
              <a:t>informal</a:t>
            </a:r>
            <a:r>
              <a:rPr lang="en-GB" altLang="ja-JP" sz="3200" b="1" i="1" dirty="0" smtClean="0">
                <a:latin typeface="Arial" panose="020B0604020202020204" pitchFamily="34" charset="0"/>
                <a:cs typeface="Arial" panose="020B0604020202020204" pitchFamily="34" charset="0"/>
              </a:rPr>
              <a:t> </a:t>
            </a:r>
            <a:r>
              <a:rPr lang="en-GB" altLang="ja-JP" sz="3200" i="1" dirty="0" smtClean="0">
                <a:latin typeface="Arial" panose="020B0604020202020204" pitchFamily="34" charset="0"/>
                <a:cs typeface="Arial" panose="020B0604020202020204" pitchFamily="34" charset="0"/>
              </a:rPr>
              <a:t>document </a:t>
            </a:r>
            <a:r>
              <a:rPr lang="en-GB" altLang="ja-JP" sz="3200" i="1" dirty="0" smtClean="0">
                <a:solidFill>
                  <a:srgbClr val="FF0000"/>
                </a:solidFill>
                <a:latin typeface="Arial" panose="020B0604020202020204" pitchFamily="34" charset="0"/>
                <a:cs typeface="Arial" panose="020B0604020202020204" pitchFamily="34" charset="0"/>
              </a:rPr>
              <a:t>WP.29-162-10</a:t>
            </a:r>
            <a:r>
              <a:rPr lang="en-GB" altLang="ja-JP" sz="3200" i="1" dirty="0" smtClean="0">
                <a:latin typeface="Arial" panose="020B0604020202020204" pitchFamily="34" charset="0"/>
                <a:cs typeface="Arial" panose="020B0604020202020204" pitchFamily="34" charset="0"/>
              </a:rPr>
              <a:t> and official document </a:t>
            </a:r>
            <a:r>
              <a:rPr lang="en-GB" altLang="ja-JP" sz="3200" i="1" dirty="0" smtClean="0">
                <a:solidFill>
                  <a:srgbClr val="FF0000"/>
                </a:solidFill>
                <a:latin typeface="Arial" panose="020B0604020202020204" pitchFamily="34" charset="0"/>
                <a:cs typeface="Arial" panose="020B0604020202020204" pitchFamily="34" charset="0"/>
              </a:rPr>
              <a:t>ECE/TRANS/WP.29/2014/53</a:t>
            </a:r>
            <a:r>
              <a:rPr lang="en-GB" altLang="ja-JP" sz="3200" dirty="0" smtClean="0">
                <a:solidFill>
                  <a:srgbClr val="FF0000"/>
                </a:solidFill>
                <a:latin typeface="Arial" panose="020B0604020202020204" pitchFamily="34" charset="0"/>
                <a:cs typeface="Arial" panose="020B0604020202020204" pitchFamily="34" charset="0"/>
              </a:rPr>
              <a:t>.</a:t>
            </a:r>
            <a:endParaRPr lang="en-US" altLang="ja-JP" sz="3200" b="1" i="1" dirty="0" smtClean="0">
              <a:solidFill>
                <a:srgbClr val="FF0000"/>
              </a:solidFill>
              <a:latin typeface="Arial" panose="020B0604020202020204" pitchFamily="34" charset="0"/>
              <a:ea typeface="ＭＳ Ｐゴシック" pitchFamily="50" charset="-128"/>
              <a:cs typeface="Arial" panose="020B0604020202020204" pitchFamily="34" charset="0"/>
            </a:endParaRPr>
          </a:p>
          <a:p>
            <a:pPr marL="342900" indent="-342900" algn="ctr">
              <a:spcBef>
                <a:spcPct val="20000"/>
              </a:spcBef>
            </a:pPr>
            <a:endParaRPr lang="en-US" altLang="ja-JP" sz="4800" b="1" i="1" dirty="0">
              <a:solidFill>
                <a:srgbClr val="31859C"/>
              </a:solidFill>
              <a:latin typeface="Arial Black" pitchFamily="34" charset="0"/>
              <a:ea typeface="ＭＳ Ｐゴシック" pitchFamily="50" charset="-128"/>
            </a:endParaRPr>
          </a:p>
          <a:p>
            <a:pPr marL="342900" indent="-342900" algn="ctr">
              <a:spcBef>
                <a:spcPct val="20000"/>
              </a:spcBef>
            </a:pPr>
            <a:r>
              <a:rPr lang="en-US" altLang="ja-JP" sz="3200" b="1" i="1" dirty="0" smtClean="0">
                <a:solidFill>
                  <a:srgbClr val="31859C"/>
                </a:solidFill>
                <a:latin typeface="Arial Black" pitchFamily="34" charset="0"/>
                <a:ea typeface="ＭＳ Ｐゴシック" pitchFamily="50" charset="-128"/>
              </a:rPr>
              <a:t>Thank </a:t>
            </a:r>
            <a:r>
              <a:rPr lang="en-US" altLang="ja-JP" sz="3200" b="1" i="1" dirty="0">
                <a:solidFill>
                  <a:srgbClr val="31859C"/>
                </a:solidFill>
                <a:latin typeface="Arial Black" pitchFamily="34" charset="0"/>
                <a:ea typeface="ＭＳ Ｐゴシック" pitchFamily="50" charset="-128"/>
              </a:rPr>
              <a:t>you </a:t>
            </a:r>
            <a:br>
              <a:rPr lang="en-US" altLang="ja-JP" sz="3200" b="1" i="1" dirty="0">
                <a:solidFill>
                  <a:srgbClr val="31859C"/>
                </a:solidFill>
                <a:latin typeface="Arial Black" pitchFamily="34" charset="0"/>
                <a:ea typeface="ＭＳ Ｐゴシック" pitchFamily="50" charset="-128"/>
              </a:rPr>
            </a:br>
            <a:r>
              <a:rPr lang="en-US" altLang="ja-JP" sz="3200" b="1" i="1" dirty="0">
                <a:solidFill>
                  <a:srgbClr val="31859C"/>
                </a:solidFill>
                <a:latin typeface="Arial Black" pitchFamily="34" charset="0"/>
                <a:ea typeface="ＭＳ Ｐゴシック" pitchFamily="50" charset="-128"/>
              </a:rPr>
              <a:t>for your kind attention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129" y="-47500"/>
            <a:ext cx="5976664" cy="461665"/>
          </a:xfrm>
          <a:prstGeom prst="rect">
            <a:avLst/>
          </a:prstGeom>
          <a:noFill/>
        </p:spPr>
        <p:txBody>
          <a:bodyPr wrap="square" rtlCol="0">
            <a:spAutoFit/>
          </a:bodyPr>
          <a:lstStyle/>
          <a:p>
            <a:r>
              <a:rPr lang="en-US" altLang="ja-JP" sz="2400" b="1" dirty="0" smtClean="0">
                <a:solidFill>
                  <a:srgbClr val="0070C0"/>
                </a:solidFill>
                <a:cs typeface="Arial" pitchFamily="34" charset="0"/>
              </a:rPr>
              <a:t>1. TOR of IWVTA Informal Group</a:t>
            </a:r>
            <a:endParaRPr kumimoji="1" lang="ja-JP" altLang="en-US" sz="2400" dirty="0">
              <a:solidFill>
                <a:srgbClr val="0070C0"/>
              </a:solidFill>
            </a:endParaRPr>
          </a:p>
        </p:txBody>
      </p:sp>
      <p:sp>
        <p:nvSpPr>
          <p:cNvPr id="2" name="テキスト ボックス 1"/>
          <p:cNvSpPr txBox="1"/>
          <p:nvPr/>
        </p:nvSpPr>
        <p:spPr>
          <a:xfrm>
            <a:off x="827584" y="980728"/>
            <a:ext cx="7560840" cy="3416320"/>
          </a:xfrm>
          <a:prstGeom prst="rect">
            <a:avLst/>
          </a:prstGeom>
          <a:noFill/>
        </p:spPr>
        <p:txBody>
          <a:bodyPr wrap="square" rtlCol="0">
            <a:spAutoFit/>
          </a:bodyPr>
          <a:lstStyle/>
          <a:p>
            <a:r>
              <a:rPr lang="en-GB" altLang="ja-JP" sz="2400" dirty="0"/>
              <a:t>The World Forum for Harmonization of Vehicles Regulations (WP.29), at its March 2010 session,</a:t>
            </a:r>
            <a:endParaRPr lang="ja-JP" altLang="ja-JP" sz="2400" dirty="0"/>
          </a:p>
          <a:p>
            <a:r>
              <a:rPr lang="en-GB" altLang="ja-JP" sz="2400" dirty="0"/>
              <a:t>decided to set up an informal group to establish an inventory of items to be addressed in a review of the 1958 Agreement and roadmap for future actions to be undertaken relating to </a:t>
            </a:r>
            <a:br>
              <a:rPr lang="en-GB" altLang="ja-JP" sz="2400" dirty="0"/>
            </a:br>
            <a:r>
              <a:rPr lang="en-GB" altLang="ja-JP" sz="2400" dirty="0" err="1"/>
              <a:t>i</a:t>
            </a:r>
            <a:r>
              <a:rPr lang="en-GB" altLang="ja-JP" sz="2400" dirty="0"/>
              <a:t>) the quality assurance of type approval, </a:t>
            </a:r>
            <a:br>
              <a:rPr lang="en-GB" altLang="ja-JP" sz="2400" dirty="0"/>
            </a:br>
            <a:r>
              <a:rPr lang="en-GB" altLang="ja-JP" sz="2400" dirty="0"/>
              <a:t>ii) its functional improvement, and </a:t>
            </a:r>
            <a:br>
              <a:rPr lang="en-GB" altLang="ja-JP" sz="2400" dirty="0"/>
            </a:br>
            <a:r>
              <a:rPr lang="en-GB" altLang="ja-JP" sz="2400" dirty="0"/>
              <a:t>iii) establishment of IWVTA. </a:t>
            </a:r>
            <a:endParaRPr lang="ja-JP" altLang="ja-JP" sz="2400" dirty="0"/>
          </a:p>
        </p:txBody>
      </p:sp>
      <p:sp>
        <p:nvSpPr>
          <p:cNvPr id="3" name="テキスト ボックス 2"/>
          <p:cNvSpPr txBox="1"/>
          <p:nvPr/>
        </p:nvSpPr>
        <p:spPr>
          <a:xfrm>
            <a:off x="827584" y="4625841"/>
            <a:ext cx="7272808" cy="1569660"/>
          </a:xfrm>
          <a:prstGeom prst="rect">
            <a:avLst/>
          </a:prstGeom>
          <a:noFill/>
        </p:spPr>
        <p:txBody>
          <a:bodyPr wrap="square" rtlCol="0">
            <a:spAutoFit/>
          </a:bodyPr>
          <a:lstStyle/>
          <a:p>
            <a:r>
              <a:rPr lang="en-GB" altLang="ja-JP" sz="2400" dirty="0"/>
              <a:t>The roadmap for the revision of the 1958 Agreement and introduction of IWVTA proposed by IWVTA Informal Group were approved by WP.29 at its 155th session in November, 2011.</a:t>
            </a:r>
            <a:endParaRPr lang="ja-JP" altLang="ja-JP" sz="2400" dirty="0"/>
          </a:p>
        </p:txBody>
      </p:sp>
    </p:spTree>
    <p:extLst>
      <p:ext uri="{BB962C8B-B14F-4D97-AF65-F5344CB8AC3E}">
        <p14:creationId xmlns:p14="http://schemas.microsoft.com/office/powerpoint/2010/main" val="40481325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2"/>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BBB0F9DE-A1FE-40C5-8789-4756A509EA68}" type="slidenum">
              <a:rPr kumimoji="0" lang="id-ID" sz="1600">
                <a:solidFill>
                  <a:schemeClr val="tx1">
                    <a:tint val="75000"/>
                  </a:schemeClr>
                </a:solidFill>
                <a:effectLst/>
                <a:latin typeface="+mn-lt"/>
                <a:ea typeface="+mn-ea"/>
              </a:rPr>
              <a:pPr algn="r" fontAlgn="auto">
                <a:spcBef>
                  <a:spcPts val="0"/>
                </a:spcBef>
                <a:spcAft>
                  <a:spcPts val="0"/>
                </a:spcAft>
                <a:defRPr/>
              </a:pPr>
              <a:t>4</a:t>
            </a:fld>
            <a:endParaRPr kumimoji="0" lang="id-ID" sz="1600" dirty="0">
              <a:solidFill>
                <a:schemeClr val="tx1">
                  <a:tint val="75000"/>
                </a:schemeClr>
              </a:solidFill>
              <a:effectLst/>
              <a:latin typeface="+mn-lt"/>
              <a:ea typeface="+mn-ea"/>
            </a:endParaRPr>
          </a:p>
        </p:txBody>
      </p:sp>
      <p:sp>
        <p:nvSpPr>
          <p:cNvPr id="2" name="テキスト ボックス 1"/>
          <p:cNvSpPr txBox="1"/>
          <p:nvPr/>
        </p:nvSpPr>
        <p:spPr>
          <a:xfrm>
            <a:off x="755576" y="1124744"/>
            <a:ext cx="7632848" cy="1938992"/>
          </a:xfrm>
          <a:prstGeom prst="rect">
            <a:avLst/>
          </a:prstGeom>
          <a:noFill/>
        </p:spPr>
        <p:txBody>
          <a:bodyPr wrap="square" rtlCol="0">
            <a:spAutoFit/>
          </a:bodyPr>
          <a:lstStyle/>
          <a:p>
            <a:r>
              <a:rPr lang="en-GB" altLang="ja-JP" sz="2400" dirty="0"/>
              <a:t>According to this roadmap, IWVTA Informal Group is to submit “candidate items for technical regulations applicable to IWVTA” and “guideline for GRs to review technical regulations applicable to IWVTA” to WP.29 at its 156 session for consideration. </a:t>
            </a:r>
            <a:endParaRPr lang="ja-JP" altLang="ja-JP" sz="2400" dirty="0"/>
          </a:p>
        </p:txBody>
      </p:sp>
      <p:sp>
        <p:nvSpPr>
          <p:cNvPr id="3" name="テキスト ボックス 2"/>
          <p:cNvSpPr txBox="1"/>
          <p:nvPr/>
        </p:nvSpPr>
        <p:spPr>
          <a:xfrm>
            <a:off x="827584" y="3356992"/>
            <a:ext cx="7416824" cy="2308324"/>
          </a:xfrm>
          <a:prstGeom prst="rect">
            <a:avLst/>
          </a:prstGeom>
          <a:noFill/>
        </p:spPr>
        <p:txBody>
          <a:bodyPr wrap="square" rtlCol="0">
            <a:spAutoFit/>
          </a:bodyPr>
          <a:lstStyle/>
          <a:p>
            <a:r>
              <a:rPr lang="en-GB" altLang="ja-JP" sz="2400" dirty="0"/>
              <a:t>The target completion date for the work of the informal group shall be the 168th session of WP.29 in March 2016 as indicated in terms of reference (informal document No.WP.29-150-25) and as reflected in the roadmap (Annex 2 of informal document No.WP.29-155-27)</a:t>
            </a:r>
            <a:endParaRPr lang="ja-JP" altLang="ja-JP" sz="2400" dirty="0"/>
          </a:p>
        </p:txBody>
      </p:sp>
      <p:sp>
        <p:nvSpPr>
          <p:cNvPr id="6" name="テキスト ボックス 5"/>
          <p:cNvSpPr txBox="1"/>
          <p:nvPr/>
        </p:nvSpPr>
        <p:spPr>
          <a:xfrm>
            <a:off x="-129" y="-47500"/>
            <a:ext cx="5976664" cy="461665"/>
          </a:xfrm>
          <a:prstGeom prst="rect">
            <a:avLst/>
          </a:prstGeom>
          <a:noFill/>
        </p:spPr>
        <p:txBody>
          <a:bodyPr wrap="square" rtlCol="0">
            <a:spAutoFit/>
          </a:bodyPr>
          <a:lstStyle/>
          <a:p>
            <a:r>
              <a:rPr lang="en-US" altLang="ja-JP" sz="2400" b="1" dirty="0" smtClean="0">
                <a:solidFill>
                  <a:srgbClr val="0070C0"/>
                </a:solidFill>
                <a:cs typeface="Arial" pitchFamily="34" charset="0"/>
              </a:rPr>
              <a:t>1. TOR of IWVTA Informal Group</a:t>
            </a:r>
            <a:endParaRPr kumimoji="1" lang="ja-JP" altLang="en-US" sz="2400" dirty="0">
              <a:solidFill>
                <a:srgbClr val="0070C0"/>
              </a:solidFill>
            </a:endParaRPr>
          </a:p>
        </p:txBody>
      </p:sp>
    </p:spTree>
    <p:extLst>
      <p:ext uri="{BB962C8B-B14F-4D97-AF65-F5344CB8AC3E}">
        <p14:creationId xmlns:p14="http://schemas.microsoft.com/office/powerpoint/2010/main" val="20364551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3"/>
          <p:cNvSpPr>
            <a:spLocks noChangeArrowheads="1"/>
          </p:cNvSpPr>
          <p:nvPr/>
        </p:nvSpPr>
        <p:spPr bwMode="auto">
          <a:xfrm>
            <a:off x="395536" y="1412776"/>
            <a:ext cx="8404547" cy="4878259"/>
          </a:xfrm>
          <a:prstGeom prst="rect">
            <a:avLst/>
          </a:prstGeom>
          <a:noFill/>
          <a:ln w="9525">
            <a:noFill/>
            <a:miter lim="800000"/>
            <a:headEnd/>
            <a:tailEnd/>
          </a:ln>
        </p:spPr>
        <p:txBody>
          <a:bodyPr wrap="square">
            <a:spAutoFit/>
          </a:bodyPr>
          <a:lstStyle/>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r>
              <a:rPr kumimoji="0" lang="en-US" altLang="ja-JP" sz="2400" kern="0" dirty="0" smtClean="0">
                <a:solidFill>
                  <a:schemeClr val="bg1">
                    <a:lumMod val="75000"/>
                  </a:schemeClr>
                </a:solidFill>
                <a:sym typeface="Arial" pitchFamily="34" charset="0"/>
              </a:rPr>
              <a:t>TOR of IWVTA Informal Group</a:t>
            </a: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endParaRPr kumimoji="0" lang="en-US" altLang="ja-JP" sz="2400" kern="0" dirty="0" smtClean="0">
              <a:solidFill>
                <a:schemeClr val="bg1">
                  <a:lumMod val="75000"/>
                </a:schemeClr>
              </a:solidFill>
              <a:sym typeface="Arial" pitchFamily="34" charset="0"/>
            </a:endParaRP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r>
              <a:rPr kumimoji="0" lang="ja-JP" altLang="en-US" sz="2400" b="0" i="0" u="none" strike="noStrike" kern="0" cap="none" spc="0" normalizeH="0" baseline="0" noProof="0" dirty="0" smtClean="0">
                <a:ln>
                  <a:noFill/>
                </a:ln>
                <a:effectLst/>
                <a:uLnTx/>
                <a:uFillTx/>
                <a:sym typeface="Arial" pitchFamily="34" charset="0"/>
              </a:rPr>
              <a:t>Overview of IWVTA</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000" b="0" i="0" u="none" strike="noStrike" kern="0" cap="none" spc="0" normalizeH="0" baseline="0" noProof="0" dirty="0" smtClean="0">
                <a:ln>
                  <a:noFill/>
                </a:ln>
                <a:effectLst/>
                <a:uLnTx/>
                <a:uFillTx/>
                <a:sym typeface="Calibri" pitchFamily="34" charset="0"/>
              </a:rPr>
              <a:t>UN Regulation No. 0 (</a:t>
            </a:r>
            <a:r>
              <a:rPr kumimoji="0" lang="en-US" altLang="ja-JP" sz="2000" b="0" i="0" u="none" strike="noStrike" kern="0" cap="none" spc="0" normalizeH="0" baseline="0" noProof="0" dirty="0" smtClean="0">
                <a:ln>
                  <a:noFill/>
                </a:ln>
                <a:effectLst/>
                <a:uLnTx/>
                <a:uFillTx/>
                <a:sym typeface="Arial" pitchFamily="34" charset="0"/>
              </a:rPr>
              <a:t>UN R0)</a:t>
            </a:r>
            <a:endParaRPr kumimoji="0" lang="en-US" altLang="ja-JP" sz="2000" b="0" i="0" u="none" strike="noStrike" kern="0" cap="none" spc="0" normalizeH="0" baseline="0" noProof="0" dirty="0" smtClean="0">
              <a:ln>
                <a:noFill/>
              </a:ln>
              <a:effectLst/>
              <a:uLnTx/>
              <a:uFillTx/>
              <a:sym typeface="Calibri" pitchFamily="34" charset="0"/>
            </a:endParaRP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000" b="0" i="0" u="none" strike="noStrike" kern="0" cap="none" spc="0" normalizeH="0" baseline="0" noProof="0" dirty="0" smtClean="0">
                <a:ln>
                  <a:noFill/>
                </a:ln>
                <a:effectLst/>
                <a:uLnTx/>
                <a:uFillTx/>
                <a:sym typeface="Arial" pitchFamily="34" charset="0"/>
              </a:rPr>
              <a:t>Objective of IWVTA</a:t>
            </a:r>
            <a:r>
              <a:rPr kumimoji="0" lang="ja-JP" altLang="en-US" sz="2000" b="0" i="0" u="none" strike="noStrike" kern="0" cap="none" spc="0" normalizeH="0" baseline="0" noProof="0" dirty="0" smtClean="0">
                <a:ln>
                  <a:noFill/>
                </a:ln>
                <a:effectLst/>
                <a:uLnTx/>
                <a:uFillTx/>
                <a:sym typeface="Arial" pitchFamily="34" charset="0"/>
              </a:rPr>
              <a:t> - Who benefits from IWVTA?</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000" b="0" i="0" u="none" strike="noStrike" kern="0" cap="none" spc="0" normalizeH="0" baseline="0" noProof="0" dirty="0" smtClean="0">
                <a:ln>
                  <a:noFill/>
                </a:ln>
                <a:effectLst/>
                <a:uLnTx/>
                <a:uFillTx/>
                <a:sym typeface="Arial" pitchFamily="34" charset="0"/>
              </a:rPr>
              <a:t>Delivering the Vision</a:t>
            </a:r>
            <a:r>
              <a:rPr kumimoji="0" lang="ja-JP" altLang="en-US" sz="2000" b="0" i="0" u="none" strike="noStrike" kern="0" cap="none" spc="0" normalizeH="0" baseline="0" noProof="0" dirty="0" smtClean="0">
                <a:ln>
                  <a:noFill/>
                </a:ln>
                <a:effectLst/>
                <a:uLnTx/>
                <a:uFillTx/>
                <a:sym typeface="Arial" pitchFamily="34" charset="0"/>
              </a:rPr>
              <a:t> and Visualising our Approach</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000" b="0" i="0" u="none" strike="noStrike" kern="0" cap="none" spc="0" normalizeH="0" baseline="0" noProof="0" dirty="0" smtClean="0">
                <a:ln>
                  <a:noFill/>
                </a:ln>
                <a:effectLst/>
                <a:uLnTx/>
                <a:uFillTx/>
                <a:sym typeface="Arial" pitchFamily="34" charset="0"/>
              </a:rPr>
              <a:t>What IWVTA comprise</a:t>
            </a:r>
            <a:r>
              <a:rPr kumimoji="0" lang="ja-JP" altLang="en-US" sz="2000" b="0" i="0" u="none" strike="noStrike" kern="0" cap="none" spc="0" normalizeH="0" baseline="0" noProof="0" dirty="0" err="1" smtClean="0">
                <a:ln>
                  <a:noFill/>
                </a:ln>
                <a:effectLst/>
                <a:uLnTx/>
                <a:uFillTx/>
                <a:sym typeface="Arial" pitchFamily="34" charset="0"/>
              </a:rPr>
              <a:t>s</a:t>
            </a:r>
            <a:endParaRPr kumimoji="0" lang="ja-JP" altLang="en-US" sz="2000" b="0" i="0" u="none" strike="noStrike" kern="0" cap="none" spc="0" normalizeH="0" baseline="0" noProof="0" dirty="0" smtClean="0">
              <a:ln>
                <a:noFill/>
              </a:ln>
              <a:effectLst/>
              <a:uLnTx/>
              <a:uFillTx/>
              <a:sym typeface="Arial" pitchFamily="34" charset="0"/>
            </a:endParaRP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endParaRPr kumimoji="0" lang="ja-JP" altLang="en-US" sz="2400" b="0" i="0" u="none" strike="noStrike" kern="0" cap="none" spc="0" normalizeH="0" baseline="0" noProof="0" dirty="0" smtClean="0">
              <a:ln>
                <a:noFill/>
              </a:ln>
              <a:solidFill>
                <a:schemeClr val="bg1">
                  <a:lumMod val="75000"/>
                </a:schemeClr>
              </a:solidFill>
              <a:effectLst/>
              <a:uLnTx/>
              <a:uFillTx/>
              <a:sym typeface="Arial" pitchFamily="34" charset="0"/>
            </a:endParaRP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r>
              <a:rPr kumimoji="0" lang="en-US" altLang="ja-JP" sz="2400" b="0" i="0" u="none" strike="noStrike" kern="0" cap="none" spc="0" normalizeH="0" baseline="0" noProof="0" dirty="0" smtClean="0">
                <a:ln>
                  <a:noFill/>
                </a:ln>
                <a:solidFill>
                  <a:schemeClr val="bg1">
                    <a:lumMod val="75000"/>
                  </a:schemeClr>
                </a:solidFill>
                <a:effectLst/>
                <a:uLnTx/>
                <a:uFillTx/>
                <a:sym typeface="Arial" pitchFamily="34" charset="0"/>
              </a:rPr>
              <a:t>Issues for WP.29 to not</a:t>
            </a:r>
            <a:r>
              <a:rPr kumimoji="0" lang="ja-JP" altLang="en-US" sz="2400" b="0" i="0" u="none" strike="noStrike" kern="0" cap="none" spc="0" normalizeH="0" baseline="0" noProof="0" dirty="0" smtClean="0">
                <a:ln>
                  <a:noFill/>
                </a:ln>
                <a:solidFill>
                  <a:schemeClr val="bg1">
                    <a:lumMod val="75000"/>
                  </a:schemeClr>
                </a:solidFill>
                <a:effectLst/>
                <a:uLnTx/>
                <a:uFillTx/>
                <a:sym typeface="Arial" pitchFamily="34" charset="0"/>
              </a:rPr>
              <a:t>e</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ja-JP" altLang="en-US" sz="2100" b="0" i="0" u="none" strike="noStrike" kern="0" cap="none" spc="0" normalizeH="0" baseline="0" noProof="0" dirty="0" smtClean="0">
                <a:ln>
                  <a:noFill/>
                </a:ln>
                <a:solidFill>
                  <a:schemeClr val="bg1">
                    <a:lumMod val="75000"/>
                  </a:schemeClr>
                </a:solidFill>
                <a:effectLst/>
                <a:uLnTx/>
                <a:uFillTx/>
                <a:sym typeface="Arial" pitchFamily="34" charset="0"/>
              </a:rPr>
              <a:t> Working Assumptions</a:t>
            </a: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en-US" altLang="ja-JP" sz="2100" b="0" i="0" u="none" strike="noStrike" kern="0" cap="none" spc="0" normalizeH="0" baseline="0" noProof="0" dirty="0" smtClean="0">
                <a:ln>
                  <a:noFill/>
                </a:ln>
                <a:solidFill>
                  <a:schemeClr val="bg1">
                    <a:lumMod val="75000"/>
                  </a:schemeClr>
                </a:solidFill>
                <a:effectLst/>
                <a:uLnTx/>
                <a:uFillTx/>
                <a:sym typeface="Arial" pitchFamily="34" charset="0"/>
              </a:rPr>
              <a:t>Contents of draft UNR0</a:t>
            </a:r>
            <a:r>
              <a:rPr kumimoji="0" lang="ja-JP" altLang="en-US" sz="2100" b="0" i="0" u="none" strike="noStrike" kern="0" cap="none" spc="0" normalizeH="0" baseline="0" noProof="0" dirty="0" smtClean="0">
                <a:ln>
                  <a:noFill/>
                </a:ln>
                <a:solidFill>
                  <a:schemeClr val="bg1">
                    <a:lumMod val="75000"/>
                  </a:schemeClr>
                </a:solidFill>
                <a:effectLst/>
                <a:uLnTx/>
                <a:uFillTx/>
                <a:sym typeface="Arial" pitchFamily="34" charset="0"/>
              </a:rPr>
              <a:t> and its Technical Requirements</a:t>
            </a:r>
            <a:endParaRPr kumimoji="0" lang="en-US" altLang="ja-JP" sz="2100" b="0" i="0" u="none" strike="noStrike" kern="0" cap="none" spc="0" normalizeH="0" baseline="0" noProof="0" dirty="0" smtClean="0">
              <a:ln>
                <a:noFill/>
              </a:ln>
              <a:solidFill>
                <a:schemeClr val="bg1">
                  <a:lumMod val="75000"/>
                </a:schemeClr>
              </a:solidFill>
              <a:effectLst/>
              <a:uLnTx/>
              <a:uFillTx/>
              <a:sym typeface="Arial" pitchFamily="34" charset="0"/>
            </a:endParaRPr>
          </a:p>
          <a:p>
            <a:pPr marL="742950" marR="0" lvl="1" indent="-285750" algn="l" defTabSz="914400" eaLnBrk="0" fontAlgn="auto" latinLnBrk="0" hangingPunct="0">
              <a:lnSpc>
                <a:spcPct val="100000"/>
              </a:lnSpc>
              <a:spcBef>
                <a:spcPts val="0"/>
              </a:spcBef>
              <a:spcAft>
                <a:spcPts val="0"/>
              </a:spcAft>
              <a:buClrTx/>
              <a:buSzTx/>
              <a:buFontTx/>
              <a:buAutoNum type="arabicPeriod"/>
              <a:tabLst/>
              <a:defRPr/>
            </a:pPr>
            <a:r>
              <a:rPr kumimoji="0" lang="ja-JP" altLang="en-US" sz="2100" b="0" i="0" u="none" strike="noStrike" kern="0" cap="none" spc="0" normalizeH="0" baseline="0" noProof="0" dirty="0" smtClean="0">
                <a:ln>
                  <a:noFill/>
                </a:ln>
                <a:solidFill>
                  <a:schemeClr val="bg1">
                    <a:lumMod val="75000"/>
                  </a:schemeClr>
                </a:solidFill>
                <a:effectLst/>
                <a:uLnTx/>
                <a:uFillTx/>
                <a:sym typeface="Arial" pitchFamily="34" charset="0"/>
              </a:rPr>
              <a:t>Items for Further Discussion</a:t>
            </a: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endParaRPr kumimoji="0" lang="ja-JP" altLang="en-US" sz="2400" b="0" i="0" u="none" strike="noStrike" kern="0" cap="none" spc="0" normalizeH="0" baseline="0" noProof="0" dirty="0" smtClean="0">
              <a:ln>
                <a:noFill/>
              </a:ln>
              <a:solidFill>
                <a:schemeClr val="bg1">
                  <a:lumMod val="75000"/>
                </a:schemeClr>
              </a:solidFill>
              <a:effectLst/>
              <a:uLnTx/>
              <a:uFillTx/>
              <a:sym typeface="Arial" pitchFamily="34" charset="0"/>
            </a:endParaRPr>
          </a:p>
          <a:p>
            <a:pPr marL="342900" marR="0" lvl="0" indent="-342900" algn="l" defTabSz="914400" eaLnBrk="0" fontAlgn="auto" latinLnBrk="0" hangingPunct="0">
              <a:lnSpc>
                <a:spcPct val="100000"/>
              </a:lnSpc>
              <a:spcBef>
                <a:spcPts val="0"/>
              </a:spcBef>
              <a:spcAft>
                <a:spcPts val="0"/>
              </a:spcAft>
              <a:buClrTx/>
              <a:buSzTx/>
              <a:buFontTx/>
              <a:buAutoNum type="arabicPeriod"/>
              <a:tabLst/>
              <a:defRPr/>
            </a:pPr>
            <a:r>
              <a:rPr kumimoji="0" lang="en-US" altLang="ja-JP" sz="2400" b="0" i="0" u="none" strike="noStrike" kern="0" cap="none" spc="0" normalizeH="0" baseline="0" noProof="0" dirty="0" smtClean="0">
                <a:ln>
                  <a:noFill/>
                </a:ln>
                <a:solidFill>
                  <a:schemeClr val="bg1">
                    <a:lumMod val="75000"/>
                  </a:schemeClr>
                </a:solidFill>
                <a:effectLst/>
                <a:uLnTx/>
                <a:uFillTx/>
                <a:sym typeface="Arial" pitchFamily="34" charset="0"/>
              </a:rPr>
              <a:t>Future evolution of UN R0</a:t>
            </a:r>
            <a:endParaRPr kumimoji="0" lang="ja-JP" altLang="en-US" sz="2000" b="0" i="0" u="none" strike="noStrike" kern="0" cap="none" spc="0" normalizeH="0" baseline="0" noProof="0" dirty="0" smtClean="0">
              <a:ln>
                <a:noFill/>
              </a:ln>
              <a:solidFill>
                <a:schemeClr val="bg1">
                  <a:lumMod val="75000"/>
                </a:schemeClr>
              </a:solidFill>
              <a:effectLst/>
              <a:uLnTx/>
              <a:uFillTx/>
              <a:sym typeface="Calibri" pitchFamily="34" charset="0"/>
            </a:endParaRPr>
          </a:p>
        </p:txBody>
      </p:sp>
      <p:sp>
        <p:nvSpPr>
          <p:cNvPr id="6" name="テキスト ボックス 5"/>
          <p:cNvSpPr txBox="1"/>
          <p:nvPr/>
        </p:nvSpPr>
        <p:spPr>
          <a:xfrm>
            <a:off x="395536" y="692696"/>
            <a:ext cx="8424936" cy="523220"/>
          </a:xfrm>
          <a:prstGeom prst="rect">
            <a:avLst/>
          </a:prstGeom>
          <a:noFill/>
        </p:spPr>
        <p:txBody>
          <a:bodyPr wrap="square" rtlCol="0">
            <a:spAutoFit/>
          </a:bodyPr>
          <a:lstStyle/>
          <a:p>
            <a:r>
              <a:rPr lang="en-US" altLang="ja-JP" sz="1400" dirty="0" smtClean="0"/>
              <a:t>Excerpt from Informal document No.WP.29-161-17 and WP.29-162-12/Rev.1 transmitted by the representative of Japan as Chairman of IWVTA Sub-group “UN R0”</a:t>
            </a:r>
          </a:p>
        </p:txBody>
      </p:sp>
      <p:sp>
        <p:nvSpPr>
          <p:cNvPr id="8" name="テキスト ボックス 7"/>
          <p:cNvSpPr txBox="1"/>
          <p:nvPr/>
        </p:nvSpPr>
        <p:spPr>
          <a:xfrm>
            <a:off x="-129" y="-47500"/>
            <a:ext cx="5976664" cy="461665"/>
          </a:xfrm>
          <a:prstGeom prst="rect">
            <a:avLst/>
          </a:prstGeom>
          <a:noFill/>
        </p:spPr>
        <p:txBody>
          <a:bodyPr wrap="square" rtlCol="0">
            <a:spAutoFit/>
          </a:bodyPr>
          <a:lstStyle/>
          <a:p>
            <a:pPr lvl="0"/>
            <a:r>
              <a:rPr lang="en-US" altLang="ja-JP" sz="2400" b="1" dirty="0">
                <a:solidFill>
                  <a:srgbClr val="0070C0"/>
                </a:solidFill>
                <a:cs typeface="Arial" pitchFamily="34" charset="0"/>
              </a:rPr>
              <a:t> </a:t>
            </a:r>
            <a:r>
              <a:rPr kumimoji="0" lang="en-US" altLang="ja-JP" sz="2400" kern="0" dirty="0" smtClean="0">
                <a:solidFill>
                  <a:srgbClr val="0070C0"/>
                </a:solidFill>
                <a:sym typeface="Arial" pitchFamily="34" charset="0"/>
              </a:rPr>
              <a:t>2. O</a:t>
            </a:r>
            <a:r>
              <a:rPr kumimoji="0" lang="ja-JP" altLang="en-US" sz="2400" kern="0" dirty="0" smtClean="0">
                <a:solidFill>
                  <a:srgbClr val="0070C0"/>
                </a:solidFill>
                <a:sym typeface="Arial" pitchFamily="34" charset="0"/>
              </a:rPr>
              <a:t>verview </a:t>
            </a:r>
            <a:r>
              <a:rPr kumimoji="0" lang="ja-JP" altLang="en-US" sz="2400" kern="0" dirty="0">
                <a:solidFill>
                  <a:srgbClr val="0070C0"/>
                </a:solidFill>
                <a:sym typeface="Arial" pitchFamily="34" charset="0"/>
              </a:rPr>
              <a:t>of </a:t>
            </a:r>
            <a:r>
              <a:rPr kumimoji="0" lang="ja-JP" altLang="en-US" sz="2400" kern="0" dirty="0" smtClean="0">
                <a:solidFill>
                  <a:srgbClr val="0070C0"/>
                </a:solidFill>
                <a:sym typeface="Arial" pitchFamily="34" charset="0"/>
              </a:rPr>
              <a:t>IWVTA</a:t>
            </a:r>
            <a:endParaRPr kumimoji="1" lang="ja-JP" altLang="en-US" sz="2400" dirty="0">
              <a:solidFill>
                <a:srgbClr val="0070C0"/>
              </a:solidFill>
            </a:endParaRPr>
          </a:p>
        </p:txBody>
      </p:sp>
    </p:spTree>
    <p:extLst>
      <p:ext uri="{BB962C8B-B14F-4D97-AF65-F5344CB8AC3E}">
        <p14:creationId xmlns:p14="http://schemas.microsoft.com/office/powerpoint/2010/main" val="1758269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4"/>
          <p:cNvSpPr>
            <a:spLocks noChangeArrowheads="1"/>
          </p:cNvSpPr>
          <p:nvPr/>
        </p:nvSpPr>
        <p:spPr bwMode="auto">
          <a:xfrm>
            <a:off x="372409" y="1335835"/>
            <a:ext cx="9201150" cy="519113"/>
          </a:xfrm>
          <a:prstGeom prst="rect">
            <a:avLst/>
          </a:prstGeom>
          <a:noFill/>
          <a:ln w="9525">
            <a:noFill/>
            <a:miter lim="800000"/>
            <a:headEnd/>
            <a:tailEnd/>
          </a:ln>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altLang="ja-JP" sz="2800" b="1" i="0" u="none" strike="noStrike" kern="0" cap="none" spc="0" normalizeH="0" baseline="0" noProof="0" dirty="0" smtClean="0">
                <a:ln>
                  <a:noFill/>
                </a:ln>
                <a:solidFill>
                  <a:sysClr val="windowText" lastClr="000000"/>
                </a:solidFill>
                <a:effectLst/>
                <a:uLnTx/>
                <a:uFillTx/>
                <a:latin typeface="Arial" panose="020B0604020202020204" pitchFamily="34" charset="0"/>
                <a:cs typeface="Arial" panose="020B0604020202020204" pitchFamily="34" charset="0"/>
                <a:sym typeface="Calibri" pitchFamily="34" charset="0"/>
              </a:rPr>
              <a:t>2.1 </a:t>
            </a:r>
            <a:r>
              <a:rPr kumimoji="0" lang="en-US" altLang="ja-JP" sz="2800" b="1" i="0" u="none" strike="noStrike" kern="0" cap="none" spc="0" normalizeH="0" baseline="0" noProof="0" dirty="0" smtClean="0">
                <a:ln>
                  <a:noFill/>
                </a:ln>
                <a:solidFill>
                  <a:sysClr val="windowText" lastClr="000000"/>
                </a:solidFill>
                <a:effectLst/>
                <a:uLnTx/>
                <a:uFillTx/>
                <a:sym typeface="Calibri" pitchFamily="34" charset="0"/>
              </a:rPr>
              <a:t>UN Regulation No. 0 (</a:t>
            </a:r>
            <a:r>
              <a:rPr kumimoji="0" lang="en-US" altLang="ja-JP" sz="2800" b="1" i="0" u="none" strike="noStrike" kern="0" cap="none" spc="0" normalizeH="0" baseline="0" noProof="0" dirty="0" smtClean="0">
                <a:ln>
                  <a:noFill/>
                </a:ln>
                <a:solidFill>
                  <a:sysClr val="windowText" lastClr="000000"/>
                </a:solidFill>
                <a:effectLst/>
                <a:uLnTx/>
                <a:uFillTx/>
                <a:sym typeface="Arial" pitchFamily="34" charset="0"/>
              </a:rPr>
              <a:t>UN R0)</a:t>
            </a:r>
            <a:endParaRPr kumimoji="0" lang="en-US" altLang="ja-JP" sz="1800" b="1" i="0" u="none" strike="noStrike" kern="0" cap="none" spc="0" normalizeH="0" baseline="0" noProof="0" dirty="0" smtClean="0">
              <a:ln>
                <a:noFill/>
              </a:ln>
              <a:solidFill>
                <a:sysClr val="windowText" lastClr="000000"/>
              </a:solidFill>
              <a:effectLst/>
              <a:uLnTx/>
              <a:uFillTx/>
              <a:sym typeface="Calibri" pitchFamily="34" charset="0"/>
            </a:endParaRPr>
          </a:p>
        </p:txBody>
      </p:sp>
      <p:sp>
        <p:nvSpPr>
          <p:cNvPr id="89" name="Text Box 6"/>
          <p:cNvSpPr>
            <a:spLocks noChangeArrowheads="1"/>
          </p:cNvSpPr>
          <p:nvPr/>
        </p:nvSpPr>
        <p:spPr bwMode="auto">
          <a:xfrm>
            <a:off x="425544" y="1806389"/>
            <a:ext cx="8266112" cy="1200150"/>
          </a:xfrm>
          <a:prstGeom prst="rect">
            <a:avLst/>
          </a:prstGeom>
          <a:noFill/>
          <a:ln w="9525">
            <a:noFill/>
            <a:miter lim="800000"/>
            <a:headEnd/>
            <a:tailEnd/>
          </a:ln>
        </p:spPr>
        <p:txBody>
          <a:bodyPr>
            <a:spAutoFit/>
          </a:bodyPr>
          <a:lstStyle/>
          <a:p>
            <a:pPr marL="342900" marR="0" lvl="0" indent="20638" algn="just" defTabSz="914400" eaLnBrk="0" fontAlgn="auto" latinLnBrk="0" hangingPunct="0">
              <a:lnSpc>
                <a:spcPct val="100000"/>
              </a:lnSpc>
              <a:spcBef>
                <a:spcPct val="50000"/>
              </a:spcBef>
              <a:spcAft>
                <a:spcPts val="0"/>
              </a:spcAft>
              <a:buClrTx/>
              <a:buSzTx/>
              <a:buFont typeface="Wingdings" pitchFamily="2" charset="2"/>
              <a:buNone/>
              <a:tabLst/>
              <a:defRPr/>
            </a:pPr>
            <a:r>
              <a:rPr kumimoji="0" lang="en-US" altLang="ja-JP" sz="2400" b="0" i="0" u="none" strike="noStrike" kern="0" cap="none" spc="0" normalizeH="0" baseline="0" noProof="0" dirty="0" smtClean="0">
                <a:ln>
                  <a:noFill/>
                </a:ln>
                <a:solidFill>
                  <a:sysClr val="windowText" lastClr="000000"/>
                </a:solidFill>
                <a:effectLst/>
                <a:uLnTx/>
                <a:uFillTx/>
                <a:sym typeface="Calibri" pitchFamily="34" charset="0"/>
              </a:rPr>
              <a:t>UN R0 seeks to establish </a:t>
            </a:r>
            <a:r>
              <a:rPr kumimoji="0" lang="en-GB" altLang="en-US" sz="2400" b="0" i="0" u="none" strike="noStrike" kern="0" cap="none" spc="0" normalizeH="0" baseline="0" noProof="0" dirty="0" smtClean="0">
                <a:ln>
                  <a:noFill/>
                </a:ln>
                <a:solidFill>
                  <a:sysClr val="windowText" lastClr="000000"/>
                </a:solidFill>
                <a:effectLst/>
                <a:uLnTx/>
                <a:uFillTx/>
                <a:sym typeface="Calibri" pitchFamily="34" charset="0"/>
              </a:rPr>
              <a:t>an internationally recognised</a:t>
            </a:r>
            <a:r>
              <a:rPr kumimoji="0" lang="en-GB" altLang="en-US" sz="2400" b="0" i="0" u="none" strike="noStrike" kern="0" cap="none" spc="0" normalizeH="0" baseline="0" noProof="0" dirty="0" smtClean="0">
                <a:ln>
                  <a:noFill/>
                </a:ln>
                <a:solidFill>
                  <a:srgbClr val="FF0000"/>
                </a:solidFill>
                <a:effectLst/>
                <a:uLnTx/>
                <a:uFillTx/>
                <a:sym typeface="Calibri" pitchFamily="34" charset="0"/>
              </a:rPr>
              <a:t> </a:t>
            </a:r>
            <a:r>
              <a:rPr kumimoji="0" lang="en-GB" altLang="en-US" sz="2400" b="0" i="0" u="none" strike="noStrike" kern="0" cap="none" spc="0" normalizeH="0" baseline="0" noProof="0" dirty="0" smtClean="0">
                <a:ln>
                  <a:noFill/>
                </a:ln>
                <a:solidFill>
                  <a:sysClr val="windowText" lastClr="000000"/>
                </a:solidFill>
                <a:effectLst/>
                <a:uLnTx/>
                <a:uFillTx/>
                <a:sym typeface="Calibri" pitchFamily="34" charset="0"/>
              </a:rPr>
              <a:t>whole vehicle type approval (IWVTA) scheme within the framework of the revised 1958 Agreement.</a:t>
            </a:r>
          </a:p>
        </p:txBody>
      </p:sp>
      <p:sp>
        <p:nvSpPr>
          <p:cNvPr id="90" name="AutoShape 26"/>
          <p:cNvSpPr>
            <a:spLocks noChangeArrowheads="1"/>
          </p:cNvSpPr>
          <p:nvPr/>
        </p:nvSpPr>
        <p:spPr bwMode="auto">
          <a:xfrm>
            <a:off x="4286744" y="4161571"/>
            <a:ext cx="539911" cy="606157"/>
          </a:xfrm>
          <a:prstGeom prst="rightArrow">
            <a:avLst>
              <a:gd name="adj1" fmla="val 49787"/>
              <a:gd name="adj2" fmla="val 46278"/>
            </a:avLst>
          </a:prstGeom>
          <a:solidFill>
            <a:srgbClr val="FFFF99"/>
          </a:solidFill>
          <a:ln w="9525">
            <a:solidFill>
              <a:schemeClr val="tx1"/>
            </a:solidFill>
            <a:miter lim="800000"/>
            <a:headEnd/>
            <a:tailEnd/>
          </a:ln>
        </p:spPr>
        <p:txBody>
          <a:bodyPr wrap="none" anchor="ctr"/>
          <a:lstStyle/>
          <a:p>
            <a:pPr algn="l" eaLnBrk="0" hangingPunct="0">
              <a:spcBef>
                <a:spcPct val="50000"/>
              </a:spcBef>
            </a:pPr>
            <a:endParaRPr lang="ja-JP" altLang="en-US" sz="1600" b="0">
              <a:sym typeface="Arial" pitchFamily="34" charset="0"/>
            </a:endParaRPr>
          </a:p>
        </p:txBody>
      </p:sp>
      <p:grpSp>
        <p:nvGrpSpPr>
          <p:cNvPr id="2" name="Group 8"/>
          <p:cNvGrpSpPr>
            <a:grpSpLocks/>
          </p:cNvGrpSpPr>
          <p:nvPr/>
        </p:nvGrpSpPr>
        <p:grpSpPr bwMode="auto">
          <a:xfrm>
            <a:off x="5151863" y="3041709"/>
            <a:ext cx="3634018" cy="3411120"/>
            <a:chOff x="0" y="0"/>
            <a:chExt cx="2450" cy="2296"/>
          </a:xfrm>
        </p:grpSpPr>
        <p:sp>
          <p:nvSpPr>
            <p:cNvPr id="92" name="AutoShape 34"/>
            <p:cNvSpPr>
              <a:spLocks noChangeArrowheads="1"/>
            </p:cNvSpPr>
            <p:nvPr/>
          </p:nvSpPr>
          <p:spPr bwMode="auto">
            <a:xfrm>
              <a:off x="0" y="137"/>
              <a:ext cx="2450" cy="2159"/>
            </a:xfrm>
            <a:prstGeom prst="roundRect">
              <a:avLst>
                <a:gd name="adj" fmla="val 7944"/>
              </a:avLst>
            </a:prstGeom>
            <a:solidFill>
              <a:srgbClr val="CCFFCC"/>
            </a:solidFill>
            <a:ln w="28575">
              <a:solidFill>
                <a:schemeClr val="tx1"/>
              </a:solidFill>
              <a:round/>
              <a:headEnd/>
              <a:tailEnd/>
            </a:ln>
          </p:spPr>
          <p:txBody>
            <a:bodyPr wrap="none" anchor="ctr"/>
            <a:lstStyle/>
            <a:p>
              <a:pPr algn="l" eaLnBrk="0" hangingPunct="0">
                <a:spcBef>
                  <a:spcPct val="50000"/>
                </a:spcBef>
              </a:pPr>
              <a:endParaRPr lang="ja-JP" altLang="en-US" sz="1600" b="0">
                <a:sym typeface="ＭＳ Ｐゴシック" pitchFamily="50" charset="-128"/>
              </a:endParaRPr>
            </a:p>
          </p:txBody>
        </p:sp>
        <p:sp>
          <p:nvSpPr>
            <p:cNvPr id="93" name="Text Box 24"/>
            <p:cNvSpPr>
              <a:spLocks noChangeArrowheads="1"/>
            </p:cNvSpPr>
            <p:nvPr/>
          </p:nvSpPr>
          <p:spPr bwMode="auto">
            <a:xfrm>
              <a:off x="90" y="264"/>
              <a:ext cx="2269" cy="366"/>
            </a:xfrm>
            <a:prstGeom prst="rect">
              <a:avLst/>
            </a:prstGeom>
            <a:noFill/>
            <a:ln w="9525">
              <a:noFill/>
              <a:miter lim="800000"/>
              <a:headEnd/>
              <a:tailEnd/>
            </a:ln>
          </p:spPr>
          <p:txBody>
            <a:bodyPr>
              <a:spAutoFit/>
            </a:bodyPr>
            <a:lstStyle/>
            <a:p>
              <a:pPr eaLnBrk="0" hangingPunct="0">
                <a:spcBef>
                  <a:spcPct val="50000"/>
                </a:spcBef>
              </a:pPr>
              <a:r>
                <a:rPr lang="en-US" altLang="ja-JP" sz="1600" dirty="0">
                  <a:solidFill>
                    <a:srgbClr val="FF0000"/>
                  </a:solidFill>
                  <a:sym typeface="Arial" pitchFamily="34" charset="0"/>
                </a:rPr>
                <a:t>Mutual recognition of approval at the whole vehicle level</a:t>
              </a:r>
              <a:endParaRPr lang="ja-JP" altLang="en-US" sz="1800" b="0" dirty="0">
                <a:sym typeface="Calibri" pitchFamily="34" charset="0"/>
              </a:endParaRPr>
            </a:p>
          </p:txBody>
        </p:sp>
        <p:sp>
          <p:nvSpPr>
            <p:cNvPr id="94" name="Freeform 27"/>
            <p:cNvSpPr>
              <a:spLocks/>
            </p:cNvSpPr>
            <p:nvPr/>
          </p:nvSpPr>
          <p:spPr bwMode="auto">
            <a:xfrm>
              <a:off x="226" y="680"/>
              <a:ext cx="1889" cy="738"/>
            </a:xfrm>
            <a:custGeom>
              <a:avLst/>
              <a:gdLst/>
              <a:ahLst/>
              <a:cxnLst/>
              <a:rect l="0" t="0" r="0" b="0"/>
              <a:pathLst/>
            </a:custGeom>
            <a:solidFill>
              <a:srgbClr val="66FFFF">
                <a:alpha val="50195"/>
              </a:srgbClr>
            </a:solidFill>
            <a:ln w="28575" cmpd="sng">
              <a:solidFill>
                <a:srgbClr val="FF0000"/>
              </a:solidFill>
              <a:round/>
              <a:headEnd/>
              <a:tailEnd/>
            </a:ln>
          </p:spPr>
          <p:txBody>
            <a:bodyPr/>
            <a:lstStyle/>
            <a:p>
              <a:endParaRPr lang="ja-JP" altLang="en-US"/>
            </a:p>
          </p:txBody>
        </p:sp>
        <p:sp>
          <p:nvSpPr>
            <p:cNvPr id="95" name="Text Box 31"/>
            <p:cNvSpPr>
              <a:spLocks noChangeArrowheads="1"/>
            </p:cNvSpPr>
            <p:nvPr/>
          </p:nvSpPr>
          <p:spPr bwMode="auto">
            <a:xfrm>
              <a:off x="175" y="1679"/>
              <a:ext cx="2132" cy="559"/>
            </a:xfrm>
            <a:prstGeom prst="rect">
              <a:avLst/>
            </a:prstGeom>
            <a:noFill/>
            <a:ln w="9525">
              <a:solidFill>
                <a:schemeClr val="tx1"/>
              </a:solidFill>
              <a:miter lim="800000"/>
              <a:headEnd/>
              <a:tailEnd/>
            </a:ln>
          </p:spPr>
          <p:txBody>
            <a:bodyPr wrap="square">
              <a:spAutoFit/>
            </a:bodyPr>
            <a:lstStyle/>
            <a:p>
              <a:pPr algn="l" eaLnBrk="0" hangingPunct="0">
                <a:spcBef>
                  <a:spcPct val="50000"/>
                </a:spcBef>
              </a:pPr>
              <a:r>
                <a:rPr lang="en-US" altLang="ja-JP" sz="1600" b="0" dirty="0">
                  <a:sym typeface="Calibri" pitchFamily="34" charset="0"/>
                </a:rPr>
                <a:t>Vehicle type approval not required to be obtained from each country</a:t>
              </a:r>
              <a:endParaRPr lang="ja-JP" altLang="en-US" sz="1800" b="0" dirty="0">
                <a:sym typeface="Calibri" pitchFamily="34" charset="0"/>
              </a:endParaRPr>
            </a:p>
          </p:txBody>
        </p:sp>
        <p:sp>
          <p:nvSpPr>
            <p:cNvPr id="96" name="AutoShape 32"/>
            <p:cNvSpPr>
              <a:spLocks noChangeArrowheads="1"/>
            </p:cNvSpPr>
            <p:nvPr/>
          </p:nvSpPr>
          <p:spPr bwMode="auto">
            <a:xfrm>
              <a:off x="91" y="1633"/>
              <a:ext cx="2314" cy="409"/>
            </a:xfrm>
            <a:prstGeom prst="bracketPair">
              <a:avLst>
                <a:gd name="adj" fmla="val 16667"/>
              </a:avLst>
            </a:prstGeom>
            <a:noFill/>
            <a:ln w="9525">
              <a:solidFill>
                <a:schemeClr val="tx1"/>
              </a:solidFill>
              <a:round/>
              <a:headEnd/>
              <a:tailEnd/>
            </a:ln>
          </p:spPr>
          <p:txBody>
            <a:bodyPr wrap="none" anchor="ctr"/>
            <a:lstStyle/>
            <a:p>
              <a:pPr algn="l" eaLnBrk="0" hangingPunct="0">
                <a:spcBef>
                  <a:spcPct val="50000"/>
                </a:spcBef>
              </a:pPr>
              <a:endParaRPr lang="ja-JP" altLang="en-US" sz="1600" b="0">
                <a:sym typeface="ＭＳ Ｐゴシック" pitchFamily="50" charset="-128"/>
              </a:endParaRPr>
            </a:p>
          </p:txBody>
        </p:sp>
        <p:sp>
          <p:nvSpPr>
            <p:cNvPr id="97" name="Text Box 8"/>
            <p:cNvSpPr>
              <a:spLocks noChangeArrowheads="1"/>
            </p:cNvSpPr>
            <p:nvPr/>
          </p:nvSpPr>
          <p:spPr bwMode="auto">
            <a:xfrm>
              <a:off x="454" y="0"/>
              <a:ext cx="1497" cy="212"/>
            </a:xfrm>
            <a:prstGeom prst="rect">
              <a:avLst/>
            </a:prstGeom>
            <a:solidFill>
              <a:srgbClr val="0000CC"/>
            </a:solidFill>
            <a:ln w="9525">
              <a:noFill/>
              <a:miter lim="800000"/>
              <a:headEnd/>
              <a:tailEnd/>
            </a:ln>
          </p:spPr>
          <p:txBody>
            <a:bodyPr>
              <a:spAutoFit/>
            </a:bodyPr>
            <a:lstStyle/>
            <a:p>
              <a:pPr eaLnBrk="0" hangingPunct="0">
                <a:spcBef>
                  <a:spcPct val="50000"/>
                </a:spcBef>
              </a:pPr>
              <a:r>
                <a:rPr lang="en-US" altLang="ja-JP" sz="1600">
                  <a:solidFill>
                    <a:schemeClr val="bg1"/>
                  </a:solidFill>
                  <a:sym typeface="Calibri" pitchFamily="34" charset="0"/>
                </a:rPr>
                <a:t>Vision for IWVTA</a:t>
              </a:r>
              <a:endParaRPr lang="ja-JP" altLang="en-US" sz="1800" b="0">
                <a:sym typeface="Calibri" pitchFamily="34" charset="0"/>
              </a:endParaRPr>
            </a:p>
          </p:txBody>
        </p:sp>
      </p:grpSp>
      <p:sp>
        <p:nvSpPr>
          <p:cNvPr id="98" name="Freeform 27"/>
          <p:cNvSpPr>
            <a:spLocks/>
          </p:cNvSpPr>
          <p:nvPr/>
        </p:nvSpPr>
        <p:spPr bwMode="auto">
          <a:xfrm>
            <a:off x="5453752" y="3979272"/>
            <a:ext cx="2801903" cy="1096432"/>
          </a:xfrm>
          <a:custGeom>
            <a:avLst/>
            <a:gdLst>
              <a:gd name="T0" fmla="*/ 2147483647 w 4802"/>
              <a:gd name="T1" fmla="*/ 2147483647 h 1880"/>
              <a:gd name="T2" fmla="*/ 0 w 4802"/>
              <a:gd name="T3" fmla="*/ 2147483647 h 1880"/>
              <a:gd name="T4" fmla="*/ 2147483647 w 4802"/>
              <a:gd name="T5" fmla="*/ 2147483647 h 1880"/>
              <a:gd name="T6" fmla="*/ 2147483647 w 4802"/>
              <a:gd name="T7" fmla="*/ 2147483647 h 1880"/>
              <a:gd name="T8" fmla="*/ 2147483647 w 4802"/>
              <a:gd name="T9" fmla="*/ 2147483647 h 1880"/>
              <a:gd name="T10" fmla="*/ 2147483647 w 4802"/>
              <a:gd name="T11" fmla="*/ 2147483647 h 1880"/>
              <a:gd name="T12" fmla="*/ 2147483647 w 4802"/>
              <a:gd name="T13" fmla="*/ 2147483647 h 1880"/>
              <a:gd name="T14" fmla="*/ 2147483647 w 4802"/>
              <a:gd name="T15" fmla="*/ 2147483647 h 1880"/>
              <a:gd name="T16" fmla="*/ 2147483647 w 4802"/>
              <a:gd name="T17" fmla="*/ 2147483647 h 1880"/>
              <a:gd name="T18" fmla="*/ 2147483647 w 4802"/>
              <a:gd name="T19" fmla="*/ 2147483647 h 1880"/>
              <a:gd name="T20" fmla="*/ 2147483647 w 4802"/>
              <a:gd name="T21" fmla="*/ 2147483647 h 1880"/>
              <a:gd name="T22" fmla="*/ 2147483647 w 4802"/>
              <a:gd name="T23" fmla="*/ 2147483647 h 1880"/>
              <a:gd name="T24" fmla="*/ 2147483647 w 4802"/>
              <a:gd name="T25" fmla="*/ 2147483647 h 1880"/>
              <a:gd name="T26" fmla="*/ 2147483647 w 4802"/>
              <a:gd name="T27" fmla="*/ 2147483647 h 1880"/>
              <a:gd name="T28" fmla="*/ 2147483647 w 4802"/>
              <a:gd name="T29" fmla="*/ 2147483647 h 1880"/>
              <a:gd name="T30" fmla="*/ 2147483647 w 4802"/>
              <a:gd name="T31" fmla="*/ 2147483647 h 1880"/>
              <a:gd name="T32" fmla="*/ 2147483647 w 4802"/>
              <a:gd name="T33" fmla="*/ 2147483647 h 1880"/>
              <a:gd name="T34" fmla="*/ 2147483647 w 4802"/>
              <a:gd name="T35" fmla="*/ 2147483647 h 1880"/>
              <a:gd name="T36" fmla="*/ 2147483647 w 4802"/>
              <a:gd name="T37" fmla="*/ 2147483647 h 1880"/>
              <a:gd name="T38" fmla="*/ 2147483647 w 4802"/>
              <a:gd name="T39" fmla="*/ 2147483647 h 1880"/>
              <a:gd name="T40" fmla="*/ 2147483647 w 4802"/>
              <a:gd name="T41" fmla="*/ 2147483647 h 1880"/>
              <a:gd name="T42" fmla="*/ 2147483647 w 4802"/>
              <a:gd name="T43" fmla="*/ 2147483647 h 1880"/>
              <a:gd name="T44" fmla="*/ 2147483647 w 4802"/>
              <a:gd name="T45" fmla="*/ 2147483647 h 1880"/>
              <a:gd name="T46" fmla="*/ 2147483647 w 4802"/>
              <a:gd name="T47" fmla="*/ 2147483647 h 1880"/>
              <a:gd name="T48" fmla="*/ 2147483647 w 4802"/>
              <a:gd name="T49" fmla="*/ 2147483647 h 1880"/>
              <a:gd name="T50" fmla="*/ 2147483647 w 4802"/>
              <a:gd name="T51" fmla="*/ 2147483647 h 1880"/>
              <a:gd name="T52" fmla="*/ 2147483647 w 4802"/>
              <a:gd name="T53" fmla="*/ 2147483647 h 1880"/>
              <a:gd name="T54" fmla="*/ 2147483647 w 4802"/>
              <a:gd name="T55" fmla="*/ 2147483647 h 1880"/>
              <a:gd name="T56" fmla="*/ 2147483647 w 4802"/>
              <a:gd name="T57" fmla="*/ 2147483647 h 1880"/>
              <a:gd name="T58" fmla="*/ 2147483647 w 4802"/>
              <a:gd name="T59" fmla="*/ 2147483647 h 1880"/>
              <a:gd name="T60" fmla="*/ 2147483647 w 4802"/>
              <a:gd name="T61" fmla="*/ 2147483647 h 1880"/>
              <a:gd name="T62" fmla="*/ 2147483647 w 4802"/>
              <a:gd name="T63" fmla="*/ 2147483647 h 1880"/>
              <a:gd name="T64" fmla="*/ 2147483647 w 4802"/>
              <a:gd name="T65" fmla="*/ 2147483647 h 1880"/>
              <a:gd name="T66" fmla="*/ 2147483647 w 4802"/>
              <a:gd name="T67" fmla="*/ 2147483647 h 1880"/>
              <a:gd name="T68" fmla="*/ 2147483647 w 4802"/>
              <a:gd name="T69" fmla="*/ 2147483647 h 1880"/>
              <a:gd name="T70" fmla="*/ 2147483647 w 4802"/>
              <a:gd name="T71" fmla="*/ 2147483647 h 1880"/>
              <a:gd name="T72" fmla="*/ 2147483647 w 4802"/>
              <a:gd name="T73" fmla="*/ 2147483647 h 1880"/>
              <a:gd name="T74" fmla="*/ 2147483647 w 4802"/>
              <a:gd name="T75" fmla="*/ 0 h 1880"/>
              <a:gd name="T76" fmla="*/ 2147483647 w 4802"/>
              <a:gd name="T77" fmla="*/ 0 h 1880"/>
              <a:gd name="T78" fmla="*/ 2147483647 w 4802"/>
              <a:gd name="T79" fmla="*/ 2147483647 h 1880"/>
              <a:gd name="T80" fmla="*/ 2147483647 w 4802"/>
              <a:gd name="T81" fmla="*/ 2147483647 h 1880"/>
              <a:gd name="T82" fmla="*/ 2147483647 w 4802"/>
              <a:gd name="T83" fmla="*/ 2147483647 h 1880"/>
              <a:gd name="T84" fmla="*/ 2147483647 w 4802"/>
              <a:gd name="T85" fmla="*/ 2147483647 h 1880"/>
              <a:gd name="T86" fmla="*/ 2147483647 w 4802"/>
              <a:gd name="T87" fmla="*/ 2147483647 h 1880"/>
              <a:gd name="T88" fmla="*/ 2147483647 w 4802"/>
              <a:gd name="T89" fmla="*/ 2147483647 h 1880"/>
              <a:gd name="T90" fmla="*/ 2147483647 w 4802"/>
              <a:gd name="T91" fmla="*/ 2147483647 h 1880"/>
              <a:gd name="T92" fmla="*/ 2147483647 w 4802"/>
              <a:gd name="T93" fmla="*/ 2147483647 h 1880"/>
              <a:gd name="T94" fmla="*/ 2147483647 w 4802"/>
              <a:gd name="T95" fmla="*/ 2147483647 h 1880"/>
              <a:gd name="T96" fmla="*/ 2147483647 w 4802"/>
              <a:gd name="T97" fmla="*/ 2147483647 h 1880"/>
              <a:gd name="T98" fmla="*/ 2147483647 w 4802"/>
              <a:gd name="T99" fmla="*/ 2147483647 h 188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802"/>
              <a:gd name="T151" fmla="*/ 0 h 1880"/>
              <a:gd name="T152" fmla="*/ 4802 w 4802"/>
              <a:gd name="T153" fmla="*/ 1880 h 188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802" h="1880">
                <a:moveTo>
                  <a:pt x="21" y="1082"/>
                </a:moveTo>
                <a:lnTo>
                  <a:pt x="0" y="1221"/>
                </a:lnTo>
                <a:lnTo>
                  <a:pt x="34" y="1388"/>
                </a:lnTo>
                <a:lnTo>
                  <a:pt x="41" y="1519"/>
                </a:lnTo>
                <a:lnTo>
                  <a:pt x="119" y="1576"/>
                </a:lnTo>
                <a:lnTo>
                  <a:pt x="754" y="1621"/>
                </a:lnTo>
                <a:lnTo>
                  <a:pt x="799" y="1712"/>
                </a:lnTo>
                <a:lnTo>
                  <a:pt x="909" y="1811"/>
                </a:lnTo>
                <a:lnTo>
                  <a:pt x="1082" y="1880"/>
                </a:lnTo>
                <a:lnTo>
                  <a:pt x="1242" y="1873"/>
                </a:lnTo>
                <a:lnTo>
                  <a:pt x="1395" y="1846"/>
                </a:lnTo>
                <a:lnTo>
                  <a:pt x="1480" y="1757"/>
                </a:lnTo>
                <a:lnTo>
                  <a:pt x="1571" y="1576"/>
                </a:lnTo>
                <a:lnTo>
                  <a:pt x="1616" y="1621"/>
                </a:lnTo>
                <a:lnTo>
                  <a:pt x="3929" y="1576"/>
                </a:lnTo>
                <a:lnTo>
                  <a:pt x="3975" y="1667"/>
                </a:lnTo>
                <a:lnTo>
                  <a:pt x="4065" y="1757"/>
                </a:lnTo>
                <a:lnTo>
                  <a:pt x="4177" y="1797"/>
                </a:lnTo>
                <a:lnTo>
                  <a:pt x="4316" y="1818"/>
                </a:lnTo>
                <a:lnTo>
                  <a:pt x="4462" y="1790"/>
                </a:lnTo>
                <a:lnTo>
                  <a:pt x="4573" y="1707"/>
                </a:lnTo>
                <a:lnTo>
                  <a:pt x="4635" y="1582"/>
                </a:lnTo>
                <a:lnTo>
                  <a:pt x="4655" y="1485"/>
                </a:lnTo>
                <a:lnTo>
                  <a:pt x="4700" y="1485"/>
                </a:lnTo>
                <a:lnTo>
                  <a:pt x="4746" y="1395"/>
                </a:lnTo>
                <a:lnTo>
                  <a:pt x="4791" y="1258"/>
                </a:lnTo>
                <a:lnTo>
                  <a:pt x="4802" y="1096"/>
                </a:lnTo>
                <a:lnTo>
                  <a:pt x="4747" y="923"/>
                </a:lnTo>
                <a:lnTo>
                  <a:pt x="4700" y="759"/>
                </a:lnTo>
                <a:lnTo>
                  <a:pt x="4656" y="624"/>
                </a:lnTo>
                <a:lnTo>
                  <a:pt x="4559" y="513"/>
                </a:lnTo>
                <a:lnTo>
                  <a:pt x="4337" y="306"/>
                </a:lnTo>
                <a:lnTo>
                  <a:pt x="4156" y="170"/>
                </a:lnTo>
                <a:lnTo>
                  <a:pt x="4156" y="124"/>
                </a:lnTo>
                <a:lnTo>
                  <a:pt x="3976" y="90"/>
                </a:lnTo>
                <a:lnTo>
                  <a:pt x="3839" y="79"/>
                </a:lnTo>
                <a:lnTo>
                  <a:pt x="3521" y="34"/>
                </a:lnTo>
                <a:lnTo>
                  <a:pt x="3109" y="0"/>
                </a:lnTo>
                <a:lnTo>
                  <a:pt x="2776" y="0"/>
                </a:lnTo>
                <a:lnTo>
                  <a:pt x="2491" y="20"/>
                </a:lnTo>
                <a:lnTo>
                  <a:pt x="2206" y="79"/>
                </a:lnTo>
                <a:lnTo>
                  <a:pt x="1207" y="548"/>
                </a:lnTo>
                <a:lnTo>
                  <a:pt x="1068" y="576"/>
                </a:lnTo>
                <a:lnTo>
                  <a:pt x="853" y="624"/>
                </a:lnTo>
                <a:lnTo>
                  <a:pt x="618" y="669"/>
                </a:lnTo>
                <a:lnTo>
                  <a:pt x="346" y="759"/>
                </a:lnTo>
                <a:lnTo>
                  <a:pt x="180" y="825"/>
                </a:lnTo>
                <a:lnTo>
                  <a:pt x="118" y="881"/>
                </a:lnTo>
                <a:lnTo>
                  <a:pt x="76" y="1006"/>
                </a:lnTo>
                <a:lnTo>
                  <a:pt x="21" y="1082"/>
                </a:lnTo>
                <a:close/>
              </a:path>
            </a:pathLst>
          </a:custGeom>
          <a:solidFill>
            <a:srgbClr val="66FFFF">
              <a:alpha val="50195"/>
            </a:srgbClr>
          </a:solidFill>
          <a:ln w="28575" cmpd="sng">
            <a:solidFill>
              <a:srgbClr val="FF0000"/>
            </a:solidFill>
            <a:round/>
            <a:headEnd/>
            <a:tailEnd/>
          </a:ln>
        </p:spPr>
        <p:txBody>
          <a:bodyPr/>
          <a:lstStyle/>
          <a:p>
            <a:endParaRPr lang="ja-JP" altLang="en-US"/>
          </a:p>
        </p:txBody>
      </p:sp>
      <p:grpSp>
        <p:nvGrpSpPr>
          <p:cNvPr id="4" name="Group 16"/>
          <p:cNvGrpSpPr>
            <a:grpSpLocks/>
          </p:cNvGrpSpPr>
          <p:nvPr/>
        </p:nvGrpSpPr>
        <p:grpSpPr bwMode="auto">
          <a:xfrm>
            <a:off x="807027" y="3042116"/>
            <a:ext cx="3297315" cy="3554480"/>
            <a:chOff x="0" y="0"/>
            <a:chExt cx="2223" cy="2195"/>
          </a:xfrm>
        </p:grpSpPr>
        <p:grpSp>
          <p:nvGrpSpPr>
            <p:cNvPr id="5" name="Group 17"/>
            <p:cNvGrpSpPr>
              <a:grpSpLocks/>
            </p:cNvGrpSpPr>
            <p:nvPr/>
          </p:nvGrpSpPr>
          <p:grpSpPr bwMode="auto">
            <a:xfrm>
              <a:off x="0" y="0"/>
              <a:ext cx="2223" cy="2195"/>
              <a:chOff x="0" y="0"/>
              <a:chExt cx="2223" cy="2195"/>
            </a:xfrm>
          </p:grpSpPr>
          <p:sp>
            <p:nvSpPr>
              <p:cNvPr id="112" name="AutoShape 33"/>
              <p:cNvSpPr>
                <a:spLocks noChangeArrowheads="1"/>
              </p:cNvSpPr>
              <p:nvPr/>
            </p:nvSpPr>
            <p:spPr bwMode="auto">
              <a:xfrm>
                <a:off x="0" y="141"/>
                <a:ext cx="2223" cy="2054"/>
              </a:xfrm>
              <a:prstGeom prst="roundRect">
                <a:avLst>
                  <a:gd name="adj" fmla="val 7944"/>
                </a:avLst>
              </a:prstGeom>
              <a:solidFill>
                <a:schemeClr val="bg1"/>
              </a:solidFill>
              <a:ln w="28575">
                <a:solidFill>
                  <a:schemeClr val="tx1"/>
                </a:solidFill>
                <a:round/>
                <a:headEnd/>
                <a:tailEnd/>
              </a:ln>
            </p:spPr>
            <p:txBody>
              <a:bodyPr wrap="none" anchor="ctr"/>
              <a:lstStyle/>
              <a:p>
                <a:pPr algn="l" eaLnBrk="0" hangingPunct="0">
                  <a:spcBef>
                    <a:spcPct val="50000"/>
                  </a:spcBef>
                </a:pPr>
                <a:endParaRPr lang="ja-JP" altLang="en-US" sz="1600" b="0">
                  <a:sym typeface="ＭＳ Ｐゴシック" pitchFamily="50" charset="-128"/>
                </a:endParaRPr>
              </a:p>
            </p:txBody>
          </p:sp>
          <p:sp>
            <p:nvSpPr>
              <p:cNvPr id="113" name="Text Box 12"/>
              <p:cNvSpPr>
                <a:spLocks noChangeArrowheads="1"/>
              </p:cNvSpPr>
              <p:nvPr/>
            </p:nvSpPr>
            <p:spPr bwMode="auto">
              <a:xfrm>
                <a:off x="91" y="277"/>
                <a:ext cx="2041" cy="366"/>
              </a:xfrm>
              <a:prstGeom prst="rect">
                <a:avLst/>
              </a:prstGeom>
              <a:noFill/>
              <a:ln w="9525">
                <a:noFill/>
                <a:miter lim="800000"/>
                <a:headEnd/>
                <a:tailEnd/>
              </a:ln>
            </p:spPr>
            <p:txBody>
              <a:bodyPr>
                <a:spAutoFit/>
              </a:bodyPr>
              <a:lstStyle/>
              <a:p>
                <a:pPr algn="l" eaLnBrk="0" hangingPunct="0">
                  <a:spcBef>
                    <a:spcPct val="50000"/>
                  </a:spcBef>
                </a:pPr>
                <a:r>
                  <a:rPr lang="en-US" altLang="ja-JP" sz="1600">
                    <a:sym typeface="Arial" pitchFamily="34" charset="0"/>
                  </a:rPr>
                  <a:t>Mutual recognition of approval of vehicle systems and parts</a:t>
                </a:r>
                <a:endParaRPr lang="ja-JP" altLang="en-US" sz="1800" b="0">
                  <a:sym typeface="Calibri" pitchFamily="34" charset="0"/>
                </a:endParaRPr>
              </a:p>
            </p:txBody>
          </p:sp>
          <p:grpSp>
            <p:nvGrpSpPr>
              <p:cNvPr id="6" name="Group 20"/>
              <p:cNvGrpSpPr>
                <a:grpSpLocks/>
              </p:cNvGrpSpPr>
              <p:nvPr/>
            </p:nvGrpSpPr>
            <p:grpSpPr bwMode="auto">
              <a:xfrm>
                <a:off x="91" y="685"/>
                <a:ext cx="1888" cy="744"/>
                <a:chOff x="0" y="0"/>
                <a:chExt cx="2024" cy="798"/>
              </a:xfrm>
            </p:grpSpPr>
            <p:sp>
              <p:nvSpPr>
                <p:cNvPr id="119" name="Freeform 14"/>
                <p:cNvSpPr>
                  <a:spLocks/>
                </p:cNvSpPr>
                <p:nvPr/>
              </p:nvSpPr>
              <p:spPr bwMode="auto">
                <a:xfrm>
                  <a:off x="0" y="0"/>
                  <a:ext cx="2024" cy="792"/>
                </a:xfrm>
                <a:custGeom>
                  <a:avLst/>
                  <a:gdLst/>
                  <a:ahLst/>
                  <a:cxnLst/>
                  <a:rect l="0" t="0" r="0" b="0"/>
                  <a:pathLst/>
                </a:custGeom>
                <a:solidFill>
                  <a:srgbClr val="66FFFF">
                    <a:alpha val="50195"/>
                  </a:srgbClr>
                </a:solidFill>
                <a:ln w="9525">
                  <a:noFill/>
                  <a:round/>
                  <a:headEnd/>
                  <a:tailEnd/>
                </a:ln>
              </p:spPr>
              <p:txBody>
                <a:bodyPr/>
                <a:lstStyle/>
                <a:p>
                  <a:endParaRPr lang="ja-JP" altLang="en-US"/>
                </a:p>
              </p:txBody>
            </p:sp>
            <p:sp>
              <p:nvSpPr>
                <p:cNvPr id="120" name="Oval 15"/>
                <p:cNvSpPr>
                  <a:spLocks noChangeArrowheads="1"/>
                </p:cNvSpPr>
                <p:nvPr/>
              </p:nvSpPr>
              <p:spPr bwMode="auto">
                <a:xfrm>
                  <a:off x="322" y="458"/>
                  <a:ext cx="340" cy="340"/>
                </a:xfrm>
                <a:prstGeom prst="ellipse">
                  <a:avLst/>
                </a:prstGeom>
                <a:solidFill>
                  <a:srgbClr val="66FFFF"/>
                </a:solidFill>
                <a:ln w="28575">
                  <a:solidFill>
                    <a:srgbClr val="FF0000"/>
                  </a:solidFill>
                  <a:round/>
                  <a:headEnd/>
                  <a:tailEnd/>
                </a:ln>
              </p:spPr>
              <p:txBody>
                <a:bodyPr wrap="none" anchor="ctr"/>
                <a:lstStyle/>
                <a:p>
                  <a:pPr algn="l" eaLnBrk="0" hangingPunct="0">
                    <a:spcBef>
                      <a:spcPct val="50000"/>
                    </a:spcBef>
                  </a:pPr>
                  <a:endParaRPr lang="ja-JP" altLang="en-US" sz="1600" b="0">
                    <a:sym typeface="ＭＳ Ｐゴシック" pitchFamily="50" charset="-128"/>
                  </a:endParaRPr>
                </a:p>
              </p:txBody>
            </p:sp>
            <p:sp>
              <p:nvSpPr>
                <p:cNvPr id="121" name="Oval 16"/>
                <p:cNvSpPr>
                  <a:spLocks noChangeArrowheads="1"/>
                </p:cNvSpPr>
                <p:nvPr/>
              </p:nvSpPr>
              <p:spPr bwMode="auto">
                <a:xfrm>
                  <a:off x="1637" y="458"/>
                  <a:ext cx="341" cy="340"/>
                </a:xfrm>
                <a:prstGeom prst="ellipse">
                  <a:avLst/>
                </a:prstGeom>
                <a:solidFill>
                  <a:srgbClr val="66FFFF"/>
                </a:solidFill>
                <a:ln w="28575">
                  <a:solidFill>
                    <a:srgbClr val="FF0000"/>
                  </a:solidFill>
                  <a:round/>
                  <a:headEnd/>
                  <a:tailEnd/>
                </a:ln>
              </p:spPr>
              <p:txBody>
                <a:bodyPr wrap="none" anchor="ctr"/>
                <a:lstStyle/>
                <a:p>
                  <a:pPr algn="l" eaLnBrk="0" hangingPunct="0">
                    <a:spcBef>
                      <a:spcPct val="50000"/>
                    </a:spcBef>
                  </a:pPr>
                  <a:endParaRPr lang="ja-JP" altLang="en-US" sz="1600" b="0">
                    <a:sym typeface="ＭＳ Ｐゴシック" pitchFamily="50" charset="-128"/>
                  </a:endParaRPr>
                </a:p>
              </p:txBody>
            </p:sp>
            <p:sp>
              <p:nvSpPr>
                <p:cNvPr id="122" name="Oval 17"/>
                <p:cNvSpPr>
                  <a:spLocks noChangeArrowheads="1"/>
                </p:cNvSpPr>
                <p:nvPr/>
              </p:nvSpPr>
              <p:spPr bwMode="auto">
                <a:xfrm>
                  <a:off x="1216" y="511"/>
                  <a:ext cx="383" cy="77"/>
                </a:xfrm>
                <a:prstGeom prst="ellipse">
                  <a:avLst/>
                </a:prstGeom>
                <a:solidFill>
                  <a:srgbClr val="66FFFF"/>
                </a:solidFill>
                <a:ln w="28575">
                  <a:solidFill>
                    <a:srgbClr val="FF0000"/>
                  </a:solidFill>
                  <a:round/>
                  <a:headEnd/>
                  <a:tailEnd/>
                </a:ln>
              </p:spPr>
              <p:txBody>
                <a:bodyPr wrap="none" anchor="ctr"/>
                <a:lstStyle/>
                <a:p>
                  <a:pPr algn="l" eaLnBrk="0" hangingPunct="0">
                    <a:spcBef>
                      <a:spcPct val="50000"/>
                    </a:spcBef>
                  </a:pPr>
                  <a:endParaRPr lang="ja-JP" altLang="en-US" sz="1600" b="0">
                    <a:sym typeface="ＭＳ Ｐゴシック" pitchFamily="50" charset="-128"/>
                  </a:endParaRPr>
                </a:p>
              </p:txBody>
            </p:sp>
            <p:sp>
              <p:nvSpPr>
                <p:cNvPr id="123" name="Oval 18"/>
                <p:cNvSpPr>
                  <a:spLocks noChangeArrowheads="1"/>
                </p:cNvSpPr>
                <p:nvPr/>
              </p:nvSpPr>
              <p:spPr bwMode="auto">
                <a:xfrm rot="-4761134">
                  <a:off x="1403" y="314"/>
                  <a:ext cx="421" cy="76"/>
                </a:xfrm>
                <a:prstGeom prst="ellipse">
                  <a:avLst/>
                </a:prstGeom>
                <a:solidFill>
                  <a:srgbClr val="66FFFF"/>
                </a:solidFill>
                <a:ln w="28575">
                  <a:solidFill>
                    <a:srgbClr val="FF0000"/>
                  </a:solidFill>
                  <a:round/>
                  <a:headEnd/>
                  <a:tailEnd/>
                </a:ln>
              </p:spPr>
              <p:txBody>
                <a:bodyPr vert="eaVert" wrap="none" anchor="ctr"/>
                <a:lstStyle/>
                <a:p>
                  <a:pPr algn="l" eaLnBrk="0" hangingPunct="0">
                    <a:spcBef>
                      <a:spcPct val="50000"/>
                    </a:spcBef>
                  </a:pPr>
                  <a:endParaRPr lang="ja-JP" altLang="en-US" sz="1600" b="0">
                    <a:sym typeface="ＭＳ Ｐゴシック" pitchFamily="50" charset="-128"/>
                  </a:endParaRPr>
                </a:p>
              </p:txBody>
            </p:sp>
            <p:sp>
              <p:nvSpPr>
                <p:cNvPr id="124" name="Oval 19"/>
                <p:cNvSpPr>
                  <a:spLocks noChangeArrowheads="1"/>
                </p:cNvSpPr>
                <p:nvPr/>
              </p:nvSpPr>
              <p:spPr bwMode="auto">
                <a:xfrm>
                  <a:off x="777" y="511"/>
                  <a:ext cx="382" cy="77"/>
                </a:xfrm>
                <a:prstGeom prst="ellipse">
                  <a:avLst/>
                </a:prstGeom>
                <a:solidFill>
                  <a:srgbClr val="66FFFF"/>
                </a:solidFill>
                <a:ln w="28575">
                  <a:solidFill>
                    <a:srgbClr val="FF0000"/>
                  </a:solidFill>
                  <a:round/>
                  <a:headEnd/>
                  <a:tailEnd/>
                </a:ln>
              </p:spPr>
              <p:txBody>
                <a:bodyPr wrap="none" anchor="ctr"/>
                <a:lstStyle/>
                <a:p>
                  <a:pPr algn="l" eaLnBrk="0" hangingPunct="0">
                    <a:spcBef>
                      <a:spcPct val="50000"/>
                    </a:spcBef>
                  </a:pPr>
                  <a:endParaRPr lang="ja-JP" altLang="en-US" sz="1600" b="0">
                    <a:sym typeface="ＭＳ Ｐゴシック" pitchFamily="50" charset="-128"/>
                  </a:endParaRPr>
                </a:p>
              </p:txBody>
            </p:sp>
            <p:sp>
              <p:nvSpPr>
                <p:cNvPr id="125" name="Oval 20"/>
                <p:cNvSpPr>
                  <a:spLocks noChangeArrowheads="1"/>
                </p:cNvSpPr>
                <p:nvPr/>
              </p:nvSpPr>
              <p:spPr bwMode="auto">
                <a:xfrm rot="-4761134">
                  <a:off x="966" y="312"/>
                  <a:ext cx="420" cy="77"/>
                </a:xfrm>
                <a:prstGeom prst="ellipse">
                  <a:avLst/>
                </a:prstGeom>
                <a:solidFill>
                  <a:srgbClr val="66FFFF"/>
                </a:solidFill>
                <a:ln w="28575">
                  <a:solidFill>
                    <a:srgbClr val="FF0000"/>
                  </a:solidFill>
                  <a:round/>
                  <a:headEnd/>
                  <a:tailEnd/>
                </a:ln>
              </p:spPr>
              <p:txBody>
                <a:bodyPr vert="eaVert" wrap="none" anchor="ctr"/>
                <a:lstStyle/>
                <a:p>
                  <a:pPr algn="l" eaLnBrk="0" hangingPunct="0">
                    <a:spcBef>
                      <a:spcPct val="50000"/>
                    </a:spcBef>
                  </a:pPr>
                  <a:endParaRPr lang="ja-JP" altLang="en-US" sz="1600" b="0">
                    <a:sym typeface="ＭＳ Ｐゴシック" pitchFamily="50" charset="-128"/>
                  </a:endParaRPr>
                </a:p>
              </p:txBody>
            </p:sp>
            <p:sp>
              <p:nvSpPr>
                <p:cNvPr id="126" name="Oval 21"/>
                <p:cNvSpPr>
                  <a:spLocks noChangeArrowheads="1"/>
                </p:cNvSpPr>
                <p:nvPr/>
              </p:nvSpPr>
              <p:spPr bwMode="auto">
                <a:xfrm rot="-1400559">
                  <a:off x="503" y="94"/>
                  <a:ext cx="521" cy="77"/>
                </a:xfrm>
                <a:prstGeom prst="ellipse">
                  <a:avLst/>
                </a:prstGeom>
                <a:solidFill>
                  <a:srgbClr val="66FFFF"/>
                </a:solidFill>
                <a:ln w="28575">
                  <a:solidFill>
                    <a:srgbClr val="FF0000"/>
                  </a:solidFill>
                  <a:round/>
                  <a:headEnd/>
                  <a:tailEnd/>
                </a:ln>
              </p:spPr>
              <p:txBody>
                <a:bodyPr wrap="none" anchor="ctr"/>
                <a:lstStyle/>
                <a:p>
                  <a:pPr algn="l" eaLnBrk="0" hangingPunct="0">
                    <a:spcBef>
                      <a:spcPct val="50000"/>
                    </a:spcBef>
                  </a:pPr>
                  <a:endParaRPr lang="ja-JP" altLang="en-US" sz="1600" b="0">
                    <a:sym typeface="ＭＳ Ｐゴシック" pitchFamily="50" charset="-128"/>
                  </a:endParaRPr>
                </a:p>
              </p:txBody>
            </p:sp>
            <p:sp>
              <p:nvSpPr>
                <p:cNvPr id="127" name="Oval 22"/>
                <p:cNvSpPr>
                  <a:spLocks noChangeArrowheads="1"/>
                </p:cNvSpPr>
                <p:nvPr/>
              </p:nvSpPr>
              <p:spPr bwMode="auto">
                <a:xfrm rot="-1068322">
                  <a:off x="72" y="336"/>
                  <a:ext cx="341" cy="90"/>
                </a:xfrm>
                <a:prstGeom prst="ellipse">
                  <a:avLst/>
                </a:prstGeom>
                <a:solidFill>
                  <a:srgbClr val="66FFFF"/>
                </a:solidFill>
                <a:ln w="28575">
                  <a:solidFill>
                    <a:srgbClr val="FF0000"/>
                  </a:solidFill>
                  <a:round/>
                  <a:headEnd/>
                  <a:tailEnd/>
                </a:ln>
              </p:spPr>
              <p:txBody>
                <a:bodyPr wrap="none" anchor="ctr"/>
                <a:lstStyle/>
                <a:p>
                  <a:pPr algn="l" eaLnBrk="0" hangingPunct="0">
                    <a:spcBef>
                      <a:spcPct val="50000"/>
                    </a:spcBef>
                  </a:pPr>
                  <a:endParaRPr lang="ja-JP" altLang="en-US" sz="1600" b="0">
                    <a:sym typeface="ＭＳ Ｐゴシック" pitchFamily="50" charset="-128"/>
                  </a:endParaRPr>
                </a:p>
              </p:txBody>
            </p:sp>
            <p:sp>
              <p:nvSpPr>
                <p:cNvPr id="128" name="Oval 23"/>
                <p:cNvSpPr>
                  <a:spLocks noChangeArrowheads="1"/>
                </p:cNvSpPr>
                <p:nvPr/>
              </p:nvSpPr>
              <p:spPr bwMode="auto">
                <a:xfrm rot="4384719">
                  <a:off x="475" y="551"/>
                  <a:ext cx="210" cy="77"/>
                </a:xfrm>
                <a:prstGeom prst="ellipse">
                  <a:avLst/>
                </a:prstGeom>
                <a:solidFill>
                  <a:srgbClr val="66FFFF"/>
                </a:solidFill>
                <a:ln w="28575">
                  <a:solidFill>
                    <a:srgbClr val="FF0000"/>
                  </a:solidFill>
                  <a:round/>
                  <a:headEnd/>
                  <a:tailEnd/>
                </a:ln>
              </p:spPr>
              <p:txBody>
                <a:bodyPr rot="10800000" vert="eaVert" wrap="none" anchor="ctr"/>
                <a:lstStyle/>
                <a:p>
                  <a:pPr algn="l" eaLnBrk="0" hangingPunct="0">
                    <a:spcBef>
                      <a:spcPct val="50000"/>
                    </a:spcBef>
                  </a:pPr>
                  <a:endParaRPr lang="ja-JP" altLang="en-US" sz="1600" b="0">
                    <a:sym typeface="ＭＳ Ｐゴシック" pitchFamily="50" charset="-128"/>
                  </a:endParaRPr>
                </a:p>
              </p:txBody>
            </p:sp>
          </p:grpSp>
          <p:sp>
            <p:nvSpPr>
              <p:cNvPr id="115" name="Text Box 28"/>
              <p:cNvSpPr>
                <a:spLocks noChangeArrowheads="1"/>
              </p:cNvSpPr>
              <p:nvPr/>
            </p:nvSpPr>
            <p:spPr bwMode="auto">
              <a:xfrm>
                <a:off x="90" y="1641"/>
                <a:ext cx="2041" cy="510"/>
              </a:xfrm>
              <a:prstGeom prst="rect">
                <a:avLst/>
              </a:prstGeom>
              <a:noFill/>
              <a:ln w="9525">
                <a:solidFill>
                  <a:schemeClr val="tx1"/>
                </a:solidFill>
                <a:miter lim="800000"/>
                <a:headEnd/>
                <a:tailEnd/>
              </a:ln>
            </p:spPr>
            <p:txBody>
              <a:bodyPr wrap="square">
                <a:spAutoFit/>
              </a:bodyPr>
              <a:lstStyle/>
              <a:p>
                <a:pPr algn="l" eaLnBrk="0" hangingPunct="0">
                  <a:spcBef>
                    <a:spcPct val="50000"/>
                  </a:spcBef>
                </a:pPr>
                <a:r>
                  <a:rPr lang="en-US" altLang="ja-JP" sz="1600" b="0" dirty="0">
                    <a:sym typeface="Calibri" pitchFamily="34" charset="0"/>
                  </a:rPr>
                  <a:t>Vehicle type approval required  to be obtained from each country</a:t>
                </a:r>
                <a:endParaRPr lang="ja-JP" altLang="en-US" sz="1800" b="0" dirty="0">
                  <a:sym typeface="Calibri" pitchFamily="34" charset="0"/>
                </a:endParaRPr>
              </a:p>
            </p:txBody>
          </p:sp>
          <p:sp>
            <p:nvSpPr>
              <p:cNvPr id="116" name="Line 29"/>
              <p:cNvSpPr>
                <a:spLocks noChangeShapeType="1"/>
              </p:cNvSpPr>
              <p:nvPr/>
            </p:nvSpPr>
            <p:spPr bwMode="auto">
              <a:xfrm>
                <a:off x="998" y="1501"/>
                <a:ext cx="272" cy="1"/>
              </a:xfrm>
              <a:prstGeom prst="line">
                <a:avLst/>
              </a:prstGeom>
              <a:noFill/>
              <a:ln w="76200">
                <a:solidFill>
                  <a:schemeClr val="tx1"/>
                </a:solidFill>
                <a:round/>
                <a:headEnd/>
                <a:tailEnd/>
              </a:ln>
            </p:spPr>
            <p:txBody>
              <a:bodyPr/>
              <a:lstStyle/>
              <a:p>
                <a:endParaRPr lang="ja-JP" altLang="en-US"/>
              </a:p>
            </p:txBody>
          </p:sp>
          <p:sp>
            <p:nvSpPr>
              <p:cNvPr id="117" name="Line 30"/>
              <p:cNvSpPr>
                <a:spLocks noChangeShapeType="1"/>
              </p:cNvSpPr>
              <p:nvPr/>
            </p:nvSpPr>
            <p:spPr bwMode="auto">
              <a:xfrm>
                <a:off x="1134" y="1365"/>
                <a:ext cx="1" cy="272"/>
              </a:xfrm>
              <a:prstGeom prst="line">
                <a:avLst/>
              </a:prstGeom>
              <a:noFill/>
              <a:ln w="76200">
                <a:solidFill>
                  <a:schemeClr val="tx1"/>
                </a:solidFill>
                <a:round/>
                <a:headEnd/>
                <a:tailEnd/>
              </a:ln>
            </p:spPr>
            <p:txBody>
              <a:bodyPr/>
              <a:lstStyle/>
              <a:p>
                <a:endParaRPr lang="ja-JP" altLang="en-US"/>
              </a:p>
            </p:txBody>
          </p:sp>
          <p:sp>
            <p:nvSpPr>
              <p:cNvPr id="118" name="Text Box 7"/>
              <p:cNvSpPr>
                <a:spLocks noChangeArrowheads="1"/>
              </p:cNvSpPr>
              <p:nvPr/>
            </p:nvSpPr>
            <p:spPr bwMode="auto">
              <a:xfrm>
                <a:off x="453" y="0"/>
                <a:ext cx="1406" cy="218"/>
              </a:xfrm>
              <a:prstGeom prst="rect">
                <a:avLst/>
              </a:prstGeom>
              <a:solidFill>
                <a:schemeClr val="bg1"/>
              </a:solidFill>
              <a:ln w="9525">
                <a:solidFill>
                  <a:schemeClr val="tx1"/>
                </a:solidFill>
                <a:miter lim="800000"/>
                <a:headEnd/>
                <a:tailEnd/>
              </a:ln>
            </p:spPr>
            <p:txBody>
              <a:bodyPr>
                <a:spAutoFit/>
              </a:bodyPr>
              <a:lstStyle/>
              <a:p>
                <a:pPr eaLnBrk="0" hangingPunct="0">
                  <a:spcBef>
                    <a:spcPct val="50000"/>
                  </a:spcBef>
                </a:pPr>
                <a:r>
                  <a:rPr lang="en-US" altLang="ja-JP" sz="1600" dirty="0">
                    <a:sym typeface="Calibri" pitchFamily="34" charset="0"/>
                  </a:rPr>
                  <a:t>Current System</a:t>
                </a:r>
                <a:endParaRPr lang="ja-JP" altLang="en-US" sz="1800" b="0" dirty="0">
                  <a:sym typeface="Calibri" pitchFamily="34" charset="0"/>
                </a:endParaRPr>
              </a:p>
            </p:txBody>
          </p:sp>
        </p:grpSp>
        <p:grpSp>
          <p:nvGrpSpPr>
            <p:cNvPr id="7" name="Group 35"/>
            <p:cNvGrpSpPr>
              <a:grpSpLocks/>
            </p:cNvGrpSpPr>
            <p:nvPr/>
          </p:nvGrpSpPr>
          <p:grpSpPr bwMode="auto">
            <a:xfrm>
              <a:off x="84" y="685"/>
              <a:ext cx="1888" cy="744"/>
              <a:chOff x="0" y="0"/>
              <a:chExt cx="2024" cy="798"/>
            </a:xfrm>
          </p:grpSpPr>
          <p:sp>
            <p:nvSpPr>
              <p:cNvPr id="102" name="Freeform 14"/>
              <p:cNvSpPr>
                <a:spLocks/>
              </p:cNvSpPr>
              <p:nvPr/>
            </p:nvSpPr>
            <p:spPr bwMode="auto">
              <a:xfrm>
                <a:off x="0" y="0"/>
                <a:ext cx="2024" cy="792"/>
              </a:xfrm>
              <a:custGeom>
                <a:avLst/>
                <a:gdLst>
                  <a:gd name="T0" fmla="*/ 2 w 4802"/>
                  <a:gd name="T1" fmla="*/ 81 h 1880"/>
                  <a:gd name="T2" fmla="*/ 0 w 4802"/>
                  <a:gd name="T3" fmla="*/ 91 h 1880"/>
                  <a:gd name="T4" fmla="*/ 3 w 4802"/>
                  <a:gd name="T5" fmla="*/ 104 h 1880"/>
                  <a:gd name="T6" fmla="*/ 3 w 4802"/>
                  <a:gd name="T7" fmla="*/ 114 h 1880"/>
                  <a:gd name="T8" fmla="*/ 9 w 4802"/>
                  <a:gd name="T9" fmla="*/ 118 h 1880"/>
                  <a:gd name="T10" fmla="*/ 56 w 4802"/>
                  <a:gd name="T11" fmla="*/ 121 h 1880"/>
                  <a:gd name="T12" fmla="*/ 60 w 4802"/>
                  <a:gd name="T13" fmla="*/ 128 h 1880"/>
                  <a:gd name="T14" fmla="*/ 68 w 4802"/>
                  <a:gd name="T15" fmla="*/ 135 h 1880"/>
                  <a:gd name="T16" fmla="*/ 81 w 4802"/>
                  <a:gd name="T17" fmla="*/ 141 h 1880"/>
                  <a:gd name="T18" fmla="*/ 93 w 4802"/>
                  <a:gd name="T19" fmla="*/ 140 h 1880"/>
                  <a:gd name="T20" fmla="*/ 105 w 4802"/>
                  <a:gd name="T21" fmla="*/ 138 h 1880"/>
                  <a:gd name="T22" fmla="*/ 111 w 4802"/>
                  <a:gd name="T23" fmla="*/ 131 h 1880"/>
                  <a:gd name="T24" fmla="*/ 118 w 4802"/>
                  <a:gd name="T25" fmla="*/ 118 h 1880"/>
                  <a:gd name="T26" fmla="*/ 121 w 4802"/>
                  <a:gd name="T27" fmla="*/ 121 h 1880"/>
                  <a:gd name="T28" fmla="*/ 294 w 4802"/>
                  <a:gd name="T29" fmla="*/ 118 h 1880"/>
                  <a:gd name="T30" fmla="*/ 298 w 4802"/>
                  <a:gd name="T31" fmla="*/ 125 h 1880"/>
                  <a:gd name="T32" fmla="*/ 304 w 4802"/>
                  <a:gd name="T33" fmla="*/ 131 h 1880"/>
                  <a:gd name="T34" fmla="*/ 313 w 4802"/>
                  <a:gd name="T35" fmla="*/ 134 h 1880"/>
                  <a:gd name="T36" fmla="*/ 323 w 4802"/>
                  <a:gd name="T37" fmla="*/ 136 h 1880"/>
                  <a:gd name="T38" fmla="*/ 334 w 4802"/>
                  <a:gd name="T39" fmla="*/ 134 h 1880"/>
                  <a:gd name="T40" fmla="*/ 342 w 4802"/>
                  <a:gd name="T41" fmla="*/ 128 h 1880"/>
                  <a:gd name="T42" fmla="*/ 347 w 4802"/>
                  <a:gd name="T43" fmla="*/ 118 h 1880"/>
                  <a:gd name="T44" fmla="*/ 349 w 4802"/>
                  <a:gd name="T45" fmla="*/ 111 h 1880"/>
                  <a:gd name="T46" fmla="*/ 352 w 4802"/>
                  <a:gd name="T47" fmla="*/ 111 h 1880"/>
                  <a:gd name="T48" fmla="*/ 355 w 4802"/>
                  <a:gd name="T49" fmla="*/ 104 h 1880"/>
                  <a:gd name="T50" fmla="*/ 359 w 4802"/>
                  <a:gd name="T51" fmla="*/ 94 h 1880"/>
                  <a:gd name="T52" fmla="*/ 360 w 4802"/>
                  <a:gd name="T53" fmla="*/ 82 h 1880"/>
                  <a:gd name="T54" fmla="*/ 355 w 4802"/>
                  <a:gd name="T55" fmla="*/ 69 h 1880"/>
                  <a:gd name="T56" fmla="*/ 352 w 4802"/>
                  <a:gd name="T57" fmla="*/ 57 h 1880"/>
                  <a:gd name="T58" fmla="*/ 349 w 4802"/>
                  <a:gd name="T59" fmla="*/ 47 h 1880"/>
                  <a:gd name="T60" fmla="*/ 341 w 4802"/>
                  <a:gd name="T61" fmla="*/ 38 h 1880"/>
                  <a:gd name="T62" fmla="*/ 325 w 4802"/>
                  <a:gd name="T63" fmla="*/ 23 h 1880"/>
                  <a:gd name="T64" fmla="*/ 311 w 4802"/>
                  <a:gd name="T65" fmla="*/ 13 h 1880"/>
                  <a:gd name="T66" fmla="*/ 311 w 4802"/>
                  <a:gd name="T67" fmla="*/ 9 h 1880"/>
                  <a:gd name="T68" fmla="*/ 298 w 4802"/>
                  <a:gd name="T69" fmla="*/ 7 h 1880"/>
                  <a:gd name="T70" fmla="*/ 287 w 4802"/>
                  <a:gd name="T71" fmla="*/ 6 h 1880"/>
                  <a:gd name="T72" fmla="*/ 263 w 4802"/>
                  <a:gd name="T73" fmla="*/ 3 h 1880"/>
                  <a:gd name="T74" fmla="*/ 233 w 4802"/>
                  <a:gd name="T75" fmla="*/ 0 h 1880"/>
                  <a:gd name="T76" fmla="*/ 208 w 4802"/>
                  <a:gd name="T77" fmla="*/ 0 h 1880"/>
                  <a:gd name="T78" fmla="*/ 187 w 4802"/>
                  <a:gd name="T79" fmla="*/ 1 h 1880"/>
                  <a:gd name="T80" fmla="*/ 165 w 4802"/>
                  <a:gd name="T81" fmla="*/ 6 h 1880"/>
                  <a:gd name="T82" fmla="*/ 91 w 4802"/>
                  <a:gd name="T83" fmla="*/ 41 h 1880"/>
                  <a:gd name="T84" fmla="*/ 80 w 4802"/>
                  <a:gd name="T85" fmla="*/ 43 h 1880"/>
                  <a:gd name="T86" fmla="*/ 64 w 4802"/>
                  <a:gd name="T87" fmla="*/ 47 h 1880"/>
                  <a:gd name="T88" fmla="*/ 46 w 4802"/>
                  <a:gd name="T89" fmla="*/ 50 h 1880"/>
                  <a:gd name="T90" fmla="*/ 26 w 4802"/>
                  <a:gd name="T91" fmla="*/ 57 h 1880"/>
                  <a:gd name="T92" fmla="*/ 13 w 4802"/>
                  <a:gd name="T93" fmla="*/ 62 h 1880"/>
                  <a:gd name="T94" fmla="*/ 9 w 4802"/>
                  <a:gd name="T95" fmla="*/ 66 h 1880"/>
                  <a:gd name="T96" fmla="*/ 5 w 4802"/>
                  <a:gd name="T97" fmla="*/ 75 h 1880"/>
                  <a:gd name="T98" fmla="*/ 2 w 4802"/>
                  <a:gd name="T99" fmla="*/ 81 h 188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802"/>
                  <a:gd name="T151" fmla="*/ 0 h 1880"/>
                  <a:gd name="T152" fmla="*/ 4802 w 4802"/>
                  <a:gd name="T153" fmla="*/ 1880 h 188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802" h="1880">
                    <a:moveTo>
                      <a:pt x="21" y="1082"/>
                    </a:moveTo>
                    <a:lnTo>
                      <a:pt x="0" y="1221"/>
                    </a:lnTo>
                    <a:lnTo>
                      <a:pt x="34" y="1388"/>
                    </a:lnTo>
                    <a:lnTo>
                      <a:pt x="41" y="1519"/>
                    </a:lnTo>
                    <a:lnTo>
                      <a:pt x="119" y="1576"/>
                    </a:lnTo>
                    <a:lnTo>
                      <a:pt x="754" y="1621"/>
                    </a:lnTo>
                    <a:lnTo>
                      <a:pt x="799" y="1712"/>
                    </a:lnTo>
                    <a:lnTo>
                      <a:pt x="909" y="1811"/>
                    </a:lnTo>
                    <a:lnTo>
                      <a:pt x="1082" y="1880"/>
                    </a:lnTo>
                    <a:lnTo>
                      <a:pt x="1242" y="1873"/>
                    </a:lnTo>
                    <a:lnTo>
                      <a:pt x="1395" y="1846"/>
                    </a:lnTo>
                    <a:lnTo>
                      <a:pt x="1480" y="1757"/>
                    </a:lnTo>
                    <a:lnTo>
                      <a:pt x="1571" y="1576"/>
                    </a:lnTo>
                    <a:lnTo>
                      <a:pt x="1616" y="1621"/>
                    </a:lnTo>
                    <a:lnTo>
                      <a:pt x="3929" y="1576"/>
                    </a:lnTo>
                    <a:lnTo>
                      <a:pt x="3975" y="1667"/>
                    </a:lnTo>
                    <a:lnTo>
                      <a:pt x="4065" y="1757"/>
                    </a:lnTo>
                    <a:lnTo>
                      <a:pt x="4177" y="1797"/>
                    </a:lnTo>
                    <a:lnTo>
                      <a:pt x="4316" y="1818"/>
                    </a:lnTo>
                    <a:lnTo>
                      <a:pt x="4462" y="1790"/>
                    </a:lnTo>
                    <a:lnTo>
                      <a:pt x="4573" y="1707"/>
                    </a:lnTo>
                    <a:lnTo>
                      <a:pt x="4635" y="1582"/>
                    </a:lnTo>
                    <a:lnTo>
                      <a:pt x="4655" y="1485"/>
                    </a:lnTo>
                    <a:lnTo>
                      <a:pt x="4700" y="1485"/>
                    </a:lnTo>
                    <a:lnTo>
                      <a:pt x="4746" y="1395"/>
                    </a:lnTo>
                    <a:lnTo>
                      <a:pt x="4791" y="1258"/>
                    </a:lnTo>
                    <a:lnTo>
                      <a:pt x="4802" y="1096"/>
                    </a:lnTo>
                    <a:lnTo>
                      <a:pt x="4747" y="923"/>
                    </a:lnTo>
                    <a:lnTo>
                      <a:pt x="4700" y="759"/>
                    </a:lnTo>
                    <a:lnTo>
                      <a:pt x="4656" y="624"/>
                    </a:lnTo>
                    <a:lnTo>
                      <a:pt x="4559" y="513"/>
                    </a:lnTo>
                    <a:lnTo>
                      <a:pt x="4337" y="306"/>
                    </a:lnTo>
                    <a:lnTo>
                      <a:pt x="4156" y="170"/>
                    </a:lnTo>
                    <a:lnTo>
                      <a:pt x="4156" y="124"/>
                    </a:lnTo>
                    <a:lnTo>
                      <a:pt x="3976" y="90"/>
                    </a:lnTo>
                    <a:lnTo>
                      <a:pt x="3839" y="79"/>
                    </a:lnTo>
                    <a:lnTo>
                      <a:pt x="3521" y="34"/>
                    </a:lnTo>
                    <a:lnTo>
                      <a:pt x="3109" y="0"/>
                    </a:lnTo>
                    <a:lnTo>
                      <a:pt x="2776" y="0"/>
                    </a:lnTo>
                    <a:lnTo>
                      <a:pt x="2491" y="20"/>
                    </a:lnTo>
                    <a:lnTo>
                      <a:pt x="2206" y="79"/>
                    </a:lnTo>
                    <a:lnTo>
                      <a:pt x="1207" y="548"/>
                    </a:lnTo>
                    <a:lnTo>
                      <a:pt x="1068" y="576"/>
                    </a:lnTo>
                    <a:lnTo>
                      <a:pt x="853" y="624"/>
                    </a:lnTo>
                    <a:lnTo>
                      <a:pt x="618" y="669"/>
                    </a:lnTo>
                    <a:lnTo>
                      <a:pt x="346" y="759"/>
                    </a:lnTo>
                    <a:lnTo>
                      <a:pt x="180" y="825"/>
                    </a:lnTo>
                    <a:lnTo>
                      <a:pt x="118" y="881"/>
                    </a:lnTo>
                    <a:lnTo>
                      <a:pt x="76" y="1006"/>
                    </a:lnTo>
                    <a:lnTo>
                      <a:pt x="21" y="1082"/>
                    </a:lnTo>
                    <a:close/>
                  </a:path>
                </a:pathLst>
              </a:custGeom>
              <a:solidFill>
                <a:srgbClr val="66FFFF">
                  <a:alpha val="50195"/>
                </a:srgbClr>
              </a:solidFill>
              <a:ln w="9525">
                <a:noFill/>
                <a:round/>
                <a:headEnd/>
                <a:tailEnd/>
              </a:ln>
            </p:spPr>
            <p:txBody>
              <a:bodyPr/>
              <a:lstStyle/>
              <a:p>
                <a:endParaRPr lang="ja-JP" altLang="en-US"/>
              </a:p>
            </p:txBody>
          </p:sp>
          <p:sp>
            <p:nvSpPr>
              <p:cNvPr id="103" name="Oval 15"/>
              <p:cNvSpPr>
                <a:spLocks noChangeArrowheads="1"/>
              </p:cNvSpPr>
              <p:nvPr/>
            </p:nvSpPr>
            <p:spPr bwMode="auto">
              <a:xfrm>
                <a:off x="322" y="458"/>
                <a:ext cx="340" cy="340"/>
              </a:xfrm>
              <a:prstGeom prst="ellipse">
                <a:avLst/>
              </a:prstGeom>
              <a:solidFill>
                <a:srgbClr val="66FFFF"/>
              </a:solidFill>
              <a:ln w="28575">
                <a:solidFill>
                  <a:srgbClr val="FF0000"/>
                </a:solidFill>
                <a:round/>
                <a:headEnd/>
                <a:tailEnd/>
              </a:ln>
            </p:spPr>
            <p:txBody>
              <a:bodyPr wrap="none" anchor="ctr"/>
              <a:lstStyle/>
              <a:p>
                <a:pPr algn="l" eaLnBrk="0" hangingPunct="0">
                  <a:spcBef>
                    <a:spcPct val="50000"/>
                  </a:spcBef>
                </a:pPr>
                <a:endParaRPr lang="ja-JP" altLang="en-US" sz="1600" b="0">
                  <a:sym typeface="Calibri" pitchFamily="34" charset="0"/>
                </a:endParaRPr>
              </a:p>
            </p:txBody>
          </p:sp>
          <p:sp>
            <p:nvSpPr>
              <p:cNvPr id="104" name="Oval 16"/>
              <p:cNvSpPr>
                <a:spLocks noChangeArrowheads="1"/>
              </p:cNvSpPr>
              <p:nvPr/>
            </p:nvSpPr>
            <p:spPr bwMode="auto">
              <a:xfrm>
                <a:off x="1637" y="458"/>
                <a:ext cx="341" cy="340"/>
              </a:xfrm>
              <a:prstGeom prst="ellipse">
                <a:avLst/>
              </a:prstGeom>
              <a:solidFill>
                <a:srgbClr val="66FFFF"/>
              </a:solidFill>
              <a:ln w="28575">
                <a:solidFill>
                  <a:srgbClr val="FF0000"/>
                </a:solidFill>
                <a:round/>
                <a:headEnd/>
                <a:tailEnd/>
              </a:ln>
            </p:spPr>
            <p:txBody>
              <a:bodyPr wrap="none" anchor="ctr"/>
              <a:lstStyle/>
              <a:p>
                <a:pPr algn="l" eaLnBrk="0" hangingPunct="0">
                  <a:spcBef>
                    <a:spcPct val="50000"/>
                  </a:spcBef>
                </a:pPr>
                <a:endParaRPr lang="ja-JP" altLang="en-US" sz="1600" b="0">
                  <a:sym typeface="Calibri" pitchFamily="34" charset="0"/>
                </a:endParaRPr>
              </a:p>
            </p:txBody>
          </p:sp>
          <p:sp>
            <p:nvSpPr>
              <p:cNvPr id="105" name="Oval 17"/>
              <p:cNvSpPr>
                <a:spLocks noChangeArrowheads="1"/>
              </p:cNvSpPr>
              <p:nvPr/>
            </p:nvSpPr>
            <p:spPr bwMode="auto">
              <a:xfrm>
                <a:off x="1216" y="511"/>
                <a:ext cx="383" cy="77"/>
              </a:xfrm>
              <a:prstGeom prst="ellipse">
                <a:avLst/>
              </a:prstGeom>
              <a:solidFill>
                <a:srgbClr val="66FFFF"/>
              </a:solidFill>
              <a:ln w="28575">
                <a:solidFill>
                  <a:srgbClr val="FF0000"/>
                </a:solidFill>
                <a:round/>
                <a:headEnd/>
                <a:tailEnd/>
              </a:ln>
            </p:spPr>
            <p:txBody>
              <a:bodyPr wrap="none" anchor="ctr"/>
              <a:lstStyle/>
              <a:p>
                <a:pPr algn="l" eaLnBrk="0" hangingPunct="0">
                  <a:spcBef>
                    <a:spcPct val="50000"/>
                  </a:spcBef>
                </a:pPr>
                <a:endParaRPr lang="ja-JP" altLang="en-US" sz="1600" b="0">
                  <a:sym typeface="Calibri" pitchFamily="34" charset="0"/>
                </a:endParaRPr>
              </a:p>
            </p:txBody>
          </p:sp>
          <p:sp>
            <p:nvSpPr>
              <p:cNvPr id="106" name="Oval 18"/>
              <p:cNvSpPr>
                <a:spLocks noChangeArrowheads="1"/>
              </p:cNvSpPr>
              <p:nvPr/>
            </p:nvSpPr>
            <p:spPr bwMode="auto">
              <a:xfrm rot="-4761134">
                <a:off x="1405" y="315"/>
                <a:ext cx="421" cy="76"/>
              </a:xfrm>
              <a:prstGeom prst="ellipse">
                <a:avLst/>
              </a:prstGeom>
              <a:solidFill>
                <a:srgbClr val="66FFFF"/>
              </a:solidFill>
              <a:ln w="28575">
                <a:solidFill>
                  <a:srgbClr val="FF0000"/>
                </a:solidFill>
                <a:round/>
                <a:headEnd/>
                <a:tailEnd/>
              </a:ln>
            </p:spPr>
            <p:txBody>
              <a:bodyPr rot="10800000" wrap="none" anchor="ctr"/>
              <a:lstStyle/>
              <a:p>
                <a:pPr algn="l" eaLnBrk="0" hangingPunct="0">
                  <a:spcBef>
                    <a:spcPct val="50000"/>
                  </a:spcBef>
                </a:pPr>
                <a:endParaRPr lang="ja-JP" altLang="en-US" sz="1600" b="0">
                  <a:sym typeface="Calibri" pitchFamily="34" charset="0"/>
                </a:endParaRPr>
              </a:p>
            </p:txBody>
          </p:sp>
          <p:sp>
            <p:nvSpPr>
              <p:cNvPr id="107" name="Oval 19"/>
              <p:cNvSpPr>
                <a:spLocks noChangeArrowheads="1"/>
              </p:cNvSpPr>
              <p:nvPr/>
            </p:nvSpPr>
            <p:spPr bwMode="auto">
              <a:xfrm>
                <a:off x="777" y="511"/>
                <a:ext cx="382" cy="77"/>
              </a:xfrm>
              <a:prstGeom prst="ellipse">
                <a:avLst/>
              </a:prstGeom>
              <a:solidFill>
                <a:srgbClr val="66FFFF"/>
              </a:solidFill>
              <a:ln w="28575">
                <a:solidFill>
                  <a:srgbClr val="FF0000"/>
                </a:solidFill>
                <a:round/>
                <a:headEnd/>
                <a:tailEnd/>
              </a:ln>
            </p:spPr>
            <p:txBody>
              <a:bodyPr wrap="none" anchor="ctr"/>
              <a:lstStyle/>
              <a:p>
                <a:pPr algn="l" eaLnBrk="0" hangingPunct="0">
                  <a:spcBef>
                    <a:spcPct val="50000"/>
                  </a:spcBef>
                </a:pPr>
                <a:endParaRPr lang="ja-JP" altLang="en-US" sz="1600" b="0">
                  <a:sym typeface="Calibri" pitchFamily="34" charset="0"/>
                </a:endParaRPr>
              </a:p>
            </p:txBody>
          </p:sp>
          <p:sp>
            <p:nvSpPr>
              <p:cNvPr id="108" name="Oval 20"/>
              <p:cNvSpPr>
                <a:spLocks noChangeArrowheads="1"/>
              </p:cNvSpPr>
              <p:nvPr/>
            </p:nvSpPr>
            <p:spPr bwMode="auto">
              <a:xfrm rot="-4761134">
                <a:off x="967" y="314"/>
                <a:ext cx="420" cy="77"/>
              </a:xfrm>
              <a:prstGeom prst="ellipse">
                <a:avLst/>
              </a:prstGeom>
              <a:solidFill>
                <a:srgbClr val="66FFFF"/>
              </a:solidFill>
              <a:ln w="28575">
                <a:solidFill>
                  <a:srgbClr val="FF0000"/>
                </a:solidFill>
                <a:round/>
                <a:headEnd/>
                <a:tailEnd/>
              </a:ln>
            </p:spPr>
            <p:txBody>
              <a:bodyPr rot="10800000" wrap="none" anchor="ctr"/>
              <a:lstStyle/>
              <a:p>
                <a:pPr algn="l" eaLnBrk="0" hangingPunct="0">
                  <a:spcBef>
                    <a:spcPct val="50000"/>
                  </a:spcBef>
                </a:pPr>
                <a:endParaRPr lang="ja-JP" altLang="en-US" sz="1600" b="0">
                  <a:sym typeface="Calibri" pitchFamily="34" charset="0"/>
                </a:endParaRPr>
              </a:p>
            </p:txBody>
          </p:sp>
          <p:sp>
            <p:nvSpPr>
              <p:cNvPr id="109" name="Oval 21"/>
              <p:cNvSpPr>
                <a:spLocks noChangeArrowheads="1"/>
              </p:cNvSpPr>
              <p:nvPr/>
            </p:nvSpPr>
            <p:spPr bwMode="auto">
              <a:xfrm rot="-1400559">
                <a:off x="503" y="94"/>
                <a:ext cx="521" cy="77"/>
              </a:xfrm>
              <a:prstGeom prst="ellipse">
                <a:avLst/>
              </a:prstGeom>
              <a:solidFill>
                <a:srgbClr val="66FFFF"/>
              </a:solidFill>
              <a:ln w="28575">
                <a:solidFill>
                  <a:srgbClr val="FF0000"/>
                </a:solidFill>
                <a:round/>
                <a:headEnd/>
                <a:tailEnd/>
              </a:ln>
            </p:spPr>
            <p:txBody>
              <a:bodyPr wrap="none" anchor="ctr"/>
              <a:lstStyle/>
              <a:p>
                <a:pPr algn="l" eaLnBrk="0" hangingPunct="0">
                  <a:spcBef>
                    <a:spcPct val="50000"/>
                  </a:spcBef>
                </a:pPr>
                <a:endParaRPr lang="ja-JP" altLang="en-US" sz="1600" b="0">
                  <a:sym typeface="Calibri" pitchFamily="34" charset="0"/>
                </a:endParaRPr>
              </a:p>
            </p:txBody>
          </p:sp>
          <p:sp>
            <p:nvSpPr>
              <p:cNvPr id="110" name="Oval 22"/>
              <p:cNvSpPr>
                <a:spLocks noChangeArrowheads="1"/>
              </p:cNvSpPr>
              <p:nvPr/>
            </p:nvSpPr>
            <p:spPr bwMode="auto">
              <a:xfrm rot="-1068322">
                <a:off x="72" y="336"/>
                <a:ext cx="341" cy="90"/>
              </a:xfrm>
              <a:prstGeom prst="ellipse">
                <a:avLst/>
              </a:prstGeom>
              <a:solidFill>
                <a:srgbClr val="66FFFF"/>
              </a:solidFill>
              <a:ln w="28575">
                <a:solidFill>
                  <a:srgbClr val="FF0000"/>
                </a:solidFill>
                <a:round/>
                <a:headEnd/>
                <a:tailEnd/>
              </a:ln>
            </p:spPr>
            <p:txBody>
              <a:bodyPr wrap="none" anchor="ctr"/>
              <a:lstStyle/>
              <a:p>
                <a:pPr algn="l" eaLnBrk="0" hangingPunct="0">
                  <a:spcBef>
                    <a:spcPct val="50000"/>
                  </a:spcBef>
                </a:pPr>
                <a:endParaRPr lang="ja-JP" altLang="en-US" sz="1600" b="0">
                  <a:sym typeface="Calibri" pitchFamily="34" charset="0"/>
                </a:endParaRPr>
              </a:p>
            </p:txBody>
          </p:sp>
          <p:sp>
            <p:nvSpPr>
              <p:cNvPr id="111" name="Oval 23"/>
              <p:cNvSpPr>
                <a:spLocks noChangeArrowheads="1"/>
              </p:cNvSpPr>
              <p:nvPr/>
            </p:nvSpPr>
            <p:spPr bwMode="auto">
              <a:xfrm rot="4384718">
                <a:off x="476" y="553"/>
                <a:ext cx="210" cy="77"/>
              </a:xfrm>
              <a:prstGeom prst="ellipse">
                <a:avLst/>
              </a:prstGeom>
              <a:solidFill>
                <a:srgbClr val="66FFFF"/>
              </a:solidFill>
              <a:ln w="28575">
                <a:solidFill>
                  <a:srgbClr val="FF0000"/>
                </a:solidFill>
                <a:round/>
                <a:headEnd/>
                <a:tailEnd/>
              </a:ln>
            </p:spPr>
            <p:txBody>
              <a:bodyPr wrap="none" anchor="ctr"/>
              <a:lstStyle/>
              <a:p>
                <a:pPr algn="l" eaLnBrk="0" hangingPunct="0">
                  <a:spcBef>
                    <a:spcPct val="50000"/>
                  </a:spcBef>
                </a:pPr>
                <a:endParaRPr lang="ja-JP" altLang="en-US" sz="1600" b="0">
                  <a:sym typeface="Calibri" pitchFamily="34" charset="0"/>
                </a:endParaRPr>
              </a:p>
            </p:txBody>
          </p:sp>
        </p:grpSp>
      </p:grpSp>
      <p:sp>
        <p:nvSpPr>
          <p:cNvPr id="45" name="テキスト ボックス 44"/>
          <p:cNvSpPr txBox="1"/>
          <p:nvPr/>
        </p:nvSpPr>
        <p:spPr>
          <a:xfrm>
            <a:off x="395536" y="692696"/>
            <a:ext cx="8424936" cy="523220"/>
          </a:xfrm>
          <a:prstGeom prst="rect">
            <a:avLst/>
          </a:prstGeom>
          <a:noFill/>
        </p:spPr>
        <p:txBody>
          <a:bodyPr wrap="square" rtlCol="0">
            <a:spAutoFit/>
          </a:bodyPr>
          <a:lstStyle/>
          <a:p>
            <a:r>
              <a:rPr lang="en-US" altLang="ja-JP" sz="1400" dirty="0" smtClean="0"/>
              <a:t>Excerpt from Informal document No.WP.29-161-17 and WP.29-162-12/Rev.1 transmitted by the representative of Japan as Chairman of IWVTA Sub-group “UN R0”</a:t>
            </a:r>
          </a:p>
        </p:txBody>
      </p:sp>
      <p:sp>
        <p:nvSpPr>
          <p:cNvPr id="46" name="テキスト ボックス 45"/>
          <p:cNvSpPr txBox="1"/>
          <p:nvPr/>
        </p:nvSpPr>
        <p:spPr>
          <a:xfrm>
            <a:off x="-129" y="-47500"/>
            <a:ext cx="5976664" cy="461665"/>
          </a:xfrm>
          <a:prstGeom prst="rect">
            <a:avLst/>
          </a:prstGeom>
          <a:noFill/>
        </p:spPr>
        <p:txBody>
          <a:bodyPr wrap="square" rtlCol="0">
            <a:spAutoFit/>
          </a:bodyPr>
          <a:lstStyle/>
          <a:p>
            <a:pPr lvl="0"/>
            <a:r>
              <a:rPr lang="en-US" altLang="ja-JP" sz="2400" b="1" dirty="0">
                <a:solidFill>
                  <a:srgbClr val="0070C0"/>
                </a:solidFill>
                <a:cs typeface="Arial" pitchFamily="34" charset="0"/>
              </a:rPr>
              <a:t> </a:t>
            </a:r>
            <a:r>
              <a:rPr kumimoji="0" lang="en-US" altLang="ja-JP" sz="2400" kern="0" dirty="0" smtClean="0">
                <a:solidFill>
                  <a:srgbClr val="0070C0"/>
                </a:solidFill>
                <a:sym typeface="Arial" pitchFamily="34" charset="0"/>
              </a:rPr>
              <a:t>2. O</a:t>
            </a:r>
            <a:r>
              <a:rPr kumimoji="0" lang="ja-JP" altLang="en-US" sz="2400" kern="0" dirty="0" smtClean="0">
                <a:solidFill>
                  <a:srgbClr val="0070C0"/>
                </a:solidFill>
                <a:sym typeface="Arial" pitchFamily="34" charset="0"/>
              </a:rPr>
              <a:t>verview </a:t>
            </a:r>
            <a:r>
              <a:rPr kumimoji="0" lang="ja-JP" altLang="en-US" sz="2400" kern="0" dirty="0">
                <a:solidFill>
                  <a:srgbClr val="0070C0"/>
                </a:solidFill>
                <a:sym typeface="Arial" pitchFamily="34" charset="0"/>
              </a:rPr>
              <a:t>of </a:t>
            </a:r>
            <a:r>
              <a:rPr kumimoji="0" lang="ja-JP" altLang="en-US" sz="2400" kern="0" dirty="0" smtClean="0">
                <a:solidFill>
                  <a:srgbClr val="0070C0"/>
                </a:solidFill>
                <a:sym typeface="Arial" pitchFamily="34" charset="0"/>
              </a:rPr>
              <a:t>IWVTA</a:t>
            </a:r>
            <a:endParaRPr kumimoji="1" lang="ja-JP" altLang="en-US" sz="2400" dirty="0">
              <a:solidFill>
                <a:srgbClr val="0070C0"/>
              </a:solidFill>
            </a:endParaRPr>
          </a:p>
        </p:txBody>
      </p:sp>
    </p:spTree>
    <p:extLst>
      <p:ext uri="{BB962C8B-B14F-4D97-AF65-F5344CB8AC3E}">
        <p14:creationId xmlns:p14="http://schemas.microsoft.com/office/powerpoint/2010/main" val="1442634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4"/>
          <p:cNvSpPr>
            <a:spLocks noChangeArrowheads="1"/>
          </p:cNvSpPr>
          <p:nvPr/>
        </p:nvSpPr>
        <p:spPr bwMode="auto">
          <a:xfrm>
            <a:off x="363071" y="1430711"/>
            <a:ext cx="5961063" cy="519113"/>
          </a:xfrm>
          <a:prstGeom prst="rect">
            <a:avLst/>
          </a:prstGeom>
          <a:noFill/>
          <a:ln w="9525">
            <a:noFill/>
            <a:miter lim="800000"/>
            <a:headEnd/>
            <a:tailEnd/>
          </a:ln>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altLang="ja-JP" sz="2800" b="1" i="0" u="none" strike="noStrike" kern="0" cap="none" spc="0" normalizeH="0" baseline="0" noProof="0" dirty="0" smtClean="0">
                <a:ln>
                  <a:noFill/>
                </a:ln>
                <a:solidFill>
                  <a:sysClr val="windowText" lastClr="000000"/>
                </a:solidFill>
                <a:effectLst/>
                <a:uLnTx/>
                <a:uFillTx/>
                <a:sym typeface="Arial" pitchFamily="34" charset="0"/>
              </a:rPr>
              <a:t>2.2 Objective of IWVTA</a:t>
            </a:r>
            <a:endParaRPr kumimoji="0" lang="en-US" altLang="ja-JP" sz="1800" b="1" i="0" u="none" strike="noStrike" kern="0" cap="none" spc="0" normalizeH="0" baseline="0" noProof="0" dirty="0" smtClean="0">
              <a:ln>
                <a:noFill/>
              </a:ln>
              <a:solidFill>
                <a:sysClr val="windowText" lastClr="000000"/>
              </a:solidFill>
              <a:effectLst/>
              <a:uLnTx/>
              <a:uFillTx/>
              <a:sym typeface="Calibri" pitchFamily="34" charset="0"/>
            </a:endParaRPr>
          </a:p>
        </p:txBody>
      </p:sp>
      <p:sp>
        <p:nvSpPr>
          <p:cNvPr id="5" name="テキスト ボックス 3"/>
          <p:cNvSpPr>
            <a:spLocks noChangeArrowheads="1"/>
          </p:cNvSpPr>
          <p:nvPr/>
        </p:nvSpPr>
        <p:spPr bwMode="auto">
          <a:xfrm>
            <a:off x="96371" y="1911724"/>
            <a:ext cx="8741617" cy="4708981"/>
          </a:xfrm>
          <a:prstGeom prst="rect">
            <a:avLst/>
          </a:prstGeom>
          <a:noFill/>
          <a:ln w="9525">
            <a:noFill/>
            <a:miter lim="800000"/>
            <a:headEnd/>
            <a:tailEnd/>
          </a:ln>
        </p:spPr>
        <p:txBody>
          <a:bodyPr wrap="square">
            <a:spAutoFit/>
          </a:bodyPr>
          <a:lstStyle/>
          <a:p>
            <a:pPr marL="342900" marR="0" lvl="0" indent="-342900" algn="l" defTabSz="914400" eaLnBrk="0" fontAlgn="auto" latinLnBrk="0" hangingPunct="0">
              <a:lnSpc>
                <a:spcPct val="100000"/>
              </a:lnSpc>
              <a:spcBef>
                <a:spcPts val="0"/>
              </a:spcBef>
              <a:spcAft>
                <a:spcPts val="0"/>
              </a:spcAft>
              <a:buClrTx/>
              <a:buSzTx/>
              <a:buFontTx/>
              <a:buNone/>
              <a:tabLst/>
              <a:defRPr/>
            </a:pPr>
            <a:r>
              <a:rPr kumimoji="0" lang="en-GB" altLang="en-US" sz="2000" b="0" i="0" u="none" strike="noStrike" kern="0" cap="none" spc="0" normalizeH="0" baseline="0" noProof="0" dirty="0" smtClean="0">
                <a:ln>
                  <a:noFill/>
                </a:ln>
                <a:solidFill>
                  <a:sysClr val="windowText" lastClr="000000"/>
                </a:solidFill>
                <a:effectLst/>
                <a:uLnTx/>
                <a:uFillTx/>
                <a:sym typeface="Calibri" pitchFamily="34" charset="0"/>
              </a:rPr>
              <a:t>	The principal objective of IWVTA is expanding the mutual recognition of vehicle systems and components to whole vehicles by:</a:t>
            </a:r>
          </a:p>
          <a:p>
            <a:pPr marL="342900" marR="0" lvl="0" indent="-342900" algn="l" defTabSz="914400" eaLnBrk="0" fontAlgn="auto" latinLnBrk="0" hangingPunct="0">
              <a:lnSpc>
                <a:spcPct val="100000"/>
              </a:lnSpc>
              <a:spcBef>
                <a:spcPts val="0"/>
              </a:spcBef>
              <a:spcAft>
                <a:spcPts val="0"/>
              </a:spcAft>
              <a:buClrTx/>
              <a:buSzTx/>
              <a:buFontTx/>
              <a:buNone/>
              <a:tabLst/>
              <a:defRPr/>
            </a:pPr>
            <a:endParaRPr kumimoji="0" lang="en-GB" altLang="en-US" sz="1100" b="0" i="0" u="none" strike="noStrike" kern="0" cap="none" spc="0" normalizeH="0" baseline="0" noProof="0" dirty="0" smtClean="0">
              <a:ln>
                <a:noFill/>
              </a:ln>
              <a:solidFill>
                <a:sysClr val="windowText" lastClr="000000"/>
              </a:solidFill>
              <a:effectLst/>
              <a:uLnTx/>
              <a:uFillTx/>
              <a:sym typeface="Calibri" pitchFamily="34" charset="0"/>
            </a:endParaRPr>
          </a:p>
          <a:p>
            <a:pPr marL="742950" marR="0" lvl="1" indent="-285750" algn="l" defTabSz="914400" eaLnBrk="0" fontAlgn="auto" latinLnBrk="0" hangingPunct="0">
              <a:lnSpc>
                <a:spcPct val="100000"/>
              </a:lnSpc>
              <a:spcBef>
                <a:spcPts val="0"/>
              </a:spcBef>
              <a:spcAft>
                <a:spcPts val="0"/>
              </a:spcAft>
              <a:buClrTx/>
              <a:buSzTx/>
              <a:buFontTx/>
              <a:buChar char="•"/>
              <a:tabLst/>
              <a:defRPr/>
            </a:pPr>
            <a:r>
              <a:rPr kumimoji="0" lang="en-GB" altLang="en-US" sz="2000" b="0" i="0" u="none" strike="noStrike" kern="0" cap="none" spc="0" normalizeH="0" baseline="0" noProof="0" dirty="0" smtClean="0">
                <a:ln>
                  <a:noFill/>
                </a:ln>
                <a:solidFill>
                  <a:sysClr val="windowText" lastClr="000000"/>
                </a:solidFill>
                <a:effectLst/>
                <a:uLnTx/>
                <a:uFillTx/>
                <a:sym typeface="Calibri" pitchFamily="34" charset="0"/>
              </a:rPr>
              <a:t>Achieving wider acceptance of the vehicle/component type approvals pursuant to the UN Regulations;</a:t>
            </a:r>
          </a:p>
          <a:p>
            <a:pPr marL="742950" marR="0" lvl="1" indent="-285750" algn="l" defTabSz="914400" eaLnBrk="0" fontAlgn="auto" latinLnBrk="0" hangingPunct="0">
              <a:lnSpc>
                <a:spcPct val="100000"/>
              </a:lnSpc>
              <a:spcBef>
                <a:spcPts val="0"/>
              </a:spcBef>
              <a:spcAft>
                <a:spcPts val="0"/>
              </a:spcAft>
              <a:buClrTx/>
              <a:buSzTx/>
              <a:buFontTx/>
              <a:buChar char="•"/>
              <a:tabLst/>
              <a:defRPr/>
            </a:pPr>
            <a:endParaRPr kumimoji="0" lang="en-GB" altLang="en-US" sz="2000" b="0" i="0" u="none" strike="noStrike" kern="0" cap="none" spc="0" normalizeH="0" baseline="0" noProof="0" dirty="0" smtClean="0">
              <a:ln>
                <a:noFill/>
              </a:ln>
              <a:solidFill>
                <a:sysClr val="windowText" lastClr="000000"/>
              </a:solidFill>
              <a:effectLst/>
              <a:uLnTx/>
              <a:uFillTx/>
              <a:sym typeface="Arial" pitchFamily="34" charset="0"/>
            </a:endParaRPr>
          </a:p>
          <a:p>
            <a:pPr marL="742950" marR="0" lvl="1" indent="-285750" algn="l" defTabSz="914400" eaLnBrk="0" fontAlgn="auto" latinLnBrk="0" hangingPunct="0">
              <a:lnSpc>
                <a:spcPct val="100000"/>
              </a:lnSpc>
              <a:spcBef>
                <a:spcPts val="0"/>
              </a:spcBef>
              <a:spcAft>
                <a:spcPts val="0"/>
              </a:spcAft>
              <a:buClrTx/>
              <a:buSzTx/>
              <a:buFontTx/>
              <a:buChar char="•"/>
              <a:tabLst/>
              <a:defRPr/>
            </a:pP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Increasing the transparency of vehicle type approval procedures in the Contracting Parties applying the IWVTA regulation;</a:t>
            </a:r>
            <a:endParaRPr kumimoji="0" lang="ja-JP" altLang="en-US" sz="2000" b="0" i="0" u="none" strike="noStrike" kern="0" cap="none" spc="0" normalizeH="0" baseline="0" noProof="0" dirty="0" smtClean="0">
              <a:ln>
                <a:noFill/>
              </a:ln>
              <a:solidFill>
                <a:sysClr val="windowText" lastClr="000000"/>
              </a:solidFill>
              <a:effectLst/>
              <a:uLnTx/>
              <a:uFillTx/>
              <a:sym typeface="Arial" pitchFamily="34" charset="0"/>
            </a:endParaRPr>
          </a:p>
          <a:p>
            <a:pPr marL="742950" marR="0" lvl="1" indent="-285750" algn="l" defTabSz="914400" eaLnBrk="0" fontAlgn="auto" latinLnBrk="0" hangingPunct="0">
              <a:lnSpc>
                <a:spcPct val="100000"/>
              </a:lnSpc>
              <a:spcBef>
                <a:spcPts val="0"/>
              </a:spcBef>
              <a:spcAft>
                <a:spcPts val="0"/>
              </a:spcAft>
              <a:buClrTx/>
              <a:buSzTx/>
              <a:buFontTx/>
              <a:buChar char="•"/>
              <a:tabLst/>
              <a:defRPr/>
            </a:pPr>
            <a:endParaRPr kumimoji="0" lang="en-US" altLang="ja-JP" sz="2000" b="0" i="0" u="none" strike="noStrike" kern="0" cap="none" spc="0" normalizeH="0" baseline="0" noProof="0" dirty="0" smtClean="0">
              <a:ln>
                <a:noFill/>
              </a:ln>
              <a:solidFill>
                <a:sysClr val="windowText" lastClr="000000"/>
              </a:solidFill>
              <a:effectLst/>
              <a:uLnTx/>
              <a:uFillTx/>
              <a:sym typeface="Arial" pitchFamily="34" charset="0"/>
            </a:endParaRPr>
          </a:p>
          <a:p>
            <a:pPr marL="742950" marR="0" lvl="1" indent="-285750" algn="l" defTabSz="914400" eaLnBrk="0" fontAlgn="auto" latinLnBrk="0" hangingPunct="0">
              <a:lnSpc>
                <a:spcPct val="100000"/>
              </a:lnSpc>
              <a:spcBef>
                <a:spcPts val="0"/>
              </a:spcBef>
              <a:spcAft>
                <a:spcPts val="0"/>
              </a:spcAft>
              <a:buClrTx/>
              <a:buSzTx/>
              <a:buFontTx/>
              <a:buChar char="•"/>
              <a:tabLst/>
              <a:defRPr/>
            </a:pP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Simplifying procedures and minimizing administrative burdens </a:t>
            </a:r>
            <a:r>
              <a:rPr kumimoji="0" lang="en-GB" altLang="en-US" sz="2000" b="0" i="0" u="none" strike="noStrike" kern="0" cap="none" spc="0" normalizeH="0" baseline="0" noProof="0" dirty="0" smtClean="0">
                <a:ln>
                  <a:noFill/>
                </a:ln>
                <a:solidFill>
                  <a:sysClr val="windowText" lastClr="000000"/>
                </a:solidFill>
                <a:effectLst/>
                <a:uLnTx/>
                <a:uFillTx/>
                <a:sym typeface="Calibri" pitchFamily="34" charset="0"/>
              </a:rPr>
              <a:t>in obtaining national/regional vehicle type approvals; and</a:t>
            </a:r>
            <a:endParaRPr kumimoji="0" lang="ja-JP" altLang="en-US" sz="2000" b="0" i="0" u="none" strike="noStrike" kern="0" cap="none" spc="0" normalizeH="0" baseline="0" noProof="0" dirty="0" smtClean="0">
              <a:ln>
                <a:noFill/>
              </a:ln>
              <a:solidFill>
                <a:sysClr val="windowText" lastClr="000000"/>
              </a:solidFill>
              <a:effectLst/>
              <a:uLnTx/>
              <a:uFillTx/>
              <a:sym typeface="Arial" pitchFamily="34" charset="0"/>
            </a:endParaRPr>
          </a:p>
          <a:p>
            <a:pPr marL="742950" marR="0" lvl="1" indent="-285750" algn="l" defTabSz="914400" eaLnBrk="0" fontAlgn="auto" latinLnBrk="0" hangingPunct="0">
              <a:lnSpc>
                <a:spcPct val="100000"/>
              </a:lnSpc>
              <a:spcBef>
                <a:spcPts val="0"/>
              </a:spcBef>
              <a:spcAft>
                <a:spcPts val="0"/>
              </a:spcAft>
              <a:buClrTx/>
              <a:buSzTx/>
              <a:buFontTx/>
              <a:buChar char="•"/>
              <a:tabLst/>
              <a:defRPr/>
            </a:pPr>
            <a:endParaRPr kumimoji="0" lang="ja-JP" altLang="en-US" sz="2000" b="0" i="0" u="none" strike="noStrike" kern="0" cap="none" spc="0" normalizeH="0" baseline="0" noProof="0" dirty="0" smtClean="0">
              <a:ln>
                <a:noFill/>
              </a:ln>
              <a:solidFill>
                <a:sysClr val="windowText" lastClr="000000"/>
              </a:solidFill>
              <a:effectLst/>
              <a:uLnTx/>
              <a:uFillTx/>
              <a:sym typeface="Arial" pitchFamily="34" charset="0"/>
            </a:endParaRPr>
          </a:p>
          <a:p>
            <a:pPr marL="742950" marR="0" lvl="1" indent="-285750" algn="l" defTabSz="914400" eaLnBrk="0" fontAlgn="auto" latinLnBrk="0" hangingPunct="0">
              <a:lnSpc>
                <a:spcPct val="100000"/>
              </a:lnSpc>
              <a:spcBef>
                <a:spcPts val="0"/>
              </a:spcBef>
              <a:spcAft>
                <a:spcPts val="0"/>
              </a:spcAft>
              <a:buClrTx/>
              <a:buSzTx/>
              <a:buFontTx/>
              <a:buChar char="•"/>
              <a:tabLst/>
              <a:defRPr/>
            </a:pPr>
            <a:r>
              <a:rPr kumimoji="0" lang="en-GB" altLang="en-US" sz="2000" b="0" i="0" u="none" strike="noStrike" kern="0" cap="none" spc="0" normalizeH="0" baseline="0" noProof="0" dirty="0" smtClean="0">
                <a:ln>
                  <a:noFill/>
                </a:ln>
                <a:solidFill>
                  <a:sysClr val="windowText" lastClr="000000"/>
                </a:solidFill>
                <a:effectLst/>
                <a:uLnTx/>
                <a:uFillTx/>
                <a:sym typeface="Calibri" pitchFamily="34" charset="0"/>
              </a:rPr>
              <a:t>Providing a flexible approach to help Contracting Parties developing their national new-vehicle approval requirements.</a:t>
            </a:r>
          </a:p>
          <a:p>
            <a:pPr marL="742950" marR="0" lvl="1" indent="-285750" algn="l" defTabSz="914400" eaLnBrk="0" fontAlgn="auto" latinLnBrk="0" hangingPunct="0">
              <a:lnSpc>
                <a:spcPct val="100000"/>
              </a:lnSpc>
              <a:spcBef>
                <a:spcPts val="0"/>
              </a:spcBef>
              <a:spcAft>
                <a:spcPts val="0"/>
              </a:spcAft>
              <a:buClrTx/>
              <a:buSzTx/>
              <a:buFont typeface="Wingdings" pitchFamily="2" charset="2"/>
              <a:buChar char="ü"/>
              <a:tabLst/>
              <a:defRPr/>
            </a:pPr>
            <a:endPar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endParaRPr>
          </a:p>
        </p:txBody>
      </p:sp>
      <p:sp>
        <p:nvSpPr>
          <p:cNvPr id="7" name="テキスト ボックス 6"/>
          <p:cNvSpPr txBox="1"/>
          <p:nvPr/>
        </p:nvSpPr>
        <p:spPr>
          <a:xfrm>
            <a:off x="395536" y="692696"/>
            <a:ext cx="8424936" cy="523220"/>
          </a:xfrm>
          <a:prstGeom prst="rect">
            <a:avLst/>
          </a:prstGeom>
          <a:noFill/>
        </p:spPr>
        <p:txBody>
          <a:bodyPr wrap="square" rtlCol="0">
            <a:spAutoFit/>
          </a:bodyPr>
          <a:lstStyle/>
          <a:p>
            <a:r>
              <a:rPr lang="en-US" altLang="ja-JP" sz="1400" dirty="0" smtClean="0"/>
              <a:t>Excerpt from Informal document No.WP.29-161-17 and WP.29-162-12/Rev.1 transmitted by the representative of Japan as Chairman of IWVTA Sub-group “UN R0”</a:t>
            </a:r>
          </a:p>
        </p:txBody>
      </p:sp>
      <p:sp>
        <p:nvSpPr>
          <p:cNvPr id="6" name="テキスト ボックス 5"/>
          <p:cNvSpPr txBox="1"/>
          <p:nvPr/>
        </p:nvSpPr>
        <p:spPr>
          <a:xfrm>
            <a:off x="-129" y="-47500"/>
            <a:ext cx="5976664" cy="461665"/>
          </a:xfrm>
          <a:prstGeom prst="rect">
            <a:avLst/>
          </a:prstGeom>
          <a:noFill/>
        </p:spPr>
        <p:txBody>
          <a:bodyPr wrap="square" rtlCol="0">
            <a:spAutoFit/>
          </a:bodyPr>
          <a:lstStyle/>
          <a:p>
            <a:pPr lvl="0"/>
            <a:r>
              <a:rPr lang="en-US" altLang="ja-JP" sz="2400" b="1" dirty="0">
                <a:solidFill>
                  <a:srgbClr val="0070C0"/>
                </a:solidFill>
                <a:cs typeface="Arial" pitchFamily="34" charset="0"/>
              </a:rPr>
              <a:t> </a:t>
            </a:r>
            <a:r>
              <a:rPr kumimoji="0" lang="en-US" altLang="ja-JP" sz="2400" kern="0" dirty="0" smtClean="0">
                <a:solidFill>
                  <a:srgbClr val="0070C0"/>
                </a:solidFill>
                <a:sym typeface="Arial" pitchFamily="34" charset="0"/>
              </a:rPr>
              <a:t>2. O</a:t>
            </a:r>
            <a:r>
              <a:rPr kumimoji="0" lang="ja-JP" altLang="en-US" sz="2400" kern="0" dirty="0" smtClean="0">
                <a:solidFill>
                  <a:srgbClr val="0070C0"/>
                </a:solidFill>
                <a:sym typeface="Arial" pitchFamily="34" charset="0"/>
              </a:rPr>
              <a:t>verview </a:t>
            </a:r>
            <a:r>
              <a:rPr kumimoji="0" lang="ja-JP" altLang="en-US" sz="2400" kern="0" dirty="0">
                <a:solidFill>
                  <a:srgbClr val="0070C0"/>
                </a:solidFill>
                <a:sym typeface="Arial" pitchFamily="34" charset="0"/>
              </a:rPr>
              <a:t>of </a:t>
            </a:r>
            <a:r>
              <a:rPr kumimoji="0" lang="ja-JP" altLang="en-US" sz="2400" kern="0" dirty="0" smtClean="0">
                <a:solidFill>
                  <a:srgbClr val="0070C0"/>
                </a:solidFill>
                <a:sym typeface="Arial" pitchFamily="34" charset="0"/>
              </a:rPr>
              <a:t>IWVTA</a:t>
            </a:r>
            <a:endParaRPr kumimoji="1" lang="ja-JP" altLang="en-US" sz="2400" dirty="0">
              <a:solidFill>
                <a:srgbClr val="0070C0"/>
              </a:solidFill>
            </a:endParaRPr>
          </a:p>
        </p:txBody>
      </p:sp>
    </p:spTree>
    <p:extLst>
      <p:ext uri="{BB962C8B-B14F-4D97-AF65-F5344CB8AC3E}">
        <p14:creationId xmlns:p14="http://schemas.microsoft.com/office/powerpoint/2010/main" val="1442634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4"/>
          <p:cNvSpPr>
            <a:spLocks noChangeArrowheads="1"/>
          </p:cNvSpPr>
          <p:nvPr/>
        </p:nvSpPr>
        <p:spPr bwMode="auto">
          <a:xfrm>
            <a:off x="309282" y="1376922"/>
            <a:ext cx="5961063" cy="519113"/>
          </a:xfrm>
          <a:prstGeom prst="rect">
            <a:avLst/>
          </a:prstGeom>
          <a:noFill/>
          <a:ln w="9525">
            <a:noFill/>
            <a:miter lim="800000"/>
            <a:headEnd/>
            <a:tailEnd/>
          </a:ln>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altLang="ja-JP" sz="2800" b="1" i="0" u="none" strike="noStrike" kern="0" cap="none" spc="0" normalizeH="0" baseline="0" noProof="0" dirty="0" smtClean="0">
                <a:ln>
                  <a:noFill/>
                </a:ln>
                <a:solidFill>
                  <a:sysClr val="windowText" lastClr="000000"/>
                </a:solidFill>
                <a:effectLst/>
                <a:uLnTx/>
                <a:uFillTx/>
                <a:sym typeface="Arial" pitchFamily="34" charset="0"/>
              </a:rPr>
              <a:t>2.3 Who benefits from IWVTA?</a:t>
            </a:r>
            <a:endParaRPr kumimoji="0" lang="en-US" altLang="ja-JP" sz="1800" b="1" i="0" u="none" strike="noStrike" kern="0" cap="none" spc="0" normalizeH="0" baseline="0" noProof="0" dirty="0" smtClean="0">
              <a:ln>
                <a:noFill/>
              </a:ln>
              <a:solidFill>
                <a:sysClr val="windowText" lastClr="000000"/>
              </a:solidFill>
              <a:effectLst/>
              <a:uLnTx/>
              <a:uFillTx/>
              <a:sym typeface="Calibri" pitchFamily="34" charset="0"/>
            </a:endParaRPr>
          </a:p>
        </p:txBody>
      </p:sp>
      <p:sp>
        <p:nvSpPr>
          <p:cNvPr id="5" name="テキスト ボックス 3"/>
          <p:cNvSpPr>
            <a:spLocks noChangeArrowheads="1"/>
          </p:cNvSpPr>
          <p:nvPr/>
        </p:nvSpPr>
        <p:spPr bwMode="auto">
          <a:xfrm>
            <a:off x="268941" y="1949823"/>
            <a:ext cx="8901953" cy="4031873"/>
          </a:xfrm>
          <a:prstGeom prst="rect">
            <a:avLst/>
          </a:prstGeom>
          <a:noFill/>
          <a:ln w="9525">
            <a:noFill/>
            <a:miter lim="800000"/>
            <a:headEnd/>
            <a:tailEnd/>
          </a:ln>
        </p:spPr>
        <p:txBody>
          <a:bodyPr wrap="square">
            <a:spAutoFit/>
          </a:bodyPr>
          <a:lstStyle/>
          <a:p>
            <a:pPr marL="342900" marR="0" lvl="0" indent="-342900" algn="l" defTabSz="914400" eaLnBrk="0" fontAlgn="auto" latinLnBrk="0" hangingPunct="0">
              <a:lnSpc>
                <a:spcPct val="100000"/>
              </a:lnSpc>
              <a:spcBef>
                <a:spcPts val="0"/>
              </a:spcBef>
              <a:spcAft>
                <a:spcPts val="0"/>
              </a:spcAft>
              <a:buClrTx/>
              <a:buSzTx/>
              <a:buFont typeface="Wingdings" pitchFamily="2" charset="2"/>
              <a:buNone/>
              <a:tabLst/>
              <a:defRPr/>
            </a:pPr>
            <a:r>
              <a:rPr kumimoji="0" lang="en-GB" altLang="en-US" sz="2400" b="0" i="0" u="none" strike="noStrike" kern="0" cap="none" spc="0" normalizeH="0" baseline="0" noProof="0" dirty="0" smtClean="0">
                <a:ln>
                  <a:noFill/>
                </a:ln>
                <a:solidFill>
                  <a:sysClr val="windowText" lastClr="000000"/>
                </a:solidFill>
                <a:effectLst/>
                <a:uLnTx/>
                <a:uFillTx/>
                <a:sym typeface="Calibri" pitchFamily="34" charset="0"/>
              </a:rPr>
              <a:t>  Realising the IWVTA objective is beneficial for:</a:t>
            </a:r>
          </a:p>
          <a:p>
            <a:pPr marL="342900" marR="0" lvl="0" indent="-342900" algn="l" defTabSz="914400" eaLnBrk="0" fontAlgn="auto" latinLnBrk="0" hangingPunct="0">
              <a:lnSpc>
                <a:spcPct val="100000"/>
              </a:lnSpc>
              <a:spcBef>
                <a:spcPts val="0"/>
              </a:spcBef>
              <a:spcAft>
                <a:spcPts val="0"/>
              </a:spcAft>
              <a:buClrTx/>
              <a:buSzTx/>
              <a:buFont typeface="Wingdings" pitchFamily="2" charset="2"/>
              <a:buChar char="ü"/>
              <a:tabLst/>
              <a:defRPr/>
            </a:pPr>
            <a:endParaRPr kumimoji="0" lang="en-US" altLang="ja-JP" sz="1200" b="0" i="0" u="none" strike="noStrike" kern="0" cap="none" spc="0" normalizeH="0" baseline="0" noProof="0" dirty="0" smtClean="0">
              <a:ln>
                <a:noFill/>
              </a:ln>
              <a:solidFill>
                <a:sysClr val="windowText" lastClr="000000"/>
              </a:solidFill>
              <a:effectLst/>
              <a:uLnTx/>
              <a:uFillTx/>
              <a:sym typeface="Arial" pitchFamily="34" charset="0"/>
            </a:endParaRPr>
          </a:p>
          <a:p>
            <a:pPr marL="800100" marR="0" lvl="1" indent="-342900" algn="l" defTabSz="914400" eaLnBrk="0" fontAlgn="auto" latinLnBrk="0" hangingPunct="0">
              <a:lnSpc>
                <a:spcPct val="100000"/>
              </a:lnSpc>
              <a:spcBef>
                <a:spcPts val="0"/>
              </a:spcBef>
              <a:spcAft>
                <a:spcPts val="0"/>
              </a:spcAft>
              <a:buClrTx/>
              <a:buSzTx/>
              <a:buFontTx/>
              <a:buChar char="•"/>
              <a:tabLst/>
              <a:defRPr/>
            </a:pPr>
            <a:r>
              <a:rPr kumimoji="0" lang="en-US" altLang="ja-JP" sz="2200" b="0" i="0" u="none" strike="noStrike" kern="0" cap="none" spc="0" normalizeH="0" baseline="0" noProof="0" dirty="0" smtClean="0">
                <a:ln>
                  <a:noFill/>
                </a:ln>
                <a:solidFill>
                  <a:sysClr val="windowText" lastClr="000000"/>
                </a:solidFill>
                <a:effectLst/>
                <a:uLnTx/>
                <a:uFillTx/>
                <a:sym typeface="Calibri" pitchFamily="34" charset="0"/>
              </a:rPr>
              <a:t>Governments - in delivering transparent, robust and reliable processes for vehicle type approval.</a:t>
            </a:r>
          </a:p>
          <a:p>
            <a:pPr marL="800100" marR="0" lvl="1" indent="-342900" algn="l" defTabSz="914400" eaLnBrk="0" fontAlgn="auto" latinLnBrk="0" hangingPunct="0">
              <a:lnSpc>
                <a:spcPct val="100000"/>
              </a:lnSpc>
              <a:spcBef>
                <a:spcPts val="0"/>
              </a:spcBef>
              <a:spcAft>
                <a:spcPts val="0"/>
              </a:spcAft>
              <a:buClrTx/>
              <a:buSzTx/>
              <a:buFontTx/>
              <a:buChar char="•"/>
              <a:tabLst/>
              <a:defRPr/>
            </a:pPr>
            <a:endParaRPr kumimoji="0" lang="en-US" altLang="ja-JP" sz="2200" b="0" i="0" u="none" strike="noStrike" kern="0" cap="none" spc="0" normalizeH="0" baseline="0" noProof="0" dirty="0" smtClean="0">
              <a:ln>
                <a:noFill/>
              </a:ln>
              <a:solidFill>
                <a:sysClr val="windowText" lastClr="000000"/>
              </a:solidFill>
              <a:effectLst/>
              <a:uLnTx/>
              <a:uFillTx/>
              <a:sym typeface="Calibri" pitchFamily="34" charset="0"/>
            </a:endParaRPr>
          </a:p>
          <a:p>
            <a:pPr marL="800100" marR="0" lvl="1" indent="-342900" algn="l" defTabSz="914400" eaLnBrk="0" fontAlgn="auto" latinLnBrk="0" hangingPunct="0">
              <a:lnSpc>
                <a:spcPct val="100000"/>
              </a:lnSpc>
              <a:spcBef>
                <a:spcPts val="0"/>
              </a:spcBef>
              <a:spcAft>
                <a:spcPts val="0"/>
              </a:spcAft>
              <a:buClrTx/>
              <a:buSzTx/>
              <a:buFontTx/>
              <a:buChar char="•"/>
              <a:tabLst/>
              <a:defRPr/>
            </a:pPr>
            <a:r>
              <a:rPr kumimoji="0" lang="en-US" altLang="ja-JP" sz="2200" b="0" i="0" u="none" strike="noStrike" kern="0" cap="none" spc="0" normalizeH="0" baseline="0" noProof="0" dirty="0" smtClean="0">
                <a:ln>
                  <a:noFill/>
                </a:ln>
                <a:solidFill>
                  <a:sysClr val="windowText" lastClr="000000"/>
                </a:solidFill>
                <a:effectLst/>
                <a:uLnTx/>
                <a:uFillTx/>
                <a:sym typeface="Calibri" pitchFamily="34" charset="0"/>
              </a:rPr>
              <a:t>Industry - by having access to quicker and more cost efficient type approval; and the potential for easier access to markets applying IWVTA. </a:t>
            </a:r>
          </a:p>
          <a:p>
            <a:pPr marL="800100" marR="0" lvl="1" indent="-342900" algn="l" defTabSz="914400" eaLnBrk="0" fontAlgn="auto" latinLnBrk="0" hangingPunct="0">
              <a:lnSpc>
                <a:spcPct val="100000"/>
              </a:lnSpc>
              <a:spcBef>
                <a:spcPts val="0"/>
              </a:spcBef>
              <a:spcAft>
                <a:spcPts val="0"/>
              </a:spcAft>
              <a:buClrTx/>
              <a:buSzTx/>
              <a:buFontTx/>
              <a:buChar char="•"/>
              <a:tabLst/>
              <a:defRPr/>
            </a:pPr>
            <a:endParaRPr kumimoji="0" lang="en-US" altLang="ja-JP" sz="2200" b="0" i="0" u="none" strike="noStrike" kern="0" cap="none" spc="0" normalizeH="0" baseline="0" noProof="0" dirty="0" smtClean="0">
              <a:ln>
                <a:noFill/>
              </a:ln>
              <a:solidFill>
                <a:sysClr val="windowText" lastClr="000000"/>
              </a:solidFill>
              <a:effectLst/>
              <a:uLnTx/>
              <a:uFillTx/>
              <a:sym typeface="Calibri" pitchFamily="34" charset="0"/>
            </a:endParaRPr>
          </a:p>
          <a:p>
            <a:pPr marL="800100" marR="0" lvl="1" indent="-342900" algn="l" defTabSz="914400" eaLnBrk="0" fontAlgn="auto" latinLnBrk="0" hangingPunct="0">
              <a:lnSpc>
                <a:spcPct val="100000"/>
              </a:lnSpc>
              <a:spcBef>
                <a:spcPts val="0"/>
              </a:spcBef>
              <a:spcAft>
                <a:spcPts val="0"/>
              </a:spcAft>
              <a:buClrTx/>
              <a:buSzTx/>
              <a:buFontTx/>
              <a:buChar char="•"/>
              <a:tabLst/>
              <a:defRPr/>
            </a:pPr>
            <a:r>
              <a:rPr kumimoji="0" lang="en-US" altLang="ja-JP" sz="2200" b="0" i="0" u="none" strike="noStrike" kern="0" cap="none" spc="0" normalizeH="0" baseline="0" noProof="0" dirty="0" smtClean="0">
                <a:ln>
                  <a:noFill/>
                </a:ln>
                <a:solidFill>
                  <a:sysClr val="windowText" lastClr="000000"/>
                </a:solidFill>
                <a:effectLst/>
                <a:uLnTx/>
                <a:uFillTx/>
                <a:sym typeface="Calibri" pitchFamily="34" charset="0"/>
              </a:rPr>
              <a:t>Consumers - who benefit from vehicles meeting uniform and consistent requirements at lower prices.</a:t>
            </a:r>
          </a:p>
          <a:p>
            <a:pPr marL="800100" marR="0" lvl="1" indent="-342900" algn="l" defTabSz="914400" eaLnBrk="0" fontAlgn="auto" latinLnBrk="0" hangingPunct="0">
              <a:lnSpc>
                <a:spcPct val="100000"/>
              </a:lnSpc>
              <a:spcBef>
                <a:spcPts val="0"/>
              </a:spcBef>
              <a:spcAft>
                <a:spcPts val="0"/>
              </a:spcAft>
              <a:buClrTx/>
              <a:buSzTx/>
              <a:buFont typeface="Wingdings" pitchFamily="2" charset="2"/>
              <a:buNone/>
              <a:tabLst/>
              <a:defRPr/>
            </a:pPr>
            <a:endParaRPr kumimoji="0" lang="en-US" altLang="ja-JP" sz="2200" b="0" i="0" u="none" strike="noStrike" kern="0" cap="none" spc="0" normalizeH="0" baseline="0" noProof="0" dirty="0" smtClean="0">
              <a:ln>
                <a:noFill/>
              </a:ln>
              <a:solidFill>
                <a:sysClr val="windowText" lastClr="000000"/>
              </a:solidFill>
              <a:effectLst/>
              <a:uLnTx/>
              <a:uFillTx/>
              <a:sym typeface="Calibri" pitchFamily="34" charset="0"/>
            </a:endParaRPr>
          </a:p>
        </p:txBody>
      </p:sp>
      <p:sp>
        <p:nvSpPr>
          <p:cNvPr id="7" name="テキスト ボックス 6"/>
          <p:cNvSpPr txBox="1"/>
          <p:nvPr/>
        </p:nvSpPr>
        <p:spPr>
          <a:xfrm>
            <a:off x="395536" y="692696"/>
            <a:ext cx="8424936" cy="523220"/>
          </a:xfrm>
          <a:prstGeom prst="rect">
            <a:avLst/>
          </a:prstGeom>
          <a:noFill/>
        </p:spPr>
        <p:txBody>
          <a:bodyPr wrap="square" rtlCol="0">
            <a:spAutoFit/>
          </a:bodyPr>
          <a:lstStyle/>
          <a:p>
            <a:r>
              <a:rPr lang="en-US" altLang="ja-JP" sz="1400" dirty="0" smtClean="0"/>
              <a:t>Excerpt from Informal document No.WP.29-161-17 and WP.29-162-12/Rev.1 transmitted by the representative of Japan as Chairman of IWVTA Sub-group “UN R0”</a:t>
            </a:r>
          </a:p>
        </p:txBody>
      </p:sp>
      <p:sp>
        <p:nvSpPr>
          <p:cNvPr id="6" name="テキスト ボックス 5"/>
          <p:cNvSpPr txBox="1"/>
          <p:nvPr/>
        </p:nvSpPr>
        <p:spPr>
          <a:xfrm>
            <a:off x="-129" y="-47500"/>
            <a:ext cx="5976664" cy="461665"/>
          </a:xfrm>
          <a:prstGeom prst="rect">
            <a:avLst/>
          </a:prstGeom>
          <a:noFill/>
        </p:spPr>
        <p:txBody>
          <a:bodyPr wrap="square" rtlCol="0">
            <a:spAutoFit/>
          </a:bodyPr>
          <a:lstStyle/>
          <a:p>
            <a:pPr lvl="0"/>
            <a:r>
              <a:rPr lang="en-US" altLang="ja-JP" sz="2400" b="1" dirty="0">
                <a:solidFill>
                  <a:srgbClr val="0070C0"/>
                </a:solidFill>
                <a:cs typeface="Arial" pitchFamily="34" charset="0"/>
              </a:rPr>
              <a:t> </a:t>
            </a:r>
            <a:r>
              <a:rPr kumimoji="0" lang="en-US" altLang="ja-JP" sz="2400" kern="0" dirty="0" smtClean="0">
                <a:solidFill>
                  <a:srgbClr val="0070C0"/>
                </a:solidFill>
                <a:sym typeface="Arial" pitchFamily="34" charset="0"/>
              </a:rPr>
              <a:t>2. O</a:t>
            </a:r>
            <a:r>
              <a:rPr kumimoji="0" lang="ja-JP" altLang="en-US" sz="2400" kern="0" dirty="0" smtClean="0">
                <a:solidFill>
                  <a:srgbClr val="0070C0"/>
                </a:solidFill>
                <a:sym typeface="Arial" pitchFamily="34" charset="0"/>
              </a:rPr>
              <a:t>verview </a:t>
            </a:r>
            <a:r>
              <a:rPr kumimoji="0" lang="ja-JP" altLang="en-US" sz="2400" kern="0" dirty="0">
                <a:solidFill>
                  <a:srgbClr val="0070C0"/>
                </a:solidFill>
                <a:sym typeface="Arial" pitchFamily="34" charset="0"/>
              </a:rPr>
              <a:t>of </a:t>
            </a:r>
            <a:r>
              <a:rPr kumimoji="0" lang="ja-JP" altLang="en-US" sz="2400" kern="0" dirty="0" smtClean="0">
                <a:solidFill>
                  <a:srgbClr val="0070C0"/>
                </a:solidFill>
                <a:sym typeface="Arial" pitchFamily="34" charset="0"/>
              </a:rPr>
              <a:t>IWVTA</a:t>
            </a:r>
            <a:endParaRPr kumimoji="1" lang="ja-JP" altLang="en-US" sz="2400" dirty="0">
              <a:solidFill>
                <a:srgbClr val="0070C0"/>
              </a:solidFill>
            </a:endParaRPr>
          </a:p>
        </p:txBody>
      </p:sp>
    </p:spTree>
    <p:extLst>
      <p:ext uri="{BB962C8B-B14F-4D97-AF65-F5344CB8AC3E}">
        <p14:creationId xmlns:p14="http://schemas.microsoft.com/office/powerpoint/2010/main" val="14426342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4"/>
          <p:cNvSpPr>
            <a:spLocks noChangeArrowheads="1"/>
          </p:cNvSpPr>
          <p:nvPr/>
        </p:nvSpPr>
        <p:spPr bwMode="auto">
          <a:xfrm>
            <a:off x="282389" y="1426975"/>
            <a:ext cx="8661400" cy="519113"/>
          </a:xfrm>
          <a:prstGeom prst="rect">
            <a:avLst/>
          </a:prstGeom>
          <a:noFill/>
          <a:ln w="9525">
            <a:noFill/>
            <a:miter lim="800000"/>
            <a:headEnd/>
            <a:tailEnd/>
          </a:ln>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altLang="ja-JP" sz="2800" b="1" i="0" u="none" strike="noStrike" kern="0" cap="none" spc="0" normalizeH="0" baseline="0" noProof="0" dirty="0" smtClean="0">
                <a:ln>
                  <a:noFill/>
                </a:ln>
                <a:solidFill>
                  <a:sysClr val="windowText" lastClr="000000"/>
                </a:solidFill>
                <a:effectLst/>
                <a:uLnTx/>
                <a:uFillTx/>
                <a:sym typeface="Arial" pitchFamily="34" charset="0"/>
              </a:rPr>
              <a:t>2.4 Delivering the Vision</a:t>
            </a:r>
            <a:endParaRPr kumimoji="0" lang="en-US" altLang="ja-JP" sz="1800" b="1" i="0" u="none" strike="noStrike" kern="0" cap="none" spc="0" normalizeH="0" baseline="0" noProof="0" dirty="0" smtClean="0">
              <a:ln>
                <a:noFill/>
              </a:ln>
              <a:solidFill>
                <a:sysClr val="windowText" lastClr="000000"/>
              </a:solidFill>
              <a:effectLst/>
              <a:uLnTx/>
              <a:uFillTx/>
              <a:sym typeface="Calibri" pitchFamily="34" charset="0"/>
            </a:endParaRPr>
          </a:p>
        </p:txBody>
      </p:sp>
      <p:sp>
        <p:nvSpPr>
          <p:cNvPr id="5" name="テキスト ボックス 3"/>
          <p:cNvSpPr>
            <a:spLocks noChangeArrowheads="1"/>
          </p:cNvSpPr>
          <p:nvPr/>
        </p:nvSpPr>
        <p:spPr bwMode="auto">
          <a:xfrm>
            <a:off x="469527" y="1904253"/>
            <a:ext cx="8255373" cy="4447371"/>
          </a:xfrm>
          <a:prstGeom prst="rect">
            <a:avLst/>
          </a:prstGeom>
          <a:noFill/>
          <a:ln w="9525">
            <a:noFill/>
            <a:miter lim="800000"/>
            <a:headEnd/>
            <a:tailEnd/>
          </a:ln>
        </p:spPr>
        <p:txBody>
          <a:bodyPr wrap="square">
            <a:spAutoFit/>
          </a:bodyPr>
          <a:lstStyle/>
          <a:p>
            <a:pPr marL="0" marR="0" lvl="0" indent="0" algn="l" defTabSz="914400" eaLnBrk="0" fontAlgn="t" latinLnBrk="0" hangingPunct="0">
              <a:lnSpc>
                <a:spcPct val="100000"/>
              </a:lnSpc>
              <a:spcBef>
                <a:spcPts val="0"/>
              </a:spcBef>
              <a:spcAft>
                <a:spcPct val="40000"/>
              </a:spcAft>
              <a:buClrTx/>
              <a:buSzTx/>
              <a:buFontTx/>
              <a:buNone/>
              <a:tabLst/>
              <a:defRPr/>
            </a:pP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We </a:t>
            </a:r>
            <a:r>
              <a:rPr kumimoji="0" lang="en-US" altLang="ja-JP" sz="2000" b="0" i="0" u="none" strike="noStrike" kern="0" cap="none" spc="0" normalizeH="0" baseline="0" noProof="0" dirty="0" err="1" smtClean="0">
                <a:ln>
                  <a:noFill/>
                </a:ln>
                <a:solidFill>
                  <a:sysClr val="windowText" lastClr="000000"/>
                </a:solidFill>
                <a:effectLst/>
                <a:uLnTx/>
                <a:uFillTx/>
                <a:sym typeface="Calibri" pitchFamily="34" charset="0"/>
              </a:rPr>
              <a:t>recognise</a:t>
            </a: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 the IWVTA vision cannot be achieved from the very  beginning due to:</a:t>
            </a:r>
          </a:p>
          <a:p>
            <a:pPr marL="900113" marR="0" lvl="1" indent="-268288" algn="l" defTabSz="914400" eaLnBrk="0" fontAlgn="auto" latinLnBrk="0" hangingPunct="0">
              <a:lnSpc>
                <a:spcPct val="100000"/>
              </a:lnSpc>
              <a:spcBef>
                <a:spcPts val="0"/>
              </a:spcBef>
              <a:spcAft>
                <a:spcPct val="30000"/>
              </a:spcAft>
              <a:buClrTx/>
              <a:buSzTx/>
              <a:buFontTx/>
              <a:buChar char="•"/>
              <a:tabLst/>
              <a:defRPr/>
            </a:pP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the different number of UN Regulations currently applied by Contracting Parties, and</a:t>
            </a:r>
          </a:p>
          <a:p>
            <a:pPr marL="900113" marR="0" lvl="1" indent="-268288" algn="l" defTabSz="914400" eaLnBrk="0" fontAlgn="auto" latinLnBrk="0" hangingPunct="0">
              <a:lnSpc>
                <a:spcPct val="100000"/>
              </a:lnSpc>
              <a:spcBef>
                <a:spcPts val="0"/>
              </a:spcBef>
              <a:spcAft>
                <a:spcPts val="0"/>
              </a:spcAft>
              <a:buClrTx/>
              <a:buSzTx/>
              <a:buFontTx/>
              <a:buChar char="•"/>
              <a:tabLst/>
              <a:defRPr/>
            </a:pP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the different requirements at whole vehicle level operated  nationally/regionally.</a:t>
            </a:r>
            <a:b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br>
            <a:endParaRPr kumimoji="0" lang="en-US" altLang="ja-JP" sz="1100" b="0" i="0" u="none" strike="noStrike" kern="0" cap="none" spc="0" normalizeH="0" baseline="0" noProof="0" dirty="0" smtClean="0">
              <a:ln>
                <a:noFill/>
              </a:ln>
              <a:solidFill>
                <a:sysClr val="windowText" lastClr="000000"/>
              </a:solidFill>
              <a:effectLst/>
              <a:uLnTx/>
              <a:uFillTx/>
              <a:sym typeface="Calibri" pitchFamily="34" charset="0"/>
            </a:endParaRPr>
          </a:p>
          <a:p>
            <a:pPr marL="0" marR="0" lvl="0" indent="0" algn="l" defTabSz="914400" eaLnBrk="0" fontAlgn="auto" latinLnBrk="0" hangingPunct="0">
              <a:lnSpc>
                <a:spcPct val="100000"/>
              </a:lnSpc>
              <a:spcBef>
                <a:spcPts val="0"/>
              </a:spcBef>
              <a:spcAft>
                <a:spcPct val="30000"/>
              </a:spcAft>
              <a:buClrTx/>
              <a:buSzTx/>
              <a:buFontTx/>
              <a:buNone/>
              <a:tabLst/>
              <a:defRPr/>
            </a:pP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And so; </a:t>
            </a:r>
          </a:p>
          <a:p>
            <a:pPr marL="900113" marR="0" lvl="1" indent="-268288" algn="l" defTabSz="914400" eaLnBrk="0" fontAlgn="auto" latinLnBrk="0" hangingPunct="0">
              <a:lnSpc>
                <a:spcPct val="100000"/>
              </a:lnSpc>
              <a:spcBef>
                <a:spcPts val="0"/>
              </a:spcBef>
              <a:spcAft>
                <a:spcPct val="30000"/>
              </a:spcAft>
              <a:buClrTx/>
              <a:buSzTx/>
              <a:buFontTx/>
              <a:buChar char="•"/>
              <a:tabLst/>
              <a:defRPr/>
            </a:pP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in </a:t>
            </a:r>
            <a:r>
              <a:rPr kumimoji="0" lang="en-US" altLang="ja-JP" sz="2000" b="0" i="0" u="none" strike="noStrike" kern="0" cap="none" spc="0" normalizeH="0" baseline="0" noProof="0" dirty="0" smtClean="0">
                <a:ln>
                  <a:noFill/>
                </a:ln>
                <a:solidFill>
                  <a:sysClr val="windowText" lastClr="000000"/>
                </a:solidFill>
                <a:effectLst/>
                <a:uLnTx/>
                <a:uFillTx/>
                <a:sym typeface="Arial" pitchFamily="34" charset="0"/>
              </a:rPr>
              <a:t>the first version of UN R0 </a:t>
            </a: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the number of key provisions will not be sufficient to certify a whole vehicle </a:t>
            </a:r>
            <a:r>
              <a:rPr kumimoji="0" lang="en-US" altLang="ja-JP" sz="2000" b="0" i="0" u="none" strike="noStrike" kern="0" cap="none" spc="0" normalizeH="0" baseline="0" noProof="0" dirty="0" smtClean="0">
                <a:ln>
                  <a:noFill/>
                </a:ln>
                <a:solidFill>
                  <a:sysClr val="windowText" lastClr="000000"/>
                </a:solidFill>
                <a:effectLst/>
                <a:uLnTx/>
                <a:uFillTx/>
                <a:sym typeface="Wingdings" pitchFamily="2" charset="2"/>
              </a:rPr>
              <a:t> </a:t>
            </a:r>
            <a:r>
              <a:rPr kumimoji="0" lang="en-US" altLang="ja-JP" sz="2000" b="0" i="0" u="none" strike="noStrike" kern="0" cap="none" spc="0" normalizeH="0" baseline="0" noProof="0" dirty="0" smtClean="0">
                <a:ln>
                  <a:noFill/>
                </a:ln>
                <a:solidFill>
                  <a:sysClr val="windowText" lastClr="000000"/>
                </a:solidFill>
                <a:effectLst/>
                <a:uLnTx/>
                <a:uFillTx/>
                <a:sym typeface="Arial" pitchFamily="34" charset="0"/>
              </a:rPr>
              <a:t>“partial” IWVTA.</a:t>
            </a:r>
            <a:endPar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endParaRPr>
          </a:p>
          <a:p>
            <a:pPr marL="900113" marR="0" lvl="1" indent="-268288" algn="l" defTabSz="914400" eaLnBrk="0" fontAlgn="auto" latinLnBrk="0" hangingPunct="0">
              <a:lnSpc>
                <a:spcPct val="100000"/>
              </a:lnSpc>
              <a:spcBef>
                <a:spcPts val="0"/>
              </a:spcBef>
              <a:spcAft>
                <a:spcPct val="30000"/>
              </a:spcAft>
              <a:buClrTx/>
              <a:buSzTx/>
              <a:buFontTx/>
              <a:buChar char="•"/>
              <a:tabLst/>
              <a:defRPr/>
            </a:pP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at </a:t>
            </a:r>
            <a:r>
              <a:rPr kumimoji="0" lang="en-US" altLang="ja-JP" sz="2000" b="0" i="0" u="none" strike="noStrike" kern="0" cap="none" spc="0" normalizeH="0" baseline="0" noProof="0" dirty="0" smtClean="0">
                <a:ln>
                  <a:noFill/>
                </a:ln>
                <a:solidFill>
                  <a:sysClr val="windowText" lastClr="000000"/>
                </a:solidFill>
                <a:effectLst/>
                <a:uLnTx/>
                <a:uFillTx/>
                <a:sym typeface="Arial" pitchFamily="34" charset="0"/>
              </a:rPr>
              <a:t>a </a:t>
            </a: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future point this “partial” IWVTA should develop</a:t>
            </a:r>
            <a:r>
              <a:rPr kumimoji="0" lang="en-US" altLang="ja-JP" sz="2000" b="0" i="0" u="none" strike="noStrike" kern="0" cap="none" spc="0" normalizeH="0" baseline="0" noProof="0" dirty="0" smtClean="0">
                <a:ln>
                  <a:noFill/>
                </a:ln>
                <a:solidFill>
                  <a:srgbClr val="7030A0"/>
                </a:solidFill>
                <a:effectLst/>
                <a:uLnTx/>
                <a:uFillTx/>
                <a:sym typeface="Calibri" pitchFamily="34" charset="0"/>
              </a:rPr>
              <a:t> </a:t>
            </a: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into a complete whole vehicle type approval.</a:t>
            </a:r>
          </a:p>
          <a:p>
            <a:pPr marL="900113" marR="0" lvl="1" indent="-268288" algn="l" defTabSz="914400" eaLnBrk="0" fontAlgn="auto" latinLnBrk="0" hangingPunct="0">
              <a:lnSpc>
                <a:spcPct val="100000"/>
              </a:lnSpc>
              <a:spcBef>
                <a:spcPts val="0"/>
              </a:spcBef>
              <a:spcAft>
                <a:spcPct val="30000"/>
              </a:spcAft>
              <a:buClrTx/>
              <a:buSzTx/>
              <a:buFontTx/>
              <a:buChar char="•"/>
              <a:tabLst/>
              <a:defRPr/>
            </a:pPr>
            <a:r>
              <a:rPr kumimoji="0" lang="en-US" altLang="ja-JP" sz="2000" b="0" i="0" u="none" strike="noStrike" kern="0" cap="none" spc="0" normalizeH="0" baseline="0" noProof="0" dirty="0" smtClean="0">
                <a:ln>
                  <a:noFill/>
                </a:ln>
                <a:solidFill>
                  <a:sysClr val="windowText" lastClr="000000"/>
                </a:solidFill>
                <a:effectLst/>
                <a:uLnTx/>
                <a:uFillTx/>
                <a:sym typeface="Calibri" pitchFamily="34" charset="0"/>
              </a:rPr>
              <a:t>we are not proposing a timescale for delivering this overall vision. </a:t>
            </a:r>
            <a:endParaRPr kumimoji="0" lang="ja-JP" altLang="en-US" sz="2000" b="0" i="0" u="none" strike="noStrike" kern="0" cap="none" spc="0" normalizeH="0" baseline="0" noProof="0" dirty="0" smtClean="0">
              <a:ln>
                <a:noFill/>
              </a:ln>
              <a:solidFill>
                <a:sysClr val="windowText" lastClr="000000"/>
              </a:solidFill>
              <a:effectLst/>
              <a:uLnTx/>
              <a:uFillTx/>
              <a:sym typeface="Arial" pitchFamily="34" charset="0"/>
            </a:endParaRPr>
          </a:p>
        </p:txBody>
      </p:sp>
      <p:sp>
        <p:nvSpPr>
          <p:cNvPr id="7" name="テキスト ボックス 6"/>
          <p:cNvSpPr txBox="1"/>
          <p:nvPr/>
        </p:nvSpPr>
        <p:spPr>
          <a:xfrm>
            <a:off x="395536" y="692696"/>
            <a:ext cx="8424936" cy="523220"/>
          </a:xfrm>
          <a:prstGeom prst="rect">
            <a:avLst/>
          </a:prstGeom>
          <a:noFill/>
        </p:spPr>
        <p:txBody>
          <a:bodyPr wrap="square" rtlCol="0">
            <a:spAutoFit/>
          </a:bodyPr>
          <a:lstStyle/>
          <a:p>
            <a:r>
              <a:rPr lang="en-US" altLang="ja-JP" sz="1400" dirty="0" smtClean="0"/>
              <a:t>Excerpt from Informal document No.WP.29-161-17 and WP.29-162-12/Rev.1 transmitted by the representative of Japan as Chairman of IWVTA Sub-group “UN R0”</a:t>
            </a:r>
          </a:p>
        </p:txBody>
      </p:sp>
      <p:sp>
        <p:nvSpPr>
          <p:cNvPr id="6" name="テキスト ボックス 5"/>
          <p:cNvSpPr txBox="1"/>
          <p:nvPr/>
        </p:nvSpPr>
        <p:spPr>
          <a:xfrm>
            <a:off x="-129" y="-47500"/>
            <a:ext cx="5976664" cy="461665"/>
          </a:xfrm>
          <a:prstGeom prst="rect">
            <a:avLst/>
          </a:prstGeom>
          <a:noFill/>
        </p:spPr>
        <p:txBody>
          <a:bodyPr wrap="square" rtlCol="0">
            <a:spAutoFit/>
          </a:bodyPr>
          <a:lstStyle/>
          <a:p>
            <a:pPr lvl="0"/>
            <a:r>
              <a:rPr lang="en-US" altLang="ja-JP" sz="2400" b="1" dirty="0">
                <a:solidFill>
                  <a:srgbClr val="0070C0"/>
                </a:solidFill>
                <a:cs typeface="Arial" pitchFamily="34" charset="0"/>
              </a:rPr>
              <a:t> </a:t>
            </a:r>
            <a:r>
              <a:rPr kumimoji="0" lang="en-US" altLang="ja-JP" sz="2400" kern="0" dirty="0" smtClean="0">
                <a:solidFill>
                  <a:srgbClr val="0070C0"/>
                </a:solidFill>
                <a:sym typeface="Arial" pitchFamily="34" charset="0"/>
              </a:rPr>
              <a:t>2. O</a:t>
            </a:r>
            <a:r>
              <a:rPr kumimoji="0" lang="ja-JP" altLang="en-US" sz="2400" kern="0" dirty="0" smtClean="0">
                <a:solidFill>
                  <a:srgbClr val="0070C0"/>
                </a:solidFill>
                <a:sym typeface="Arial" pitchFamily="34" charset="0"/>
              </a:rPr>
              <a:t>verview </a:t>
            </a:r>
            <a:r>
              <a:rPr kumimoji="0" lang="ja-JP" altLang="en-US" sz="2400" kern="0" dirty="0">
                <a:solidFill>
                  <a:srgbClr val="0070C0"/>
                </a:solidFill>
                <a:sym typeface="Arial" pitchFamily="34" charset="0"/>
              </a:rPr>
              <a:t>of </a:t>
            </a:r>
            <a:r>
              <a:rPr kumimoji="0" lang="ja-JP" altLang="en-US" sz="2400" kern="0" dirty="0" smtClean="0">
                <a:solidFill>
                  <a:srgbClr val="0070C0"/>
                </a:solidFill>
                <a:sym typeface="Arial" pitchFamily="34" charset="0"/>
              </a:rPr>
              <a:t>IWVTA</a:t>
            </a:r>
            <a:endParaRPr kumimoji="1" lang="ja-JP" altLang="en-US" sz="2400" dirty="0">
              <a:solidFill>
                <a:srgbClr val="0070C0"/>
              </a:solidFill>
            </a:endParaRPr>
          </a:p>
        </p:txBody>
      </p:sp>
    </p:spTree>
    <p:extLst>
      <p:ext uri="{BB962C8B-B14F-4D97-AF65-F5344CB8AC3E}">
        <p14:creationId xmlns:p14="http://schemas.microsoft.com/office/powerpoint/2010/main" val="1442634252"/>
      </p:ext>
    </p:extLst>
  </p:cSld>
  <p:clrMapOvr>
    <a:masterClrMapping/>
  </p:clrMapOvr>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25061</TotalTime>
  <Words>2234</Words>
  <Application>Microsoft Office PowerPoint</Application>
  <PresentationFormat>画面に合わせる (4:3)</PresentationFormat>
  <Paragraphs>659</Paragraphs>
  <Slides>22</Slides>
  <Notes>5</Notes>
  <HiddenSlides>0</HiddenSlides>
  <MMClips>0</MMClips>
  <ScaleCrop>false</ScaleCrop>
  <HeadingPairs>
    <vt:vector size="4" baseType="variant">
      <vt:variant>
        <vt:lpstr>テーマ</vt:lpstr>
      </vt:variant>
      <vt:variant>
        <vt:i4>1</vt:i4>
      </vt:variant>
      <vt:variant>
        <vt:lpstr>スライド タイトル</vt:lpstr>
      </vt:variant>
      <vt:variant>
        <vt:i4>22</vt:i4>
      </vt:variant>
    </vt:vector>
  </HeadingPairs>
  <TitlesOfParts>
    <vt:vector size="23" baseType="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国土交通省</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Major Projects on ASEAN Logistics Development</dc:title>
  <dc:creator>行政情報システム室</dc:creator>
  <cp:lastModifiedBy>mobile</cp:lastModifiedBy>
  <cp:revision>1728</cp:revision>
  <dcterms:created xsi:type="dcterms:W3CDTF">2007-10-15T10:48:46Z</dcterms:created>
  <dcterms:modified xsi:type="dcterms:W3CDTF">2014-06-20T00:56:07Z</dcterms:modified>
</cp:coreProperties>
</file>