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
  </p:notesMasterIdLst>
  <p:sldIdLst>
    <p:sldId id="256" r:id="rId2"/>
    <p:sldId id="257" r:id="rId3"/>
    <p:sldId id="258" r:id="rId4"/>
  </p:sldIdLst>
  <p:sldSz cx="9144000" cy="6858000" type="screen4x3"/>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notesViewPr>
    <p:cSldViewPr>
      <p:cViewPr varScale="1">
        <p:scale>
          <a:sx n="55" d="100"/>
          <a:sy n="55" d="100"/>
        </p:scale>
        <p:origin x="-2904"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F27397-D99B-4DAE-906D-F8B7EB1E8AAC}" type="datetimeFigureOut">
              <a:rPr lang="ko-KR" altLang="en-US" smtClean="0"/>
              <a:pPr/>
              <a:t>2014-05-14</a:t>
            </a:fld>
            <a:endParaRPr lang="ko-KR" altLang="en-US"/>
          </a:p>
        </p:txBody>
      </p:sp>
      <p:sp>
        <p:nvSpPr>
          <p:cNvPr id="4" name="슬라이드 이미지 개체 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6" name="바닥글 개체 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A0F962-ABCC-4B33-9C10-916A59CB4D2A}"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grpSp>
        <p:nvGrpSpPr>
          <p:cNvPr id="11" name="그룹 10"/>
          <p:cNvGrpSpPr/>
          <p:nvPr userDrawn="1"/>
        </p:nvGrpSpPr>
        <p:grpSpPr>
          <a:xfrm>
            <a:off x="0" y="5932040"/>
            <a:ext cx="9144000" cy="953344"/>
            <a:chOff x="0" y="0"/>
            <a:chExt cx="9144000" cy="953344"/>
          </a:xfrm>
        </p:grpSpPr>
        <p:sp>
          <p:nvSpPr>
            <p:cNvPr id="12" name="직사각형 11"/>
            <p:cNvSpPr/>
            <p:nvPr/>
          </p:nvSpPr>
          <p:spPr>
            <a:xfrm>
              <a:off x="0" y="764704"/>
              <a:ext cx="9144000" cy="18864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 name="직사각형 12"/>
            <p:cNvSpPr/>
            <p:nvPr/>
          </p:nvSpPr>
          <p:spPr>
            <a:xfrm>
              <a:off x="0" y="0"/>
              <a:ext cx="9144000" cy="792088"/>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 name="제목 1"/>
          <p:cNvSpPr>
            <a:spLocks noGrp="1"/>
          </p:cNvSpPr>
          <p:nvPr>
            <p:ph type="ctrTitle"/>
          </p:nvPr>
        </p:nvSpPr>
        <p:spPr>
          <a:xfrm>
            <a:off x="685800" y="2130425"/>
            <a:ext cx="7772400" cy="1470025"/>
          </a:xfrm>
        </p:spPr>
        <p:txBody>
          <a:bodyPr/>
          <a:lstStyle/>
          <a:p>
            <a:r>
              <a:rPr lang="ko-KR" altLang="en-US" smtClean="0"/>
              <a:t>마스터 제목 스타일 편집</a:t>
            </a:r>
            <a:endParaRPr lang="ko-KR" altLang="en-US"/>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smtClean="0"/>
              <a:t>마스터 부제목 스타일 편집</a:t>
            </a:r>
            <a:endParaRPr lang="ko-KR" altLang="en-US"/>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grpSp>
        <p:nvGrpSpPr>
          <p:cNvPr id="7" name="그룹 16"/>
          <p:cNvGrpSpPr/>
          <p:nvPr userDrawn="1"/>
        </p:nvGrpSpPr>
        <p:grpSpPr>
          <a:xfrm>
            <a:off x="7308304" y="126464"/>
            <a:ext cx="1656184" cy="350208"/>
            <a:chOff x="-5440" y="5877272"/>
            <a:chExt cx="4289408" cy="916667"/>
          </a:xfrm>
        </p:grpSpPr>
        <p:pic>
          <p:nvPicPr>
            <p:cNvPr id="8" name="Picture 2" descr="C:\Users\기본\Desktop\00000000000000000.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r="62143" b="15393"/>
            <a:stretch/>
          </p:blipFill>
          <p:spPr bwMode="auto">
            <a:xfrm>
              <a:off x="-5440" y="5877272"/>
              <a:ext cx="1588241" cy="889497"/>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3" descr="C:\Users\기본\Desktop\00000000000000000.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39080" t="65973" r="29268" b="14916"/>
            <a:stretch/>
          </p:blipFill>
          <p:spPr bwMode="auto">
            <a:xfrm>
              <a:off x="1604614" y="6047738"/>
              <a:ext cx="2679354" cy="405598"/>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4" descr="C:\Users\기본\Desktop\00000000000000000.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71006" t="69863" b="15068"/>
            <a:stretch/>
          </p:blipFill>
          <p:spPr bwMode="auto">
            <a:xfrm>
              <a:off x="1647999" y="6453336"/>
              <a:ext cx="2613935" cy="340603"/>
            </a:xfrm>
            <a:prstGeom prst="rect">
              <a:avLst/>
            </a:prstGeom>
            <a:noFill/>
            <a:extLst>
              <a:ext uri="{909E8E84-426E-40DD-AFC4-6F175D3DCCD1}">
                <a14:hiddenFill xmlns:a14="http://schemas.microsoft.com/office/drawing/2010/main" xmlns="">
                  <a:solidFill>
                    <a:srgbClr val="FFFFFF"/>
                  </a:solidFill>
                </a14:hiddenFill>
              </a:ext>
            </a:extLst>
          </p:spPr>
        </p:pic>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smtClean="0"/>
              <a:t>마스터 제목 스타일 편집</a:t>
            </a:r>
            <a:endParaRPr lang="ko-KR" altLang="en-US"/>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idx="1"/>
          </p:nvPr>
        </p:nvSpPr>
        <p:spPr/>
        <p:txBody>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grpSp>
        <p:nvGrpSpPr>
          <p:cNvPr id="7" name="그룹 16"/>
          <p:cNvGrpSpPr/>
          <p:nvPr userDrawn="1"/>
        </p:nvGrpSpPr>
        <p:grpSpPr>
          <a:xfrm>
            <a:off x="0" y="6507792"/>
            <a:ext cx="1656184" cy="350208"/>
            <a:chOff x="-5440" y="5877272"/>
            <a:chExt cx="4289408" cy="916667"/>
          </a:xfrm>
        </p:grpSpPr>
        <p:pic>
          <p:nvPicPr>
            <p:cNvPr id="8" name="Picture 2" descr="C:\Users\기본\Desktop\00000000000000000.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r="62143" b="15393"/>
            <a:stretch/>
          </p:blipFill>
          <p:spPr bwMode="auto">
            <a:xfrm>
              <a:off x="-5440" y="5877272"/>
              <a:ext cx="1588241" cy="889497"/>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3" descr="C:\Users\기본\Desktop\00000000000000000.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39080" t="65973" r="29268" b="14916"/>
            <a:stretch/>
          </p:blipFill>
          <p:spPr bwMode="auto">
            <a:xfrm>
              <a:off x="1604614" y="6047738"/>
              <a:ext cx="2679354" cy="405598"/>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4" descr="C:\Users\기본\Desktop\00000000000000000.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71006" t="69863" b="15068"/>
            <a:stretch/>
          </p:blipFill>
          <p:spPr bwMode="auto">
            <a:xfrm>
              <a:off x="1647999" y="6453336"/>
              <a:ext cx="2613935" cy="340603"/>
            </a:xfrm>
            <a:prstGeom prst="rect">
              <a:avLst/>
            </a:prstGeom>
            <a:noFill/>
            <a:extLst>
              <a:ext uri="{909E8E84-426E-40DD-AFC4-6F175D3DCCD1}">
                <a14:hiddenFill xmlns:a14="http://schemas.microsoft.com/office/drawing/2010/main" xmlns="">
                  <a:solidFill>
                    <a:srgbClr val="FFFFFF"/>
                  </a:solidFill>
                </a14:hiddenFill>
              </a:ext>
            </a:extLst>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smtClean="0"/>
              <a:t>마스터 텍스트 스타일을 편집합니다</a:t>
            </a:r>
          </a:p>
        </p:txBody>
      </p:sp>
      <p:sp>
        <p:nvSpPr>
          <p:cNvPr id="4" name="날짜 개체 틀 3"/>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5" name="바닥글 개체 틀 4"/>
          <p:cNvSpPr>
            <a:spLocks noGrp="1"/>
          </p:cNvSpPr>
          <p:nvPr>
            <p:ph type="ftr" sz="quarter" idx="11"/>
          </p:nvPr>
        </p:nvSpPr>
        <p:spPr/>
        <p:txBody>
          <a:bodyPr/>
          <a:lstStyle/>
          <a:p>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내용 개체 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내용 개체 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날짜 개체 틀 4"/>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smtClean="0"/>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7" name="날짜 개체 틀 6"/>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8" name="바닥글 개체 틀 7"/>
          <p:cNvSpPr>
            <a:spLocks noGrp="1"/>
          </p:cNvSpPr>
          <p:nvPr>
            <p:ph type="ftr" sz="quarter" idx="11"/>
          </p:nvPr>
        </p:nvSpPr>
        <p:spPr/>
        <p:txBody>
          <a:bodyPr/>
          <a:lstStyle/>
          <a:p>
            <a:endParaRPr lang="ko-KR" altLang="en-US"/>
          </a:p>
        </p:txBody>
      </p:sp>
      <p:sp>
        <p:nvSpPr>
          <p:cNvPr id="9" name="슬라이드 번호 개체 틀 8"/>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smtClean="0"/>
              <a:t>마스터 제목 스타일 편집</a:t>
            </a:r>
            <a:endParaRPr lang="ko-KR" altLang="en-US"/>
          </a:p>
        </p:txBody>
      </p:sp>
      <p:sp>
        <p:nvSpPr>
          <p:cNvPr id="3" name="날짜 개체 틀 2"/>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4" name="바닥글 개체 틀 3"/>
          <p:cNvSpPr>
            <a:spLocks noGrp="1"/>
          </p:cNvSpPr>
          <p:nvPr>
            <p:ph type="ftr" sz="quarter" idx="11"/>
          </p:nvPr>
        </p:nvSpPr>
        <p:spPr/>
        <p:txBody>
          <a:bodyPr/>
          <a:lstStyle/>
          <a:p>
            <a:endParaRPr lang="ko-KR" altLang="en-US"/>
          </a:p>
        </p:txBody>
      </p:sp>
      <p:sp>
        <p:nvSpPr>
          <p:cNvPr id="5" name="슬라이드 번호 개체 틀 4"/>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3" name="바닥글 개체 틀 2"/>
          <p:cNvSpPr>
            <a:spLocks noGrp="1"/>
          </p:cNvSpPr>
          <p:nvPr>
            <p:ph type="ftr" sz="quarter" idx="11"/>
          </p:nvPr>
        </p:nvSpPr>
        <p:spPr/>
        <p:txBody>
          <a:bodyPr/>
          <a:lstStyle/>
          <a:p>
            <a:endParaRPr lang="ko-KR" altLang="en-US"/>
          </a:p>
        </p:txBody>
      </p:sp>
      <p:sp>
        <p:nvSpPr>
          <p:cNvPr id="4" name="슬라이드 번호 개체 틀 3"/>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smtClean="0"/>
              <a:t>마스터 제목 스타일 편집</a:t>
            </a:r>
            <a:endParaRPr lang="ko-KR" altLang="en-US"/>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smtClean="0"/>
              <a:t>마스터 제목 스타일 편집</a:t>
            </a:r>
            <a:endParaRPr lang="ko-KR" altLang="en-US"/>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smtClean="0"/>
              <a:t>마스터 텍스트 스타일을 편집합니다</a:t>
            </a:r>
          </a:p>
        </p:txBody>
      </p:sp>
      <p:sp>
        <p:nvSpPr>
          <p:cNvPr id="5" name="날짜 개체 틀 4"/>
          <p:cNvSpPr>
            <a:spLocks noGrp="1"/>
          </p:cNvSpPr>
          <p:nvPr>
            <p:ph type="dt" sz="half" idx="10"/>
          </p:nvPr>
        </p:nvSpPr>
        <p:spPr/>
        <p:txBody>
          <a:bodyPr/>
          <a:lstStyle/>
          <a:p>
            <a:fld id="{FB30EDBD-1C2D-4C1E-B459-B60219FAB484}" type="datetimeFigureOut">
              <a:rPr lang="ko-KR" altLang="en-US" smtClean="0"/>
              <a:pPr/>
              <a:t>2014-05-14</a:t>
            </a:fld>
            <a:endParaRPr lang="ko-KR" altLang="en-US"/>
          </a:p>
        </p:txBody>
      </p:sp>
      <p:sp>
        <p:nvSpPr>
          <p:cNvPr id="6" name="바닥글 개체 틀 5"/>
          <p:cNvSpPr>
            <a:spLocks noGrp="1"/>
          </p:cNvSpPr>
          <p:nvPr>
            <p:ph type="ftr" sz="quarter" idx="11"/>
          </p:nvPr>
        </p:nvSpPr>
        <p:spPr/>
        <p:txBody>
          <a:bodyPr/>
          <a:lstStyle/>
          <a:p>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smtClean="0"/>
              <a:t>마스터 제목 스타일 편집</a:t>
            </a:r>
            <a:endParaRPr lang="ko-KR" altLang="en-US"/>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smtClean="0"/>
              <a:t>마스터 텍스트 스타일을 편집합니다</a:t>
            </a:r>
          </a:p>
          <a:p>
            <a:pPr lvl="1"/>
            <a:r>
              <a:rPr lang="ko-KR" altLang="en-US" smtClean="0"/>
              <a:t>둘째 수준</a:t>
            </a:r>
          </a:p>
          <a:p>
            <a:pPr lvl="2"/>
            <a:r>
              <a:rPr lang="ko-KR" altLang="en-US" smtClean="0"/>
              <a:t>셋째 수준</a:t>
            </a:r>
          </a:p>
          <a:p>
            <a:pPr lvl="3"/>
            <a:r>
              <a:rPr lang="ko-KR" altLang="en-US" smtClean="0"/>
              <a:t>넷째 수준</a:t>
            </a:r>
          </a:p>
          <a:p>
            <a:pPr lvl="4"/>
            <a:r>
              <a:rPr lang="ko-KR" altLang="en-US" smtClean="0"/>
              <a:t>다섯째 수준</a:t>
            </a:r>
            <a:endParaRPr lang="ko-KR" altLang="en-US"/>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30EDBD-1C2D-4C1E-B459-B60219FAB484}" type="datetimeFigureOut">
              <a:rPr lang="ko-KR" altLang="en-US" smtClean="0"/>
              <a:pPr/>
              <a:t>2014-05-14</a:t>
            </a:fld>
            <a:endParaRPr lang="ko-KR" altLang="en-US"/>
          </a:p>
        </p:txBody>
      </p:sp>
      <p:sp>
        <p:nvSpPr>
          <p:cNvPr id="5" name="바닥글 개체 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DD84E-25D4-4983-8AA1-2863C96F08D9}"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1"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1"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p:txBody>
          <a:bodyPr>
            <a:normAutofit/>
          </a:bodyPr>
          <a:lstStyle/>
          <a:p>
            <a:r>
              <a:rPr lang="en-US" altLang="ko-KR" sz="3600" b="1" dirty="0" smtClean="0">
                <a:effectLst>
                  <a:outerShdw blurRad="38100" dist="38100" dir="2700000" algn="tl">
                    <a:srgbClr val="000000">
                      <a:alpha val="43137"/>
                    </a:srgbClr>
                  </a:outerShdw>
                </a:effectLst>
              </a:rPr>
              <a:t>Korea’s Proposal on EVS-GTR</a:t>
            </a:r>
            <a:endParaRPr lang="ko-KR" altLang="en-US" sz="3600" b="1" dirty="0">
              <a:effectLst>
                <a:outerShdw blurRad="38100" dist="38100" dir="2700000" algn="tl">
                  <a:srgbClr val="000000">
                    <a:alpha val="43137"/>
                  </a:srgbClr>
                </a:outerShdw>
              </a:effectLst>
            </a:endParaRPr>
          </a:p>
        </p:txBody>
      </p:sp>
      <p:sp>
        <p:nvSpPr>
          <p:cNvPr id="3" name="부제목 2"/>
          <p:cNvSpPr>
            <a:spLocks noGrp="1"/>
          </p:cNvSpPr>
          <p:nvPr>
            <p:ph type="subTitle" idx="1"/>
          </p:nvPr>
        </p:nvSpPr>
        <p:spPr>
          <a:xfrm>
            <a:off x="827584" y="3886200"/>
            <a:ext cx="7344816" cy="1270992"/>
          </a:xfrm>
        </p:spPr>
        <p:txBody>
          <a:bodyPr/>
          <a:lstStyle/>
          <a:p>
            <a:pPr algn="r"/>
            <a:r>
              <a:rPr lang="en-US" altLang="ko-KR" dirty="0" smtClean="0"/>
              <a:t>JIN SEOP PARK</a:t>
            </a:r>
          </a:p>
          <a:p>
            <a:pPr algn="r"/>
            <a:r>
              <a:rPr lang="en-US" altLang="ko-KR" sz="2400" dirty="0" smtClean="0"/>
              <a:t>Korea Automobile Testing &amp; Research Institute</a:t>
            </a:r>
            <a:endParaRPr lang="ko-KR" alt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직사각형 10"/>
          <p:cNvSpPr/>
          <p:nvPr/>
        </p:nvSpPr>
        <p:spPr>
          <a:xfrm>
            <a:off x="323528" y="2492896"/>
            <a:ext cx="8496944" cy="3888432"/>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4" name="그룹 3"/>
          <p:cNvGrpSpPr/>
          <p:nvPr/>
        </p:nvGrpSpPr>
        <p:grpSpPr>
          <a:xfrm>
            <a:off x="0" y="0"/>
            <a:ext cx="9144000" cy="953344"/>
            <a:chOff x="0" y="0"/>
            <a:chExt cx="9144000" cy="953344"/>
          </a:xfrm>
        </p:grpSpPr>
        <p:sp>
          <p:nvSpPr>
            <p:cNvPr id="5" name="직사각형 4"/>
            <p:cNvSpPr/>
            <p:nvPr/>
          </p:nvSpPr>
          <p:spPr>
            <a:xfrm>
              <a:off x="0" y="764704"/>
              <a:ext cx="9144000" cy="18864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직사각형 5"/>
            <p:cNvSpPr/>
            <p:nvPr/>
          </p:nvSpPr>
          <p:spPr>
            <a:xfrm>
              <a:off x="0" y="0"/>
              <a:ext cx="9144000" cy="792088"/>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7" name="TextBox 6"/>
            <p:cNvSpPr txBox="1"/>
            <p:nvPr/>
          </p:nvSpPr>
          <p:spPr>
            <a:xfrm>
              <a:off x="72008" y="116632"/>
              <a:ext cx="8964488" cy="461665"/>
            </a:xfrm>
            <a:prstGeom prst="rect">
              <a:avLst/>
            </a:prstGeom>
            <a:noFill/>
          </p:spPr>
          <p:txBody>
            <a:bodyPr wrap="square" rtlCol="0">
              <a:spAutoFit/>
            </a:bodyPr>
            <a:lstStyle/>
            <a:p>
              <a:r>
                <a:rPr lang="en-US" altLang="ko-KR" sz="2400" dirty="0" smtClean="0">
                  <a:latin typeface="HY울릉도M" pitchFamily="18" charset="-127"/>
                  <a:ea typeface="HY울릉도M" pitchFamily="18" charset="-127"/>
                </a:rPr>
                <a:t>Proposal for Clarification of Existing National Crash tests</a:t>
              </a:r>
              <a:endParaRPr lang="ko-KR" altLang="en-US" sz="2400" dirty="0">
                <a:latin typeface="HY울릉도M" pitchFamily="18" charset="-127"/>
                <a:ea typeface="HY울릉도M" pitchFamily="18" charset="-127"/>
              </a:endParaRPr>
            </a:p>
          </p:txBody>
        </p:sp>
      </p:grpSp>
      <p:sp>
        <p:nvSpPr>
          <p:cNvPr id="12" name="TextBox 11"/>
          <p:cNvSpPr txBox="1"/>
          <p:nvPr/>
        </p:nvSpPr>
        <p:spPr>
          <a:xfrm>
            <a:off x="323528" y="1025441"/>
            <a:ext cx="8496944" cy="1231106"/>
          </a:xfrm>
          <a:prstGeom prst="rect">
            <a:avLst/>
          </a:prstGeom>
          <a:noFill/>
        </p:spPr>
        <p:txBody>
          <a:bodyPr wrap="square" rtlCol="0">
            <a:spAutoFit/>
          </a:bodyPr>
          <a:lstStyle/>
          <a:p>
            <a:pPr>
              <a:buFont typeface="Arial" pitchFamily="34" charset="0"/>
              <a:buChar char="•"/>
            </a:pPr>
            <a:r>
              <a:rPr lang="en-US" altLang="ko-KR" sz="2000" b="1" dirty="0" smtClean="0"/>
              <a:t> Background</a:t>
            </a:r>
          </a:p>
          <a:p>
            <a:pPr>
              <a:buFontTx/>
              <a:buChar char="-"/>
            </a:pPr>
            <a:r>
              <a:rPr lang="en-US" altLang="ko-KR" dirty="0" smtClean="0"/>
              <a:t> Some countries have a static roll-over test for electrolyte leakage assessment</a:t>
            </a:r>
            <a:endParaRPr lang="ko-KR" altLang="en-US" dirty="0" smtClean="0"/>
          </a:p>
          <a:p>
            <a:pPr>
              <a:buFontTx/>
              <a:buChar char="-"/>
            </a:pPr>
            <a:r>
              <a:rPr lang="en-US" altLang="ko-KR" dirty="0" smtClean="0"/>
              <a:t> EVS GTR admits existing national crash test procedures, but </a:t>
            </a:r>
            <a:r>
              <a:rPr lang="en-US" altLang="ko-KR" dirty="0" smtClean="0"/>
              <a:t>there is no </a:t>
            </a:r>
            <a:br>
              <a:rPr lang="en-US" altLang="ko-KR" dirty="0" smtClean="0"/>
            </a:br>
            <a:r>
              <a:rPr lang="en-US" altLang="ko-KR" dirty="0" smtClean="0"/>
              <a:t>  specific description of what national existing crash tests are</a:t>
            </a:r>
            <a:endParaRPr lang="en-US" altLang="ko-KR" dirty="0" smtClean="0"/>
          </a:p>
        </p:txBody>
      </p:sp>
      <p:grpSp>
        <p:nvGrpSpPr>
          <p:cNvPr id="21" name="그룹 20"/>
          <p:cNvGrpSpPr/>
          <p:nvPr/>
        </p:nvGrpSpPr>
        <p:grpSpPr>
          <a:xfrm>
            <a:off x="755576" y="2996952"/>
            <a:ext cx="6912768" cy="3162591"/>
            <a:chOff x="611560" y="2204864"/>
            <a:chExt cx="6624736" cy="3560676"/>
          </a:xfrm>
        </p:grpSpPr>
        <p:pic>
          <p:nvPicPr>
            <p:cNvPr id="1027" name="Picture 3"/>
            <p:cNvPicPr>
              <a:picLocks noChangeAspect="1" noChangeArrowheads="1"/>
            </p:cNvPicPr>
            <p:nvPr/>
          </p:nvPicPr>
          <p:blipFill>
            <a:blip r:embed="rId2" cstate="print"/>
            <a:srcRect l="11708" t="22984" r="14468" b="20216"/>
            <a:stretch>
              <a:fillRect/>
            </a:stretch>
          </p:blipFill>
          <p:spPr bwMode="auto">
            <a:xfrm>
              <a:off x="611560" y="2204864"/>
              <a:ext cx="6624736" cy="3560676"/>
            </a:xfrm>
            <a:prstGeom prst="rect">
              <a:avLst/>
            </a:prstGeom>
            <a:noFill/>
            <a:ln w="9525">
              <a:noFill/>
              <a:miter lim="800000"/>
              <a:headEnd/>
              <a:tailEnd/>
            </a:ln>
          </p:spPr>
        </p:pic>
        <p:cxnSp>
          <p:nvCxnSpPr>
            <p:cNvPr id="19" name="직선 연결선 18"/>
            <p:cNvCxnSpPr/>
            <p:nvPr/>
          </p:nvCxnSpPr>
          <p:spPr>
            <a:xfrm>
              <a:off x="1763688" y="5373216"/>
              <a:ext cx="1944216"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0" name="TextBox 9"/>
          <p:cNvSpPr txBox="1"/>
          <p:nvPr/>
        </p:nvSpPr>
        <p:spPr>
          <a:xfrm>
            <a:off x="323528" y="2524834"/>
            <a:ext cx="3129318" cy="400110"/>
          </a:xfrm>
          <a:prstGeom prst="rect">
            <a:avLst/>
          </a:prstGeom>
          <a:noFill/>
        </p:spPr>
        <p:txBody>
          <a:bodyPr wrap="none" rtlCol="0">
            <a:spAutoFit/>
          </a:bodyPr>
          <a:lstStyle/>
          <a:p>
            <a:pPr>
              <a:buFont typeface="Arial" pitchFamily="34" charset="0"/>
              <a:buChar char="•"/>
            </a:pPr>
            <a:r>
              <a:rPr lang="en-US" altLang="ko-KR" sz="2000" b="1" dirty="0" smtClean="0"/>
              <a:t> Current EVS GTR Draft</a:t>
            </a:r>
            <a:endParaRPr lang="ko-KR" altLang="en-US" sz="20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직사각형 12"/>
          <p:cNvSpPr/>
          <p:nvPr/>
        </p:nvSpPr>
        <p:spPr>
          <a:xfrm>
            <a:off x="323528" y="1052736"/>
            <a:ext cx="8496944" cy="3240360"/>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8" name="TextBox 7"/>
          <p:cNvSpPr txBox="1"/>
          <p:nvPr/>
        </p:nvSpPr>
        <p:spPr>
          <a:xfrm>
            <a:off x="323528" y="4365104"/>
            <a:ext cx="8496944" cy="1277273"/>
          </a:xfrm>
          <a:prstGeom prst="rect">
            <a:avLst/>
          </a:prstGeom>
          <a:solidFill>
            <a:schemeClr val="bg1">
              <a:lumMod val="95000"/>
            </a:schemeClr>
          </a:solidFill>
        </p:spPr>
        <p:txBody>
          <a:bodyPr wrap="square" rtlCol="0">
            <a:spAutoFit/>
          </a:bodyPr>
          <a:lstStyle/>
          <a:p>
            <a:pPr>
              <a:buFont typeface="Arial" pitchFamily="34" charset="0"/>
              <a:buChar char="•"/>
            </a:pPr>
            <a:r>
              <a:rPr lang="en-US" altLang="ko-KR" sz="2000" b="1" dirty="0" smtClean="0"/>
              <a:t> Proposal </a:t>
            </a:r>
          </a:p>
          <a:p>
            <a:pPr>
              <a:lnSpc>
                <a:spcPct val="150000"/>
              </a:lnSpc>
              <a:buFontTx/>
              <a:buChar char="-"/>
            </a:pPr>
            <a:r>
              <a:rPr lang="en-US" altLang="ko-KR" dirty="0" smtClean="0"/>
              <a:t> Clarify what are existing national crash tests by noting possible examples of</a:t>
            </a:r>
            <a:br>
              <a:rPr lang="en-US" altLang="ko-KR" dirty="0" smtClean="0"/>
            </a:br>
            <a:r>
              <a:rPr lang="en-US" altLang="ko-KR" dirty="0" smtClean="0"/>
              <a:t> existing test items in order to prevent misunderstanding</a:t>
            </a:r>
            <a:endParaRPr lang="en-US" altLang="ko-KR" sz="2000" dirty="0" smtClean="0"/>
          </a:p>
        </p:txBody>
      </p:sp>
      <p:grpSp>
        <p:nvGrpSpPr>
          <p:cNvPr id="11" name="그룹 10"/>
          <p:cNvGrpSpPr/>
          <p:nvPr/>
        </p:nvGrpSpPr>
        <p:grpSpPr>
          <a:xfrm>
            <a:off x="710133" y="1556792"/>
            <a:ext cx="7750299" cy="2438400"/>
            <a:chOff x="638125" y="1700808"/>
            <a:chExt cx="7534275" cy="2438400"/>
          </a:xfrm>
        </p:grpSpPr>
        <p:pic>
          <p:nvPicPr>
            <p:cNvPr id="9" name="Picture 2"/>
            <p:cNvPicPr>
              <a:picLocks noChangeAspect="1" noChangeArrowheads="1"/>
            </p:cNvPicPr>
            <p:nvPr/>
          </p:nvPicPr>
          <p:blipFill>
            <a:blip r:embed="rId2" cstate="print"/>
            <a:srcRect/>
            <a:stretch>
              <a:fillRect/>
            </a:stretch>
          </p:blipFill>
          <p:spPr bwMode="auto">
            <a:xfrm>
              <a:off x="638125" y="1700808"/>
              <a:ext cx="7534275" cy="2438400"/>
            </a:xfrm>
            <a:prstGeom prst="rect">
              <a:avLst/>
            </a:prstGeom>
            <a:noFill/>
            <a:ln w="9525">
              <a:noFill/>
              <a:miter lim="800000"/>
              <a:headEnd/>
              <a:tailEnd/>
            </a:ln>
          </p:spPr>
        </p:pic>
        <p:cxnSp>
          <p:nvCxnSpPr>
            <p:cNvPr id="10" name="직선 연결선 9"/>
            <p:cNvCxnSpPr/>
            <p:nvPr/>
          </p:nvCxnSpPr>
          <p:spPr>
            <a:xfrm>
              <a:off x="1934269" y="3275112"/>
              <a:ext cx="4608512" cy="0"/>
            </a:xfrm>
            <a:prstGeom prst="line">
              <a:avLst/>
            </a:prstGeom>
            <a:ln w="317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323528" y="1084674"/>
            <a:ext cx="2736304" cy="400110"/>
          </a:xfrm>
          <a:prstGeom prst="rect">
            <a:avLst/>
          </a:prstGeom>
          <a:noFill/>
        </p:spPr>
        <p:txBody>
          <a:bodyPr wrap="square" rtlCol="0">
            <a:spAutoFit/>
          </a:bodyPr>
          <a:lstStyle/>
          <a:p>
            <a:pPr>
              <a:buFont typeface="Arial" pitchFamily="34" charset="0"/>
              <a:buChar char="•"/>
            </a:pPr>
            <a:r>
              <a:rPr lang="en-US" altLang="ko-KR" sz="2000" b="1" dirty="0" smtClean="0"/>
              <a:t> HFCV GTR</a:t>
            </a:r>
            <a:endParaRPr lang="ko-KR" altLang="en-US" sz="2000" b="1" dirty="0"/>
          </a:p>
        </p:txBody>
      </p:sp>
      <p:sp>
        <p:nvSpPr>
          <p:cNvPr id="14" name="TextBox 13"/>
          <p:cNvSpPr txBox="1"/>
          <p:nvPr/>
        </p:nvSpPr>
        <p:spPr>
          <a:xfrm>
            <a:off x="323528" y="5674022"/>
            <a:ext cx="8496944" cy="923330"/>
          </a:xfrm>
          <a:prstGeom prst="rect">
            <a:avLst/>
          </a:prstGeom>
          <a:solidFill>
            <a:schemeClr val="bg1">
              <a:lumMod val="95000"/>
            </a:schemeClr>
          </a:solidFill>
          <a:ln w="25400" cmpd="tri">
            <a:solidFill>
              <a:srgbClr val="FF0000"/>
            </a:solidFill>
            <a:prstDash val="dash"/>
          </a:ln>
        </p:spPr>
        <p:txBody>
          <a:bodyPr wrap="square" lIns="180000" rtlCol="0">
            <a:spAutoFit/>
          </a:bodyPr>
          <a:lstStyle/>
          <a:p>
            <a:r>
              <a:rPr lang="en-US" altLang="ko-KR" dirty="0" smtClean="0"/>
              <a:t>“Each</a:t>
            </a:r>
            <a:r>
              <a:rPr lang="ko-KR" altLang="en-US" dirty="0" smtClean="0"/>
              <a:t> </a:t>
            </a:r>
            <a:r>
              <a:rPr lang="en-US" altLang="ko-KR" dirty="0" smtClean="0"/>
              <a:t>contracting party under the UN 1998 Agreement may maintain its existing national crash tests (e.g. Frontal, side, rear, or rollover) and the shall use the limit values of section paragraph 5.2.2. for compliance”</a:t>
            </a:r>
            <a:endParaRPr lang="ko-KR" altLang="en-US" dirty="0"/>
          </a:p>
        </p:txBody>
      </p:sp>
      <p:grpSp>
        <p:nvGrpSpPr>
          <p:cNvPr id="15" name="그룹 14"/>
          <p:cNvGrpSpPr/>
          <p:nvPr/>
        </p:nvGrpSpPr>
        <p:grpSpPr>
          <a:xfrm>
            <a:off x="0" y="0"/>
            <a:ext cx="9144000" cy="953344"/>
            <a:chOff x="0" y="0"/>
            <a:chExt cx="9144000" cy="953344"/>
          </a:xfrm>
        </p:grpSpPr>
        <p:sp>
          <p:nvSpPr>
            <p:cNvPr id="16" name="직사각형 15"/>
            <p:cNvSpPr/>
            <p:nvPr/>
          </p:nvSpPr>
          <p:spPr>
            <a:xfrm>
              <a:off x="0" y="764704"/>
              <a:ext cx="9144000" cy="18864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7" name="직사각형 16"/>
            <p:cNvSpPr/>
            <p:nvPr/>
          </p:nvSpPr>
          <p:spPr>
            <a:xfrm>
              <a:off x="0" y="0"/>
              <a:ext cx="9144000" cy="792088"/>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8" name="TextBox 17"/>
            <p:cNvSpPr txBox="1"/>
            <p:nvPr/>
          </p:nvSpPr>
          <p:spPr>
            <a:xfrm>
              <a:off x="72008" y="116632"/>
              <a:ext cx="8964488" cy="461665"/>
            </a:xfrm>
            <a:prstGeom prst="rect">
              <a:avLst/>
            </a:prstGeom>
            <a:noFill/>
          </p:spPr>
          <p:txBody>
            <a:bodyPr wrap="square" rtlCol="0">
              <a:spAutoFit/>
            </a:bodyPr>
            <a:lstStyle/>
            <a:p>
              <a:r>
                <a:rPr lang="en-US" altLang="ko-KR" sz="2400" dirty="0" smtClean="0">
                  <a:latin typeface="HY울릉도M" pitchFamily="18" charset="-127"/>
                  <a:ea typeface="HY울릉도M" pitchFamily="18" charset="-127"/>
                </a:rPr>
                <a:t>Proposal for Clarification of Existing National Crash tests</a:t>
              </a:r>
              <a:endParaRPr lang="ko-KR" altLang="en-US" sz="2400" dirty="0">
                <a:latin typeface="HY울릉도M" pitchFamily="18" charset="-127"/>
                <a:ea typeface="HY울릉도M" pitchFamily="18" charset="-127"/>
              </a:endParaRPr>
            </a:p>
          </p:txBody>
        </p:sp>
      </p:grpSp>
    </p:spTree>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195</TotalTime>
  <Words>123</Words>
  <Application>Microsoft Office PowerPoint</Application>
  <PresentationFormat>화면 슬라이드 쇼(4:3)</PresentationFormat>
  <Paragraphs>13</Paragraphs>
  <Slides>3</Slides>
  <Notes>0</Notes>
  <HiddenSlides>0</HiddenSlides>
  <MMClips>0</MMClips>
  <ScaleCrop>false</ScaleCrop>
  <HeadingPairs>
    <vt:vector size="4" baseType="variant">
      <vt:variant>
        <vt:lpstr>테마</vt:lpstr>
      </vt:variant>
      <vt:variant>
        <vt:i4>1</vt:i4>
      </vt:variant>
      <vt:variant>
        <vt:lpstr>슬라이드 제목</vt:lpstr>
      </vt:variant>
      <vt:variant>
        <vt:i4>3</vt:i4>
      </vt:variant>
    </vt:vector>
  </HeadingPairs>
  <TitlesOfParts>
    <vt:vector size="4" baseType="lpstr">
      <vt:lpstr>Office 테마</vt:lpstr>
      <vt:lpstr>Korea’s Proposal on EVS-GTR</vt:lpstr>
      <vt:lpstr>슬라이드 2</vt:lpstr>
      <vt:lpstr>슬라이드 3</vt:lpstr>
    </vt:vector>
  </TitlesOfParts>
  <Company>R&amp;D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on Electrolyte Leakage</dc:title>
  <dc:creator>Microsoft Corporation</dc:creator>
  <cp:lastModifiedBy>sec1</cp:lastModifiedBy>
  <cp:revision>30</cp:revision>
  <dcterms:created xsi:type="dcterms:W3CDTF">2006-10-05T04:04:58Z</dcterms:created>
  <dcterms:modified xsi:type="dcterms:W3CDTF">2014-05-14T12:39:14Z</dcterms:modified>
</cp:coreProperties>
</file>