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  <p:sldMasterId id="2147483690" r:id="rId3"/>
  </p:sldMasterIdLst>
  <p:notesMasterIdLst>
    <p:notesMasterId r:id="rId9"/>
  </p:notesMasterIdLst>
  <p:handoutMasterIdLst>
    <p:handoutMasterId r:id="rId10"/>
  </p:handoutMasterIdLst>
  <p:sldIdLst>
    <p:sldId id="307" r:id="rId4"/>
    <p:sldId id="311" r:id="rId5"/>
    <p:sldId id="313" r:id="rId6"/>
    <p:sldId id="312" r:id="rId7"/>
    <p:sldId id="30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40" autoAdjust="0"/>
    <p:restoredTop sz="96400" autoAdjust="0"/>
  </p:normalViewPr>
  <p:slideViewPr>
    <p:cSldViewPr>
      <p:cViewPr>
        <p:scale>
          <a:sx n="125" d="100"/>
          <a:sy n="125" d="100"/>
        </p:scale>
        <p:origin x="-140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907B8-11BA-40E8-9187-0EA9E1DCC667}" type="datetimeFigureOut">
              <a:rPr lang="ru-RU" smtClean="0">
                <a:latin typeface="Arial" panose="020B0604020202020204" pitchFamily="34" charset="0"/>
              </a:rPr>
              <a:pPr/>
              <a:t>24.04.2014</a:t>
            </a:fld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EF7D0-485C-4FAB-88CF-5277E00F31F8}" type="slidenum">
              <a:rPr lang="ru-RU" smtClean="0">
                <a:latin typeface="Arial" panose="020B0604020202020204" pitchFamily="34" charset="0"/>
              </a:rPr>
              <a:pPr/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9069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4C2E36B-5527-48CC-81FA-9FBDDDDF646A}" type="datetimeFigureOut">
              <a:rPr lang="ru-RU" smtClean="0"/>
              <a:pPr/>
              <a:t>24.04.2014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F34142E-1C68-4D2C-9962-7626A859D8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534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908720"/>
            <a:ext cx="6192688" cy="18722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Введите текст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kern="900" cap="none" spc="130" baseline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5"/>
          </p:nvPr>
        </p:nvSpPr>
        <p:spPr>
          <a:xfrm>
            <a:off x="179390" y="2924945"/>
            <a:ext cx="6192837" cy="3599681"/>
          </a:xfrm>
          <a:prstGeom prst="rect">
            <a:avLst/>
          </a:prstGeom>
        </p:spPr>
        <p:txBody>
          <a:bodyPr/>
          <a:lstStyle>
            <a:lvl1pPr>
              <a:defRPr lang="ru-RU" sz="105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6"/>
          </p:nvPr>
        </p:nvSpPr>
        <p:spPr>
          <a:xfrm>
            <a:off x="6443665" y="908721"/>
            <a:ext cx="2304801" cy="561590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05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7283"/>
            <a:ext cx="7443692" cy="1008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13"/>
          <p:cNvSpPr>
            <a:spLocks noGrp="1"/>
          </p:cNvSpPr>
          <p:nvPr>
            <p:ph type="ftr" sz="quarter" idx="10"/>
          </p:nvPr>
        </p:nvSpPr>
        <p:spPr>
          <a:xfrm>
            <a:off x="179512" y="5877368"/>
            <a:ext cx="8100000" cy="86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6508479"/>
      </p:ext>
    </p:extLst>
  </p:cSld>
  <p:clrMapOvr>
    <a:masterClrMapping/>
  </p:clrMapOvr>
  <p:transition spd="med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28596" y="3000373"/>
            <a:ext cx="4857784" cy="1000132"/>
          </a:xfrm>
          <a:prstGeom prst="rect">
            <a:avLst/>
          </a:prstGeom>
        </p:spPr>
        <p:txBody>
          <a:bodyPr/>
          <a:lstStyle>
            <a:lvl1pPr algn="l">
              <a:defRPr lang="ru-RU" sz="3200" b="1" kern="900" cap="none" spc="0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ЗАКЛЮЧЕНИЯ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428596" y="4143381"/>
            <a:ext cx="4857784" cy="428628"/>
          </a:xfrm>
          <a:prstGeom prst="rect">
            <a:avLst/>
          </a:prstGeom>
        </p:spPr>
        <p:txBody>
          <a:bodyPr/>
          <a:lstStyle>
            <a:lvl1pPr>
              <a:buNone/>
              <a:defRPr lang="ru-RU" sz="22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6" name="Текст 9"/>
          <p:cNvSpPr>
            <a:spLocks noGrp="1"/>
          </p:cNvSpPr>
          <p:nvPr>
            <p:ph type="body" sz="quarter" idx="12" hasCustomPrompt="1"/>
          </p:nvPr>
        </p:nvSpPr>
        <p:spPr>
          <a:xfrm>
            <a:off x="428596" y="6357959"/>
            <a:ext cx="2071702" cy="357189"/>
          </a:xfrm>
          <a:prstGeom prst="rect">
            <a:avLst/>
          </a:prstGeom>
        </p:spPr>
        <p:txBody>
          <a:bodyPr/>
          <a:lstStyle>
            <a:lvl1pPr>
              <a:buNone/>
              <a:defRPr lang="ru-RU" sz="20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Москва 2012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hasCustomPrompt="1"/>
          </p:nvPr>
        </p:nvSpPr>
        <p:spPr>
          <a:xfrm>
            <a:off x="428596" y="3000373"/>
            <a:ext cx="5583564" cy="1000132"/>
          </a:xfrm>
          <a:prstGeom prst="rect">
            <a:avLst/>
          </a:prstGeom>
        </p:spPr>
        <p:txBody>
          <a:bodyPr/>
          <a:lstStyle>
            <a:lvl1pPr algn="l">
              <a:defRPr lang="ru-RU" sz="3200" b="1" kern="900" cap="none" spc="0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428596" y="4143381"/>
            <a:ext cx="5583564" cy="4286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22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428596" y="6357959"/>
            <a:ext cx="2071702" cy="3571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2000" b="1" kern="900" cap="none" spc="0" baseline="0" dirty="0" smtClean="0">
                <a:solidFill>
                  <a:schemeClr val="bg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Москва 2012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4788024" y="3068960"/>
            <a:ext cx="3960440" cy="3312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buNone/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5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908720"/>
            <a:ext cx="4032374" cy="19433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1" hasCustomPrompt="1"/>
          </p:nvPr>
        </p:nvSpPr>
        <p:spPr>
          <a:xfrm>
            <a:off x="4788024" y="908721"/>
            <a:ext cx="3960440" cy="19438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7" name="Содержимое 3"/>
          <p:cNvSpPr>
            <a:spLocks noGrp="1"/>
          </p:cNvSpPr>
          <p:nvPr>
            <p:ph sz="half" idx="12" hasCustomPrompt="1"/>
          </p:nvPr>
        </p:nvSpPr>
        <p:spPr>
          <a:xfrm>
            <a:off x="179514" y="3068538"/>
            <a:ext cx="4031255" cy="33127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buNone/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8" name="Текст 14"/>
          <p:cNvSpPr>
            <a:spLocks noGrp="1"/>
          </p:cNvSpPr>
          <p:nvPr>
            <p:ph type="body" sz="quarter" idx="15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8"/>
          <p:cNvSpPr>
            <a:spLocks noGrp="1"/>
          </p:cNvSpPr>
          <p:nvPr>
            <p:ph type="body" sz="quarter" idx="16"/>
          </p:nvPr>
        </p:nvSpPr>
        <p:spPr>
          <a:xfrm>
            <a:off x="179512" y="908720"/>
            <a:ext cx="8570858" cy="13681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8" hasCustomPrompt="1"/>
          </p:nvPr>
        </p:nvSpPr>
        <p:spPr>
          <a:xfrm>
            <a:off x="179512" y="2492896"/>
            <a:ext cx="8568952" cy="3888432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15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179512" y="908720"/>
            <a:ext cx="525658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6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  <a:endParaRPr lang="en-US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 marL="0" indent="0"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вертикальны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>
            <p:ph type="body" sz="quarter" idx="18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9" name="Содержимое 9"/>
          <p:cNvSpPr>
            <a:spLocks noGrp="1"/>
          </p:cNvSpPr>
          <p:nvPr>
            <p:ph sz="quarter" idx="19" hasCustomPrompt="1"/>
          </p:nvPr>
        </p:nvSpPr>
        <p:spPr>
          <a:xfrm>
            <a:off x="179512" y="980728"/>
            <a:ext cx="5256584" cy="4248472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5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5373689"/>
            <a:ext cx="5256212" cy="1008063"/>
          </a:xfrm>
          <a:prstGeom prst="rect">
            <a:avLst/>
          </a:prstGeom>
        </p:spPr>
        <p:txBody>
          <a:bodyPr anchor="ctr" anchorCtr="1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Подпись рисунка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179512" y="908720"/>
            <a:ext cx="5256584" cy="54726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7" hasCustomPrompt="1"/>
          </p:nvPr>
        </p:nvSpPr>
        <p:spPr>
          <a:xfrm>
            <a:off x="5643570" y="908720"/>
            <a:ext cx="3104894" cy="5472608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7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_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>
            <a:spLocks noGrp="1"/>
          </p:cNvSpPr>
          <p:nvPr>
            <p:ph type="body" sz="quarter" idx="15"/>
          </p:nvPr>
        </p:nvSpPr>
        <p:spPr>
          <a:xfrm>
            <a:off x="3491880" y="908720"/>
            <a:ext cx="5256584" cy="5472608"/>
          </a:xfrm>
          <a:prstGeom prst="rect">
            <a:avLst/>
          </a:prstGeom>
        </p:spPr>
        <p:txBody>
          <a:bodyPr/>
          <a:lstStyle>
            <a:lvl1pPr marL="0" indent="0"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8"/>
          <p:cNvSpPr>
            <a:spLocks noGrp="1"/>
          </p:cNvSpPr>
          <p:nvPr>
            <p:ph sz="quarter" idx="18" hasCustomPrompt="1"/>
          </p:nvPr>
        </p:nvSpPr>
        <p:spPr>
          <a:xfrm>
            <a:off x="179512" y="908720"/>
            <a:ext cx="3106604" cy="5472608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buNone/>
              <a:defRPr/>
            </a:lvl5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писание событ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>
            <a:spLocks noGrp="1"/>
          </p:cNvSpPr>
          <p:nvPr>
            <p:ph type="body" sz="quarter" idx="15"/>
          </p:nvPr>
        </p:nvSpPr>
        <p:spPr>
          <a:xfrm>
            <a:off x="3491880" y="1988840"/>
            <a:ext cx="5256584" cy="4392488"/>
          </a:xfrm>
          <a:prstGeom prst="rect">
            <a:avLst/>
          </a:prstGeom>
        </p:spPr>
        <p:txBody>
          <a:bodyPr/>
          <a:lstStyle>
            <a:lvl1pPr marL="0" indent="0"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8"/>
          <p:cNvSpPr>
            <a:spLocks noGrp="1"/>
          </p:cNvSpPr>
          <p:nvPr>
            <p:ph sz="quarter" idx="18" hasCustomPrompt="1"/>
          </p:nvPr>
        </p:nvSpPr>
        <p:spPr>
          <a:xfrm>
            <a:off x="179512" y="908720"/>
            <a:ext cx="3106604" cy="5472608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buNone/>
              <a:defRPr/>
            </a:lvl5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22" hasCustomPrompt="1"/>
          </p:nvPr>
        </p:nvSpPr>
        <p:spPr>
          <a:xfrm>
            <a:off x="3491881" y="908720"/>
            <a:ext cx="5256833" cy="8640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1" kern="900" cap="none" spc="13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ПОДЗАГОЛОВОК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текст и мальньки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3491880" y="908721"/>
            <a:ext cx="5256584" cy="41633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4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7"/>
          </p:nvPr>
        </p:nvSpPr>
        <p:spPr>
          <a:xfrm>
            <a:off x="179512" y="5214949"/>
            <a:ext cx="8569416" cy="11663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</a:pPr>
            <a:r>
              <a:rPr lang="ru-RU" dirty="0" smtClean="0"/>
              <a:t>Образец текста</a:t>
            </a:r>
          </a:p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8" hasCustomPrompt="1"/>
          </p:nvPr>
        </p:nvSpPr>
        <p:spPr>
          <a:xfrm>
            <a:off x="179512" y="908721"/>
            <a:ext cx="3106604" cy="4163355"/>
          </a:xfrm>
          <a:prstGeom prst="rect">
            <a:avLst/>
          </a:prstGeom>
        </p:spPr>
        <p:txBody>
          <a:bodyPr/>
          <a:lstStyle>
            <a:lvl1pPr>
              <a:defRPr lang="ru-RU" sz="12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buNone/>
              <a:defRPr/>
            </a:lvl5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Объект</a:t>
            </a:r>
          </a:p>
        </p:txBody>
      </p:sp>
      <p:sp>
        <p:nvSpPr>
          <p:cNvPr id="6" name="Текст 1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116632"/>
            <a:ext cx="4032448" cy="5760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1800" b="1" kern="900" cap="none" spc="130" baseline="0" dirty="0" smtClean="0">
                <a:solidFill>
                  <a:srgbClr val="0070C0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 smtClean="0"/>
              <a:t>ЗАГОЛОВОК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ms1\Мои документы\Downloads\ENGLISH\ENGLISH\LIGHT_ENGLISH.jp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 userDrawn="1"/>
        </p:nvSpPr>
        <p:spPr>
          <a:xfrm>
            <a:off x="8604448" y="6381328"/>
            <a:ext cx="466794" cy="36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DBD3E542-EC9A-421E-8555-4DA43E577228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‹#›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7" r:id="rId2"/>
    <p:sldLayoutId id="2147483679" r:id="rId3"/>
    <p:sldLayoutId id="2147483662" r:id="rId4"/>
    <p:sldLayoutId id="2147483676" r:id="rId5"/>
    <p:sldLayoutId id="2147483678" r:id="rId6"/>
    <p:sldLayoutId id="2147483680" r:id="rId7"/>
    <p:sldLayoutId id="2147483688" r:id="rId8"/>
    <p:sldLayoutId id="2147483677" r:id="rId9"/>
    <p:sldLayoutId id="2147483693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ums1\Мои документы\Downloads\ENGLISH\ENGLISH\ENGLISH-glonass union-NEW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ms1\Мои документы\Downloads\ENGLISH\ENGLISH\ENGLISH-glonass union-NEW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2060848"/>
            <a:ext cx="64663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lt1"/>
                </a:solidFill>
              </a:rPr>
              <a:t>Climatic, Mechanical resistance </a:t>
            </a:r>
            <a:r>
              <a:rPr lang="en-US" sz="3200" b="1" dirty="0" smtClean="0">
                <a:solidFill>
                  <a:schemeClr val="lt1"/>
                </a:solidFill>
              </a:rPr>
              <a:t>and EMC requirements</a:t>
            </a:r>
            <a:endParaRPr lang="ru-RU" sz="3200" b="1" kern="9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8" y="4149080"/>
            <a:ext cx="58902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kern="900" dirty="0" smtClean="0">
                <a:solidFill>
                  <a:schemeClr val="bg1"/>
                </a:solidFill>
                <a:cs typeface="Arial" pitchFamily="34" charset="0"/>
              </a:rPr>
              <a:t>Russian justification</a:t>
            </a:r>
            <a:endParaRPr lang="ru-RU" b="1" kern="9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445224"/>
            <a:ext cx="6876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kern="900" dirty="0" smtClean="0">
                <a:solidFill>
                  <a:schemeClr val="bg1"/>
                </a:solidFill>
                <a:cs typeface="Arial" pitchFamily="34" charset="0"/>
              </a:rPr>
              <a:t>Accident </a:t>
            </a:r>
            <a:r>
              <a:rPr lang="en-GB" b="1" kern="900" dirty="0">
                <a:solidFill>
                  <a:schemeClr val="bg1"/>
                </a:solidFill>
                <a:cs typeface="Arial" pitchFamily="34" charset="0"/>
              </a:rPr>
              <a:t>Emergency Call System (AECS</a:t>
            </a:r>
            <a:r>
              <a:rPr lang="en-GB" b="1" kern="900" dirty="0" smtClean="0">
                <a:solidFill>
                  <a:schemeClr val="bg1"/>
                </a:solidFill>
                <a:cs typeface="Arial" pitchFamily="34" charset="0"/>
              </a:rPr>
              <a:t>)</a:t>
            </a:r>
          </a:p>
          <a:p>
            <a:pPr algn="ctr"/>
            <a:r>
              <a:rPr lang="en-GB" b="1" kern="900" dirty="0" smtClean="0">
                <a:solidFill>
                  <a:schemeClr val="bg1"/>
                </a:solidFill>
                <a:cs typeface="Arial" pitchFamily="34" charset="0"/>
              </a:rPr>
              <a:t>4</a:t>
            </a:r>
            <a:r>
              <a:rPr lang="en-GB" b="1" kern="900" baseline="30000" dirty="0" smtClean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GB" b="1" kern="900" dirty="0" smtClean="0">
                <a:solidFill>
                  <a:schemeClr val="bg1"/>
                </a:solidFill>
                <a:cs typeface="Arial" pitchFamily="34" charset="0"/>
              </a:rPr>
              <a:t> meeting</a:t>
            </a:r>
            <a:endParaRPr lang="ru-RU" b="1" kern="900" dirty="0">
              <a:solidFill>
                <a:schemeClr val="bg1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kern="900" dirty="0" smtClean="0">
                <a:solidFill>
                  <a:schemeClr val="bg1"/>
                </a:solidFill>
                <a:cs typeface="Arial" pitchFamily="34" charset="0"/>
              </a:rPr>
              <a:t>Paris </a:t>
            </a:r>
            <a:endParaRPr lang="en-US" b="1" kern="900" dirty="0">
              <a:solidFill>
                <a:schemeClr val="bg1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kern="900" dirty="0" smtClean="0">
                <a:solidFill>
                  <a:schemeClr val="bg1"/>
                </a:solidFill>
                <a:cs typeface="Arial" pitchFamily="34" charset="0"/>
              </a:rPr>
              <a:t>April </a:t>
            </a:r>
            <a:r>
              <a:rPr lang="en-US" b="1" kern="900" dirty="0" smtClean="0">
                <a:solidFill>
                  <a:schemeClr val="bg1"/>
                </a:solidFill>
                <a:cs typeface="Arial" pitchFamily="34" charset="0"/>
              </a:rPr>
              <a:t>28</a:t>
            </a:r>
            <a:r>
              <a:rPr lang="en-US" b="1" kern="900" baseline="30000" dirty="0" smtClean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b="1" kern="900" dirty="0">
                <a:solidFill>
                  <a:schemeClr val="bg1"/>
                </a:solidFill>
                <a:cs typeface="Arial" pitchFamily="34" charset="0"/>
              </a:rPr>
              <a:t> - </a:t>
            </a:r>
            <a:r>
              <a:rPr lang="en-US" b="1" kern="900" dirty="0" smtClean="0">
                <a:solidFill>
                  <a:schemeClr val="bg1"/>
                </a:solidFill>
                <a:cs typeface="Arial" pitchFamily="34" charset="0"/>
              </a:rPr>
              <a:t>30</a:t>
            </a:r>
            <a:r>
              <a:rPr lang="en-US" b="1" kern="900" baseline="30000" dirty="0" smtClean="0">
                <a:solidFill>
                  <a:schemeClr val="bg1"/>
                </a:solidFill>
                <a:cs typeface="Arial" pitchFamily="34" charset="0"/>
              </a:rPr>
              <a:t>th </a:t>
            </a:r>
            <a:r>
              <a:rPr lang="ru-RU" b="1" kern="900" dirty="0" smtClean="0">
                <a:solidFill>
                  <a:schemeClr val="bg1"/>
                </a:solidFill>
                <a:cs typeface="Arial" pitchFamily="34" charset="0"/>
              </a:rPr>
              <a:t>201</a:t>
            </a:r>
            <a:r>
              <a:rPr lang="en-US" b="1" kern="900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229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9" y="4309017"/>
            <a:ext cx="3923928" cy="12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70" y="4309016"/>
            <a:ext cx="3923928" cy="12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35614" y="141277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Regulation No. 13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64374" y="1412776"/>
            <a:ext cx="276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Regulation No. </a:t>
            </a:r>
            <a:r>
              <a:rPr lang="en-US" dirty="0" smtClean="0"/>
              <a:t>XX AECS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17" idx="0"/>
          </p:cNvCxnSpPr>
          <p:nvPr/>
        </p:nvCxnSpPr>
        <p:spPr>
          <a:xfrm flipH="1" flipV="1">
            <a:off x="611117" y="5230233"/>
            <a:ext cx="1440160" cy="8640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17" idx="0"/>
          </p:cNvCxnSpPr>
          <p:nvPr/>
        </p:nvCxnSpPr>
        <p:spPr>
          <a:xfrm flipV="1">
            <a:off x="2051277" y="5230233"/>
            <a:ext cx="1080121" cy="8640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Блок-схема: альтернативный процесс 16"/>
          <p:cNvSpPr/>
          <p:nvPr/>
        </p:nvSpPr>
        <p:spPr>
          <a:xfrm>
            <a:off x="827141" y="6094329"/>
            <a:ext cx="244827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Anti-lock braking </a:t>
            </a:r>
            <a:r>
              <a:rPr lang="en-US" i="1" dirty="0" smtClean="0"/>
              <a:t>system SENSORS</a:t>
            </a:r>
            <a:endParaRPr lang="ru-RU" dirty="0"/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1126983" y="3356992"/>
            <a:ext cx="1464354" cy="6449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Controller/</a:t>
            </a:r>
          </a:p>
          <a:p>
            <a:pPr algn="ctr"/>
            <a:r>
              <a:rPr lang="en-US" sz="1400" i="1" dirty="0" smtClean="0"/>
              <a:t>Electronic Control Unit</a:t>
            </a:r>
            <a:endParaRPr lang="ru-RU" sz="1400" dirty="0"/>
          </a:p>
        </p:txBody>
      </p:sp>
      <p:sp>
        <p:nvSpPr>
          <p:cNvPr id="23" name="Стрелка углом 22"/>
          <p:cNvSpPr/>
          <p:nvPr/>
        </p:nvSpPr>
        <p:spPr>
          <a:xfrm>
            <a:off x="611117" y="3514763"/>
            <a:ext cx="504056" cy="1735496"/>
          </a:xfrm>
          <a:prstGeom prst="bentArrow">
            <a:avLst>
              <a:gd name="adj1" fmla="val 478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Стрелка углом 26"/>
          <p:cNvSpPr/>
          <p:nvPr/>
        </p:nvSpPr>
        <p:spPr>
          <a:xfrm flipH="1">
            <a:off x="2579970" y="3525798"/>
            <a:ext cx="540061" cy="1663488"/>
          </a:xfrm>
          <a:prstGeom prst="bentArrow">
            <a:avLst>
              <a:gd name="adj1" fmla="val 478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Блок-схема: альтернативный процесс 27"/>
          <p:cNvSpPr/>
          <p:nvPr/>
        </p:nvSpPr>
        <p:spPr>
          <a:xfrm>
            <a:off x="1126983" y="2172366"/>
            <a:ext cx="1464354" cy="6449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Hydraulic</a:t>
            </a:r>
            <a:endParaRPr lang="en-US" sz="1400" i="1" dirty="0"/>
          </a:p>
          <a:p>
            <a:pPr algn="ctr"/>
            <a:r>
              <a:rPr lang="en-US" sz="1400" i="1" dirty="0" smtClean="0"/>
              <a:t>Control Unit</a:t>
            </a:r>
            <a:endParaRPr lang="ru-RU" sz="1400" dirty="0"/>
          </a:p>
        </p:txBody>
      </p:sp>
      <p:sp>
        <p:nvSpPr>
          <p:cNvPr id="26" name="Стрелка вверх 25"/>
          <p:cNvSpPr/>
          <p:nvPr/>
        </p:nvSpPr>
        <p:spPr>
          <a:xfrm>
            <a:off x="1763688" y="2817318"/>
            <a:ext cx="95472" cy="5396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>
            <a:stCxn id="31" idx="2"/>
          </p:cNvCxnSpPr>
          <p:nvPr/>
        </p:nvCxnSpPr>
        <p:spPr>
          <a:xfrm flipH="1">
            <a:off x="3120031" y="3356992"/>
            <a:ext cx="151251" cy="7200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Блок-схема: альтернативный процесс 30"/>
          <p:cNvSpPr/>
          <p:nvPr/>
        </p:nvSpPr>
        <p:spPr>
          <a:xfrm>
            <a:off x="2662309" y="2780928"/>
            <a:ext cx="1217945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Cable connection</a:t>
            </a:r>
            <a:endParaRPr lang="ru-RU" sz="1400" dirty="0"/>
          </a:p>
        </p:txBody>
      </p:sp>
      <p:cxnSp>
        <p:nvCxnSpPr>
          <p:cNvPr id="34" name="Прямая со стрелкой 33"/>
          <p:cNvCxnSpPr>
            <a:stCxn id="31" idx="2"/>
          </p:cNvCxnSpPr>
          <p:nvPr/>
        </p:nvCxnSpPr>
        <p:spPr>
          <a:xfrm flipH="1">
            <a:off x="611117" y="3356992"/>
            <a:ext cx="2660165" cy="102551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31" idx="2"/>
          </p:cNvCxnSpPr>
          <p:nvPr/>
        </p:nvCxnSpPr>
        <p:spPr>
          <a:xfrm flipH="1" flipV="1">
            <a:off x="1796293" y="3080406"/>
            <a:ext cx="1474989" cy="27658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Блок-схема: альтернативный процесс 51"/>
          <p:cNvSpPr/>
          <p:nvPr/>
        </p:nvSpPr>
        <p:spPr>
          <a:xfrm>
            <a:off x="7740352" y="4781674"/>
            <a:ext cx="1217945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Navigation module</a:t>
            </a:r>
            <a:endParaRPr lang="ru-RU" sz="1400" dirty="0"/>
          </a:p>
        </p:txBody>
      </p:sp>
      <p:sp>
        <p:nvSpPr>
          <p:cNvPr id="53" name="Блок-схема: альтернативный процесс 52"/>
          <p:cNvSpPr/>
          <p:nvPr/>
        </p:nvSpPr>
        <p:spPr>
          <a:xfrm>
            <a:off x="5682682" y="4797152"/>
            <a:ext cx="1544974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Communication module</a:t>
            </a:r>
            <a:endParaRPr lang="ru-RU" sz="1400" dirty="0"/>
          </a:p>
        </p:txBody>
      </p:sp>
      <p:sp>
        <p:nvSpPr>
          <p:cNvPr id="54" name="Блок-схема: альтернативный процесс 53"/>
          <p:cNvSpPr/>
          <p:nvPr/>
        </p:nvSpPr>
        <p:spPr>
          <a:xfrm>
            <a:off x="6511669" y="5648680"/>
            <a:ext cx="1464354" cy="6449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Controller</a:t>
            </a:r>
          </a:p>
        </p:txBody>
      </p:sp>
      <p:pic>
        <p:nvPicPr>
          <p:cNvPr id="1028" name="Picture 4" descr="http://www.spacecorp.ru/upload/medialibrary/130/picture%20of%20glona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895" y="2083562"/>
            <a:ext cx="943227" cy="82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Блок-схема: альтернативный процесс 56"/>
          <p:cNvSpPr/>
          <p:nvPr/>
        </p:nvSpPr>
        <p:spPr>
          <a:xfrm>
            <a:off x="7650536" y="2982390"/>
            <a:ext cx="1217945" cy="69707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GLONASS/</a:t>
            </a:r>
          </a:p>
          <a:p>
            <a:pPr algn="ctr"/>
            <a:r>
              <a:rPr lang="en-US" sz="1400" i="1" dirty="0" smtClean="0"/>
              <a:t>GPS/</a:t>
            </a:r>
          </a:p>
          <a:p>
            <a:pPr algn="ctr"/>
            <a:r>
              <a:rPr lang="en-US" sz="1400" i="1" dirty="0" smtClean="0"/>
              <a:t>Galileo</a:t>
            </a:r>
            <a:endParaRPr lang="ru-RU" sz="1400" dirty="0"/>
          </a:p>
        </p:txBody>
      </p:sp>
      <p:pic>
        <p:nvPicPr>
          <p:cNvPr id="1032" name="Picture 8" descr="http://yamobi.ru/i/posts/rec013566/0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368" y="2101541"/>
            <a:ext cx="1048801" cy="78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Блок-схема: альтернативный процесс 61"/>
          <p:cNvSpPr/>
          <p:nvPr/>
        </p:nvSpPr>
        <p:spPr>
          <a:xfrm>
            <a:off x="5321795" y="3008024"/>
            <a:ext cx="1217945" cy="69707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Mobile networks</a:t>
            </a:r>
            <a:endParaRPr lang="ru-RU" sz="1400" dirty="0"/>
          </a:p>
        </p:txBody>
      </p:sp>
      <p:sp>
        <p:nvSpPr>
          <p:cNvPr id="7186" name="Двойная стрелка вверх/вниз 7185"/>
          <p:cNvSpPr/>
          <p:nvPr/>
        </p:nvSpPr>
        <p:spPr>
          <a:xfrm>
            <a:off x="5930768" y="3717032"/>
            <a:ext cx="148708" cy="9361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87" name="Стрелка вниз 7186"/>
          <p:cNvSpPr/>
          <p:nvPr/>
        </p:nvSpPr>
        <p:spPr>
          <a:xfrm>
            <a:off x="8259508" y="3717032"/>
            <a:ext cx="2009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альтернативный процесс 66"/>
          <p:cNvSpPr/>
          <p:nvPr/>
        </p:nvSpPr>
        <p:spPr>
          <a:xfrm>
            <a:off x="6522407" y="3673312"/>
            <a:ext cx="1217945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Radio</a:t>
            </a:r>
          </a:p>
          <a:p>
            <a:pPr algn="ctr"/>
            <a:r>
              <a:rPr lang="en-US" sz="1400" i="1" dirty="0" smtClean="0"/>
              <a:t>connection</a:t>
            </a:r>
            <a:endParaRPr lang="ru-RU" sz="1400" dirty="0"/>
          </a:p>
        </p:txBody>
      </p:sp>
      <p:cxnSp>
        <p:nvCxnSpPr>
          <p:cNvPr id="68" name="Прямая со стрелкой 67"/>
          <p:cNvCxnSpPr>
            <a:endCxn id="67" idx="3"/>
          </p:cNvCxnSpPr>
          <p:nvPr/>
        </p:nvCxnSpPr>
        <p:spPr>
          <a:xfrm flipH="1" flipV="1">
            <a:off x="7740352" y="3961344"/>
            <a:ext cx="519156" cy="2237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7186" idx="6"/>
          </p:cNvCxnSpPr>
          <p:nvPr/>
        </p:nvCxnSpPr>
        <p:spPr>
          <a:xfrm flipV="1">
            <a:off x="6042299" y="4073214"/>
            <a:ext cx="412870" cy="11187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94" name="TextBox 7193"/>
              <p:cNvSpPr txBox="1"/>
              <p:nvPr/>
            </p:nvSpPr>
            <p:spPr>
              <a:xfrm>
                <a:off x="4114800" y="2974769"/>
                <a:ext cx="96125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8000" i="1" smtClean="0">
                          <a:latin typeface="Cambria Math"/>
                          <a:ea typeface="Cambria Math"/>
                        </a:rPr>
                        <m:t>≠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 xmlns="">
          <p:sp>
            <p:nvSpPr>
              <p:cNvPr id="7194" name="TextBox 71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4769"/>
                <a:ext cx="961256" cy="132343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 rot="21010400">
            <a:off x="101414" y="395185"/>
            <a:ext cx="3515491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not be considered as Regulations for 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 electronic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devices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7719985"/>
      </p:ext>
    </p:extLst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9" y="4309017"/>
            <a:ext cx="3923928" cy="12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70" y="4309016"/>
            <a:ext cx="3923928" cy="12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9241" y="1427067"/>
            <a:ext cx="246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Regulation No. </a:t>
            </a:r>
            <a:r>
              <a:rPr lang="en-US" dirty="0" smtClean="0"/>
              <a:t>97/116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30767" y="1427067"/>
            <a:ext cx="276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Regulation No. </a:t>
            </a:r>
            <a:r>
              <a:rPr lang="en-US" dirty="0" smtClean="0"/>
              <a:t>XX AECS</a:t>
            </a:r>
            <a:endParaRPr lang="ru-RU" dirty="0"/>
          </a:p>
        </p:txBody>
      </p:sp>
      <p:sp>
        <p:nvSpPr>
          <p:cNvPr id="52" name="Блок-схема: альтернативный процесс 51"/>
          <p:cNvSpPr/>
          <p:nvPr/>
        </p:nvSpPr>
        <p:spPr>
          <a:xfrm>
            <a:off x="7740352" y="4781674"/>
            <a:ext cx="1217945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Navigation module</a:t>
            </a:r>
            <a:endParaRPr lang="ru-RU" sz="1400" dirty="0"/>
          </a:p>
        </p:txBody>
      </p:sp>
      <p:sp>
        <p:nvSpPr>
          <p:cNvPr id="53" name="Блок-схема: альтернативный процесс 52"/>
          <p:cNvSpPr/>
          <p:nvPr/>
        </p:nvSpPr>
        <p:spPr>
          <a:xfrm>
            <a:off x="5682682" y="4797152"/>
            <a:ext cx="1544974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Communication module</a:t>
            </a:r>
            <a:endParaRPr lang="ru-RU" sz="1400" dirty="0"/>
          </a:p>
        </p:txBody>
      </p:sp>
      <p:sp>
        <p:nvSpPr>
          <p:cNvPr id="54" name="Блок-схема: альтернативный процесс 53"/>
          <p:cNvSpPr/>
          <p:nvPr/>
        </p:nvSpPr>
        <p:spPr>
          <a:xfrm>
            <a:off x="6511669" y="5648680"/>
            <a:ext cx="1464354" cy="64495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Controller</a:t>
            </a:r>
          </a:p>
        </p:txBody>
      </p:sp>
      <p:pic>
        <p:nvPicPr>
          <p:cNvPr id="1028" name="Picture 4" descr="http://www.spacecorp.ru/upload/medialibrary/130/picture%20of%20glona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895" y="2083562"/>
            <a:ext cx="943227" cy="82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Блок-схема: альтернативный процесс 56"/>
          <p:cNvSpPr/>
          <p:nvPr/>
        </p:nvSpPr>
        <p:spPr>
          <a:xfrm>
            <a:off x="7650536" y="2982390"/>
            <a:ext cx="1217945" cy="69707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GLONASS/</a:t>
            </a:r>
          </a:p>
          <a:p>
            <a:pPr algn="ctr"/>
            <a:r>
              <a:rPr lang="en-US" sz="1400" i="1" dirty="0" smtClean="0"/>
              <a:t>GPS/</a:t>
            </a:r>
          </a:p>
          <a:p>
            <a:pPr algn="ctr"/>
            <a:r>
              <a:rPr lang="en-US" sz="1400" i="1" dirty="0" smtClean="0"/>
              <a:t>Galileo</a:t>
            </a:r>
            <a:endParaRPr lang="ru-RU" sz="1400" dirty="0"/>
          </a:p>
        </p:txBody>
      </p:sp>
      <p:pic>
        <p:nvPicPr>
          <p:cNvPr id="1032" name="Picture 8" descr="http://yamobi.ru/i/posts/rec013566/0_lar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368" y="2101541"/>
            <a:ext cx="1048801" cy="78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Блок-схема: альтернативный процесс 61"/>
          <p:cNvSpPr/>
          <p:nvPr/>
        </p:nvSpPr>
        <p:spPr>
          <a:xfrm>
            <a:off x="5321795" y="3008024"/>
            <a:ext cx="1217945" cy="69707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Mobile networks</a:t>
            </a:r>
            <a:endParaRPr lang="ru-RU" sz="1400" dirty="0"/>
          </a:p>
        </p:txBody>
      </p:sp>
      <p:sp>
        <p:nvSpPr>
          <p:cNvPr id="7186" name="Двойная стрелка вверх/вниз 7185"/>
          <p:cNvSpPr/>
          <p:nvPr/>
        </p:nvSpPr>
        <p:spPr>
          <a:xfrm>
            <a:off x="5930768" y="3717032"/>
            <a:ext cx="148708" cy="9361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87" name="Стрелка вниз 7186"/>
          <p:cNvSpPr/>
          <p:nvPr/>
        </p:nvSpPr>
        <p:spPr>
          <a:xfrm>
            <a:off x="8259508" y="3717032"/>
            <a:ext cx="2009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альтернативный процесс 66"/>
          <p:cNvSpPr/>
          <p:nvPr/>
        </p:nvSpPr>
        <p:spPr>
          <a:xfrm>
            <a:off x="6522407" y="3673312"/>
            <a:ext cx="1217945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Radio</a:t>
            </a:r>
          </a:p>
          <a:p>
            <a:pPr algn="ctr"/>
            <a:r>
              <a:rPr lang="en-US" sz="1400" i="1" dirty="0" smtClean="0"/>
              <a:t>connection</a:t>
            </a:r>
            <a:endParaRPr lang="ru-RU" sz="1400" dirty="0"/>
          </a:p>
        </p:txBody>
      </p:sp>
      <p:cxnSp>
        <p:nvCxnSpPr>
          <p:cNvPr id="68" name="Прямая со стрелкой 67"/>
          <p:cNvCxnSpPr>
            <a:endCxn id="67" idx="3"/>
          </p:cNvCxnSpPr>
          <p:nvPr/>
        </p:nvCxnSpPr>
        <p:spPr>
          <a:xfrm flipH="1" flipV="1">
            <a:off x="7740352" y="3961344"/>
            <a:ext cx="519156" cy="2237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7186" idx="6"/>
          </p:cNvCxnSpPr>
          <p:nvPr/>
        </p:nvCxnSpPr>
        <p:spPr>
          <a:xfrm flipV="1">
            <a:off x="6042299" y="4073214"/>
            <a:ext cx="412870" cy="11187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194" name="TextBox 7193"/>
              <p:cNvSpPr txBox="1"/>
              <p:nvPr/>
            </p:nvSpPr>
            <p:spPr>
              <a:xfrm>
                <a:off x="4114800" y="2974769"/>
                <a:ext cx="96125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>
          <p:sp>
            <p:nvSpPr>
              <p:cNvPr id="7194" name="TextBox 71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4769"/>
                <a:ext cx="961256" cy="132343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586" y="2670392"/>
            <a:ext cx="1758742" cy="78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Двойная стрелка вверх/вниз 31"/>
          <p:cNvSpPr/>
          <p:nvPr/>
        </p:nvSpPr>
        <p:spPr>
          <a:xfrm>
            <a:off x="2911047" y="3454544"/>
            <a:ext cx="148708" cy="9361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альтернативный процесс 34"/>
          <p:cNvSpPr/>
          <p:nvPr/>
        </p:nvSpPr>
        <p:spPr>
          <a:xfrm>
            <a:off x="1491613" y="5525592"/>
            <a:ext cx="1217945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Radio</a:t>
            </a:r>
          </a:p>
          <a:p>
            <a:pPr algn="ctr"/>
            <a:r>
              <a:rPr lang="en-US" sz="1400" i="1" dirty="0" smtClean="0"/>
              <a:t>connection</a:t>
            </a:r>
            <a:endParaRPr lang="ru-RU" sz="1400" dirty="0"/>
          </a:p>
        </p:txBody>
      </p:sp>
      <p:pic>
        <p:nvPicPr>
          <p:cNvPr id="36" name="Picture 8" descr="http://yamobi.ru/i/posts/rec013566/0_lar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277091"/>
            <a:ext cx="1048801" cy="78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Блок-схема: альтернативный процесс 37"/>
          <p:cNvSpPr/>
          <p:nvPr/>
        </p:nvSpPr>
        <p:spPr>
          <a:xfrm>
            <a:off x="454978" y="3063692"/>
            <a:ext cx="1217945" cy="69707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Mobile networks</a:t>
            </a:r>
            <a:endParaRPr lang="ru-RU" sz="1400" dirty="0"/>
          </a:p>
        </p:txBody>
      </p:sp>
      <p:sp>
        <p:nvSpPr>
          <p:cNvPr id="40" name="Двойная стрелка вверх/вниз 39"/>
          <p:cNvSpPr/>
          <p:nvPr/>
        </p:nvSpPr>
        <p:spPr>
          <a:xfrm>
            <a:off x="989596" y="3812010"/>
            <a:ext cx="148708" cy="9361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>
            <a:stCxn id="35" idx="0"/>
            <a:endCxn id="32" idx="2"/>
          </p:cNvCxnSpPr>
          <p:nvPr/>
        </p:nvCxnSpPr>
        <p:spPr>
          <a:xfrm flipV="1">
            <a:off x="2100586" y="3922596"/>
            <a:ext cx="847638" cy="16029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5" idx="0"/>
            <a:endCxn id="40" idx="6"/>
          </p:cNvCxnSpPr>
          <p:nvPr/>
        </p:nvCxnSpPr>
        <p:spPr>
          <a:xfrm flipH="1" flipV="1">
            <a:off x="1101127" y="4280062"/>
            <a:ext cx="999459" cy="124553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21010400">
            <a:off x="101414" y="395185"/>
            <a:ext cx="3515491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considered as Regulations for 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 electronic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devices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Freeform 31"/>
          <p:cNvSpPr>
            <a:spLocks/>
          </p:cNvSpPr>
          <p:nvPr>
            <p:custDataLst>
              <p:tags r:id="rId1"/>
            </p:custDataLst>
          </p:nvPr>
        </p:nvSpPr>
        <p:spPr bwMode="gray">
          <a:xfrm flipH="1">
            <a:off x="3534555" y="5648680"/>
            <a:ext cx="2121746" cy="754547"/>
          </a:xfrm>
          <a:custGeom>
            <a:avLst/>
            <a:gdLst>
              <a:gd name="T0" fmla="*/ 233773 w 3884"/>
              <a:gd name="T1" fmla="*/ 506572 h 1600"/>
              <a:gd name="T2" fmla="*/ 1818233 w 3884"/>
              <a:gd name="T3" fmla="*/ 544960 h 1600"/>
              <a:gd name="T4" fmla="*/ 2998904 w 3884"/>
              <a:gd name="T5" fmla="*/ 332697 h 1600"/>
              <a:gd name="T6" fmla="*/ 1530936 w 3884"/>
              <a:gd name="T7" fmla="*/ 51560 h 1600"/>
              <a:gd name="T8" fmla="*/ 58246 w 3884"/>
              <a:gd name="T9" fmla="*/ 272480 h 1600"/>
              <a:gd name="T10" fmla="*/ 614736 w 3884"/>
              <a:gd name="T11" fmla="*/ 403451 h 1600"/>
              <a:gd name="T12" fmla="*/ 0 w 3884"/>
              <a:gd name="T13" fmla="*/ 272480 h 1600"/>
              <a:gd name="T14" fmla="*/ 1535659 w 3884"/>
              <a:gd name="T15" fmla="*/ 25592 h 1600"/>
              <a:gd name="T16" fmla="*/ 3052427 w 3884"/>
              <a:gd name="T17" fmla="*/ 332697 h 1600"/>
              <a:gd name="T18" fmla="*/ 1791471 w 3884"/>
              <a:gd name="T19" fmla="*/ 573187 h 1600"/>
              <a:gd name="T20" fmla="*/ 233773 w 3884"/>
              <a:gd name="T21" fmla="*/ 506572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FF0000"/>
          </a:solidFill>
          <a:ln w="3175">
            <a:solidFill>
              <a:srgbClr val="FF0000"/>
            </a:solidFill>
            <a:round/>
            <a:headEnd/>
            <a:tailEnd/>
          </a:ln>
        </p:spPr>
        <p:txBody>
          <a:bodyPr tIns="91440" bIns="91440" anchor="ctr"/>
          <a:lstStyle/>
          <a:p>
            <a:endParaRPr lang="ru-RU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0792" y="5832869"/>
            <a:ext cx="178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External radio connection </a:t>
            </a:r>
          </a:p>
          <a:p>
            <a:r>
              <a:rPr lang="en-US" sz="1000" b="1" dirty="0" smtClean="0">
                <a:solidFill>
                  <a:srgbClr val="FF0000"/>
                </a:solidFill>
              </a:rPr>
              <a:t>is present in both cases</a:t>
            </a:r>
            <a:endParaRPr lang="ru-RU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14211"/>
      </p:ext>
    </p:extLst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561925"/>
              </p:ext>
            </p:extLst>
          </p:nvPr>
        </p:nvGraphicFramePr>
        <p:xfrm>
          <a:off x="0" y="980728"/>
          <a:ext cx="9144001" cy="49256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6143"/>
                <a:gridCol w="2777825"/>
                <a:gridCol w="2471771"/>
                <a:gridCol w="2388262"/>
              </a:tblGrid>
              <a:tr h="282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 </a:t>
                      </a:r>
                      <a:r>
                        <a:rPr lang="en-US" sz="1400" dirty="0" smtClean="0">
                          <a:effectLst/>
                        </a:rPr>
                        <a:t>Regulation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Climatic requirements</a:t>
                      </a:r>
                      <a:endParaRPr lang="ru-RU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Mechanical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resistance requirements</a:t>
                      </a:r>
                      <a:endParaRPr lang="ru-RU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EMC requirements</a:t>
                      </a:r>
                      <a:endParaRPr lang="ru-RU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</a:tr>
              <a:tr h="87742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Regulation No. 13</a:t>
                      </a:r>
                      <a:endParaRPr lang="ru-RU" sz="1200" dirty="0"/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80808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Regulation No. 97</a:t>
                      </a:r>
                      <a:endParaRPr lang="ru-RU" sz="12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solidFill>
                            <a:srgbClr val="00B050"/>
                          </a:solidFill>
                          <a:effectLst/>
                        </a:rPr>
                        <a:t>+</a:t>
                      </a:r>
                      <a:endParaRPr lang="ru-RU" sz="3600" dirty="0" smtClean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7.1.1. Climatic conditions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7.1.2. Degree of protection for installation</a:t>
                      </a: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solidFill>
                            <a:srgbClr val="00B050"/>
                          </a:solidFill>
                          <a:effectLst/>
                        </a:rPr>
                        <a:t>+</a:t>
                      </a:r>
                      <a:endParaRPr lang="ru-RU" sz="3600" dirty="0" smtClean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7.2.8. Safe operation after vibration test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  <a:effectLst/>
                        </a:rPr>
                        <a:t>+</a:t>
                      </a:r>
                      <a:endParaRPr lang="ru-RU" sz="3600" dirty="0" smtClean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7.2.12. Electromagnetic compatibility</a:t>
                      </a:r>
                    </a:p>
                  </a:txBody>
                  <a:tcPr marL="36143" marR="36143" marT="0" marB="0"/>
                </a:tc>
              </a:tr>
              <a:tr h="352767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Regulation No. 116</a:t>
                      </a:r>
                      <a:endParaRPr lang="ru-RU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solidFill>
                            <a:srgbClr val="00B050"/>
                          </a:solidFill>
                          <a:effectLst/>
                        </a:rPr>
                        <a:t>+</a:t>
                      </a:r>
                      <a:endParaRPr lang="ru-RU" sz="3600" dirty="0" smtClean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6.4.1.1. Climatic conditions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6.4.1.2. Degree of protection for installation</a:t>
                      </a:r>
                      <a:endParaRPr lang="en-US" sz="1200" dirty="0" smtClean="0">
                        <a:effectLst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solidFill>
                            <a:srgbClr val="00B050"/>
                          </a:solidFill>
                          <a:effectLst/>
                        </a:rPr>
                        <a:t>+</a:t>
                      </a:r>
                      <a:endParaRPr lang="ru-RU" sz="3600" dirty="0" smtClean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6.4.2.8. Safe operation after vibration test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  <a:effectLst/>
                        </a:rPr>
                        <a:t>+</a:t>
                      </a:r>
                      <a:endParaRPr lang="ru-RU" sz="3600" dirty="0" smtClean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6.4.2.12. Electromagnetic compatibility</a:t>
                      </a:r>
                    </a:p>
                  </a:txBody>
                  <a:tcPr marL="36143" marR="36143" marT="0" marB="0"/>
                </a:tc>
              </a:tr>
              <a:tr h="4703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Regulation No. XX AECS</a:t>
                      </a:r>
                      <a:endParaRPr lang="ru-RU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Suggestion to include requirements and test methods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Suggestion to include requirements and test methods</a:t>
                      </a:r>
                      <a:endParaRPr lang="en-US" sz="12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Suggestion to include requirements and test methods</a:t>
                      </a:r>
                      <a:endParaRPr lang="en-US" sz="12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143" marR="36143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236042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ea typeface="+mj-ea"/>
                <a:cs typeface="Arial" pitchFamily="34" charset="0"/>
              </a:rPr>
              <a:t>Summary </a:t>
            </a:r>
            <a:r>
              <a:rPr lang="en-US" b="1" dirty="0">
                <a:solidFill>
                  <a:srgbClr val="002060"/>
                </a:solidFill>
                <a:ea typeface="+mj-ea"/>
                <a:cs typeface="Arial" pitchFamily="34" charset="0"/>
              </a:rPr>
              <a:t>table</a:t>
            </a:r>
            <a:endParaRPr lang="ru-RU" b="1" dirty="0">
              <a:solidFill>
                <a:srgbClr val="002060"/>
              </a:solidFill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467085"/>
      </p:ext>
    </p:extLst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2142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900" dirty="0">
                <a:solidFill>
                  <a:schemeClr val="bg1"/>
                </a:solidFill>
                <a:cs typeface="Arial" pitchFamily="34" charset="0"/>
              </a:rPr>
              <a:t>Thank you!</a:t>
            </a:r>
            <a:endParaRPr lang="ru-RU" sz="3200" b="1" kern="9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27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0LX7kTljUOKUtGFSEVvpw"/>
</p:tagLst>
</file>

<file path=ppt/theme/theme1.xml><?xml version="1.0" encoding="utf-8"?>
<a:theme xmlns:a="http://schemas.openxmlformats.org/drawingml/2006/main" name="ГЛОНАС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2545</TotalTime>
  <Words>214</Words>
  <Application>Microsoft Office PowerPoint</Application>
  <PresentationFormat>Экран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ГЛОНАСС</vt:lpstr>
      <vt:lpstr>Специальное оформление</vt:lpstr>
      <vt:lpstr>2_Специальное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Evgeni Meilikhov</dc:creator>
  <cp:lastModifiedBy>Климовский Артем Михайлович</cp:lastModifiedBy>
  <cp:revision>354</cp:revision>
  <dcterms:created xsi:type="dcterms:W3CDTF">2012-10-01T11:38:44Z</dcterms:created>
  <dcterms:modified xsi:type="dcterms:W3CDTF">2014-04-24T13:50:50Z</dcterms:modified>
</cp:coreProperties>
</file>