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4" r:id="rId2"/>
  </p:sldMasterIdLst>
  <p:notesMasterIdLst>
    <p:notesMasterId r:id="rId8"/>
  </p:notesMasterIdLst>
  <p:sldIdLst>
    <p:sldId id="437" r:id="rId3"/>
    <p:sldId id="442" r:id="rId4"/>
    <p:sldId id="438" r:id="rId5"/>
    <p:sldId id="444" r:id="rId6"/>
    <p:sldId id="440" r:id="rId7"/>
  </p:sldIdLst>
  <p:sldSz cx="9144000" cy="6858000" type="screen4x3"/>
  <p:notesSz cx="6807200" cy="9939338"/>
  <p:defaultTextStyle>
    <a:defPPr>
      <a:defRPr lang="ja-JP"/>
    </a:defPPr>
    <a:lvl1pPr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1pPr>
    <a:lvl2pPr marL="4572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2pPr>
    <a:lvl3pPr marL="9144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66CCFF"/>
    <a:srgbClr val="00FFFF"/>
    <a:srgbClr val="0000CC"/>
    <a:srgbClr val="008080"/>
    <a:srgbClr val="CC0099"/>
    <a:srgbClr val="0000FF"/>
    <a:srgbClr val="009999"/>
    <a:srgbClr val="CCFF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40" autoAdjust="0"/>
    <p:restoredTop sz="96727" autoAdjust="0"/>
  </p:normalViewPr>
  <p:slideViewPr>
    <p:cSldViewPr snapToGrid="0">
      <p:cViewPr>
        <p:scale>
          <a:sx n="50" d="100"/>
          <a:sy n="50" d="100"/>
        </p:scale>
        <p:origin x="484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2640" y="-5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787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838" y="0"/>
            <a:ext cx="2949787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720" y="4721186"/>
            <a:ext cx="5445760" cy="4472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46"/>
            <a:ext cx="2949787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838" y="9440646"/>
            <a:ext cx="2949787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0E9FCCA7-B7E6-4B72-8CA2-08110536932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97438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782BF-39A8-47EF-A5D8-7BFFFED61F6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7555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9F12E-BA78-4431-9E2F-4585D39B101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0289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77776-18DE-4184-AAA3-C957CDCDACAD}" type="datetimeFigureOut">
              <a:rPr lang="ja-JP" altLang="en-US"/>
              <a:pPr>
                <a:defRPr/>
              </a:pPr>
              <a:t>2022/11/17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17A2F-DCCC-451F-9C14-9799D2576CD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68025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3154B-A622-4235-BFCE-89EB267AD892}" type="datetimeFigureOut">
              <a:rPr lang="ja-JP" altLang="en-US"/>
              <a:pPr>
                <a:defRPr/>
              </a:pPr>
              <a:t>2022/11/17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9BC5C-9F50-417D-8725-845CA743A5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8354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75842-9E16-4AB7-ABC1-D99577D28E8C}" type="datetimeFigureOut">
              <a:rPr lang="ja-JP" altLang="en-US"/>
              <a:pPr>
                <a:defRPr/>
              </a:pPr>
              <a:t>2022/11/17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DC092-492F-442A-A130-2668CA909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7042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8979C-4222-4D3E-8C18-F1B7E31C42CA}" type="datetimeFigureOut">
              <a:rPr lang="ja-JP" altLang="en-US"/>
              <a:pPr>
                <a:defRPr/>
              </a:pPr>
              <a:t>2022/11/17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8194F-DAFF-4E0B-9E4F-D2F793E248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0565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D4513-4C80-4E11-BCE1-BD935CEE2D77}" type="datetimeFigureOut">
              <a:rPr lang="ja-JP" altLang="en-US"/>
              <a:pPr>
                <a:defRPr/>
              </a:pPr>
              <a:t>2022/11/17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F0F6E-E120-42A6-A348-8F022B735FE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76504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34C55-D355-4C31-BB5C-AF9049D5E1AA}" type="datetimeFigureOut">
              <a:rPr lang="ja-JP" altLang="en-US"/>
              <a:pPr>
                <a:defRPr/>
              </a:pPr>
              <a:t>2022/11/17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4A394-CEEB-4508-B7C0-59B7928B3F2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57464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6AC3C-DA4A-4926-9BDC-AB84C310239B}" type="datetimeFigureOut">
              <a:rPr lang="ja-JP" altLang="en-US"/>
              <a:pPr>
                <a:defRPr/>
              </a:pPr>
              <a:t>2022/11/17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85706-1798-4BE4-A44B-805F854BB65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7774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0921-F067-417C-A918-187BC94F2A4E}" type="datetimeFigureOut">
              <a:rPr lang="ja-JP" altLang="en-US"/>
              <a:pPr>
                <a:defRPr/>
              </a:pPr>
              <a:t>2022/11/17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F3B0C-EA9F-4CB3-9799-F84C3670D68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165184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9B377-3F47-4B1D-8101-C95C355EC26B}" type="datetimeFigureOut">
              <a:rPr lang="ja-JP" altLang="en-US"/>
              <a:pPr>
                <a:defRPr/>
              </a:pPr>
              <a:t>2022/11/17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EF5D1-E76A-437D-8877-632FD285D85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30526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51875" y="6619875"/>
            <a:ext cx="509588" cy="238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F9D33-EBF0-48D0-A38A-B5689452A7B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272281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6D5F6-1D6A-4260-91C2-EE07EE5D0D3C}" type="datetimeFigureOut">
              <a:rPr lang="ja-JP" altLang="en-US"/>
              <a:pPr>
                <a:defRPr/>
              </a:pPr>
              <a:t>2022/11/17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AD5F-FE2F-4ED0-ABFC-EB48771423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10514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872F9-51DE-4194-8531-6222E9BD81C2}" type="datetimeFigureOut">
              <a:rPr lang="ja-JP" altLang="en-US"/>
              <a:pPr>
                <a:defRPr/>
              </a:pPr>
              <a:t>2022/11/17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7BFF2-9C68-4327-92CA-AC395891F36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7165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88E88-9F4A-4791-9ADC-986EBE20866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58127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3949-38A1-41C6-8875-A3F3D43F178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74173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DFE2F-790F-44F6-96C8-563CAE8454E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53155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4282F-3922-47D7-8A1C-3C28DE37321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8608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21725" y="6599238"/>
            <a:ext cx="422275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0C3FB-921B-4527-985C-5D29AC295C6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73927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BAC5A-BE76-4352-89DB-DB53C567A0F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212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C8FBE-7D19-40B4-8ED2-2655B9746B8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8162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9188" y="6597650"/>
            <a:ext cx="404812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236FA3B9-96A7-4C6C-9B63-10F081A351F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6350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1033" name="Picture 4" descr="header_r1_c1">
            <a:hlinkClick r:id="rId12"/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988" y="0"/>
            <a:ext cx="175101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63" r:id="rId2"/>
    <p:sldLayoutId id="2147484045" r:id="rId3"/>
    <p:sldLayoutId id="2147484046" r:id="rId4"/>
    <p:sldLayoutId id="2147484047" r:id="rId5"/>
    <p:sldLayoutId id="2147484048" r:id="rId6"/>
    <p:sldLayoutId id="2147484064" r:id="rId7"/>
    <p:sldLayoutId id="2147484049" r:id="rId8"/>
    <p:sldLayoutId id="2147484050" r:id="rId9"/>
    <p:sldLayoutId id="2147484051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051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C6BA758-0932-4F63-83C8-02C411D2D1E1}" type="datetimeFigureOut">
              <a:rPr lang="ja-JP" altLang="en-US"/>
              <a:pPr>
                <a:defRPr/>
              </a:pPr>
              <a:t>2022/11/17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55063" y="6591300"/>
            <a:ext cx="388937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11D7ED0-A63B-4F9E-A43F-68934A2C874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s://conference.tgt-kioicho.jp/en/access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acvs@jasic.or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E6E4A78-90F5-07CB-525F-ED80A32E1BB9}"/>
              </a:ext>
            </a:extLst>
          </p:cNvPr>
          <p:cNvSpPr txBox="1"/>
          <p:nvPr/>
        </p:nvSpPr>
        <p:spPr bwMode="auto">
          <a:xfrm>
            <a:off x="317788" y="2690336"/>
            <a:ext cx="882621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3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Information of Symposium on International Rulemaking for Automated/Autonomous Connected Vehicles </a:t>
            </a:r>
          </a:p>
          <a:p>
            <a:pPr algn="l"/>
            <a:endParaRPr lang="en-US" altLang="ja-JP" sz="3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C0E3E2D-C803-F49B-4522-8252355DF6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763" y="6223961"/>
            <a:ext cx="2920237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405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E6E4A78-90F5-07CB-525F-ED80A32E1BB9}"/>
              </a:ext>
            </a:extLst>
          </p:cNvPr>
          <p:cNvSpPr txBox="1"/>
          <p:nvPr/>
        </p:nvSpPr>
        <p:spPr bwMode="auto">
          <a:xfrm>
            <a:off x="83865" y="866351"/>
            <a:ext cx="882621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Institute for </a:t>
            </a:r>
            <a:r>
              <a:rPr lang="en-US" altLang="ja-JP" u="sng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Automated and Connected </a:t>
            </a:r>
            <a:r>
              <a:rPr lang="en-US" altLang="ja-JP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Vehicle Standardization* </a:t>
            </a:r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was established to promote the development and practical application of Automated/Autonomous driving technology on 24 May 2016 in Japan.</a:t>
            </a:r>
          </a:p>
          <a:p>
            <a:pPr algn="l"/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 was also established to discuss preparations for developing international Regulations and Standards with the public and private sectors. 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EC0E3E2D-C803-F49B-4522-8252355DF6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763" y="6223961"/>
            <a:ext cx="2920237" cy="634039"/>
          </a:xfrm>
          <a:prstGeom prst="rect">
            <a:avLst/>
          </a:prstGeom>
        </p:spPr>
      </p:pic>
      <p:sp>
        <p:nvSpPr>
          <p:cNvPr id="10" name="テキスト ボックス 4">
            <a:extLst>
              <a:ext uri="{FF2B5EF4-FFF2-40B4-BE49-F238E27FC236}">
                <a16:creationId xmlns:a16="http://schemas.microsoft.com/office/drawing/2014/main" id="{2BB705A5-4ACC-428A-5894-0E3E1524FE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2549" y="2303497"/>
            <a:ext cx="704145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9pPr>
          </a:lstStyle>
          <a:p>
            <a:pPr algn="l" eaLnBrk="0" hangingPunct="0">
              <a:spcBef>
                <a:spcPct val="0"/>
              </a:spcBef>
              <a:buFontTx/>
              <a:buNone/>
              <a:defRPr/>
            </a:pPr>
            <a:r>
              <a:rPr lang="en-US" altLang="ja-JP" sz="1500" dirty="0">
                <a:solidFill>
                  <a:srgbClr val="000000"/>
                </a:solidFill>
                <a:latin typeface="Arial"/>
              </a:rPr>
              <a:t>* The institute is a virtual one, without any physical facility, etc. in the real world.  </a:t>
            </a:r>
            <a:endParaRPr lang="ja-JP" altLang="en-US" sz="15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2" name="グループ化 8">
            <a:extLst>
              <a:ext uri="{FF2B5EF4-FFF2-40B4-BE49-F238E27FC236}">
                <a16:creationId xmlns:a16="http://schemas.microsoft.com/office/drawing/2014/main" id="{3C78D539-0454-F7A8-646B-E895C7E48FF0}"/>
              </a:ext>
            </a:extLst>
          </p:cNvPr>
          <p:cNvGrpSpPr>
            <a:grpSpLocks/>
          </p:cNvGrpSpPr>
          <p:nvPr/>
        </p:nvGrpSpPr>
        <p:grpSpPr bwMode="auto">
          <a:xfrm>
            <a:off x="83865" y="2792614"/>
            <a:ext cx="5232400" cy="3870945"/>
            <a:chOff x="3877702" y="2011363"/>
            <a:chExt cx="5232400" cy="3870945"/>
          </a:xfrm>
        </p:grpSpPr>
        <p:pic>
          <p:nvPicPr>
            <p:cNvPr id="23" name="Picture 15" descr="D:\Users\Kawai\Desktop\contents_fbanner_04.png">
              <a:extLst>
                <a:ext uri="{FF2B5EF4-FFF2-40B4-BE49-F238E27FC236}">
                  <a16:creationId xmlns:a16="http://schemas.microsoft.com/office/drawing/2014/main" id="{D57C9AB3-2E76-778E-2927-97EBA5B3B6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3592" y="5455004"/>
              <a:ext cx="832696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1AB9382E-FBEC-D6CC-1255-5DFC270CC117}"/>
                </a:ext>
              </a:extLst>
            </p:cNvPr>
            <p:cNvSpPr/>
            <p:nvPr/>
          </p:nvSpPr>
          <p:spPr>
            <a:xfrm>
              <a:off x="3877702" y="2011363"/>
              <a:ext cx="5232400" cy="3870945"/>
            </a:xfrm>
            <a:prstGeom prst="rect">
              <a:avLst/>
            </a:prstGeom>
            <a:noFill/>
            <a:ln w="6350" cap="flat" cmpd="sng" algn="ctr">
              <a:solidFill>
                <a:srgbClr val="000000"/>
              </a:solidFill>
              <a:prstDash val="dash"/>
            </a:ln>
            <a:effectLst/>
          </p:spPr>
          <p:txBody>
            <a:bodyPr/>
            <a:lstStyle/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Director: </a:t>
              </a:r>
              <a:r>
                <a:rPr kumimoji="0" lang="en-US" altLang="ja-JP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Terunao</a:t>
              </a: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 Kawai</a:t>
              </a:r>
            </a:p>
            <a:p>
              <a:pPr marL="449263" marR="0" lvl="0" indent="0" algn="l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(National Agency for Automobile and Land Transport Technology (NALTEC)/ National Traffic Safety and Environment Laboratory (NTSEL))</a:t>
              </a: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Deputy Director: </a:t>
              </a:r>
              <a:r>
                <a:rPr kumimoji="0" lang="en-US" altLang="ja-JP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Kunimichi</a:t>
              </a: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r>
                <a:rPr kumimoji="0" lang="en-US" altLang="ja-JP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Hatano</a:t>
              </a: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(JAMA (Honda))</a:t>
              </a:r>
            </a:p>
            <a:p>
              <a:pPr marL="1612900" marR="0" lvl="0" indent="0" algn="l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 Yukihiro </a:t>
              </a:r>
              <a:r>
                <a:rPr kumimoji="0" lang="en-US" altLang="ja-JP" sz="16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Shiomi</a:t>
              </a: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(JAMA (Toyota))</a:t>
              </a: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Members (about 50)</a:t>
              </a:r>
            </a:p>
            <a:p>
              <a:pPr marL="0" marR="0" lvl="0" indent="0" algn="l" defTabSz="914400" eaLnBrk="0" fontAlgn="auto" latinLnBrk="0" hangingPunct="0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 -                MLIT</a:t>
              </a:r>
            </a:p>
            <a:p>
              <a:pPr marL="0" marR="0" lvl="0" indent="0" algn="l" defTabSz="914400" eaLnBrk="0" fontAlgn="auto" latinLnBrk="0" hangingPunct="0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 -                METI</a:t>
              </a:r>
            </a:p>
            <a:p>
              <a:pPr marL="0" marR="0" lvl="0" indent="0" algn="l" defTabSz="914400" eaLnBrk="0" fontAlgn="auto" latinLnBrk="0" hangingPunct="0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 -                NALTEC/NTSEL</a:t>
              </a:r>
            </a:p>
            <a:p>
              <a:pPr marL="0" marR="0" lvl="0" indent="0" algn="l" defTabSz="914400" eaLnBrk="0" fontAlgn="auto" latinLnBrk="0" hangingPunct="0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 -                  JAMA (Automakers)</a:t>
              </a:r>
            </a:p>
            <a:p>
              <a:pPr marL="1168400" marR="0" lvl="0" indent="-1079500" algn="l" defTabSz="914400" eaLnBrk="0" fontAlgn="auto" latinLnBrk="0" hangingPunct="0">
                <a:lnSpc>
                  <a:spcPts val="13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-                  </a:t>
              </a: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Japan Auto Parts Industries Association       (JAPIA) (Parts makers)</a:t>
              </a:r>
            </a:p>
            <a:p>
              <a:pPr marL="1079500" marR="0" lvl="0" indent="-1079500" algn="l" defTabSz="914400" eaLnBrk="0" fontAlgn="auto" latinLnBrk="0" hangingPunct="0">
                <a:lnSpc>
                  <a:spcPts val="13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 -                 </a:t>
              </a:r>
              <a:r>
                <a:rPr kumimoji="0" lang="en-US" altLang="ja-JP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Society of Automotive Engineers of Japan (SAE) (Representing parties involved in standardization)</a:t>
              </a:r>
            </a:p>
            <a:p>
              <a:pPr marL="0" marR="0" lvl="0" indent="0" algn="l" defTabSz="914400" eaLnBrk="0" fontAlgn="auto" latinLnBrk="0" hangingPunct="0">
                <a:lnSpc>
                  <a:spcPts val="21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Meiryo UI" panose="020B0604030504040204" pitchFamily="50" charset="-128"/>
                  <a:cs typeface="Meiryo UI" panose="020B0604030504040204" pitchFamily="50" charset="-128"/>
                </a:rPr>
                <a:t> -                 JAIA                    ITS Japan etc.</a:t>
              </a: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eiryo UI" panose="020B0604030504040204" pitchFamily="50" charset="-128"/>
                <a:cs typeface="Meiryo UI" panose="020B0604030504040204" pitchFamily="50" charset="-128"/>
              </a:endParaRPr>
            </a:p>
            <a:p>
              <a:pPr marL="0" marR="0" lvl="0" indent="0" algn="l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pic>
          <p:nvPicPr>
            <p:cNvPr id="25" name="Picture 9" descr="D:\Users\Kawai\Desktop\header.jpg">
              <a:extLst>
                <a:ext uri="{FF2B5EF4-FFF2-40B4-BE49-F238E27FC236}">
                  <a16:creationId xmlns:a16="http://schemas.microsoft.com/office/drawing/2014/main" id="{5F4E7B24-EAE3-194B-8184-F7FFCE5F0A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8" r="78813"/>
            <a:stretch>
              <a:fillRect/>
            </a:stretch>
          </p:blipFill>
          <p:spPr bwMode="auto">
            <a:xfrm>
              <a:off x="4375432" y="4784247"/>
              <a:ext cx="720000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10" descr="D:\Users\Kawai\Desktop\000235531.gif">
              <a:extLst>
                <a:ext uri="{FF2B5EF4-FFF2-40B4-BE49-F238E27FC236}">
                  <a16:creationId xmlns:a16="http://schemas.microsoft.com/office/drawing/2014/main" id="{291B0276-E195-305E-B70A-818672EF21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" r="77562"/>
            <a:stretch>
              <a:fillRect/>
            </a:stretch>
          </p:blipFill>
          <p:spPr bwMode="auto">
            <a:xfrm>
              <a:off x="4468256" y="3685699"/>
              <a:ext cx="238109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11" descr="D:\Users\Kawai\Desktop\logo.gif">
              <a:extLst>
                <a:ext uri="{FF2B5EF4-FFF2-40B4-BE49-F238E27FC236}">
                  <a16:creationId xmlns:a16="http://schemas.microsoft.com/office/drawing/2014/main" id="{2A0B44DD-4BA5-A1F3-5BE5-D457950D23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" r="76274"/>
            <a:stretch>
              <a:fillRect/>
            </a:stretch>
          </p:blipFill>
          <p:spPr bwMode="auto">
            <a:xfrm>
              <a:off x="4463073" y="3954971"/>
              <a:ext cx="226770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12" descr="D:\Users\Kawai\Desktop\logo.png">
              <a:extLst>
                <a:ext uri="{FF2B5EF4-FFF2-40B4-BE49-F238E27FC236}">
                  <a16:creationId xmlns:a16="http://schemas.microsoft.com/office/drawing/2014/main" id="{4271D30A-9F86-127A-246B-4DE5E8C5B0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" r="80003"/>
            <a:stretch>
              <a:fillRect/>
            </a:stretch>
          </p:blipFill>
          <p:spPr bwMode="auto">
            <a:xfrm>
              <a:off x="4402653" y="4220682"/>
              <a:ext cx="369314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13" descr="D:\Users\Kawai\Desktop\logo_s.gif">
              <a:extLst>
                <a:ext uri="{FF2B5EF4-FFF2-40B4-BE49-F238E27FC236}">
                  <a16:creationId xmlns:a16="http://schemas.microsoft.com/office/drawing/2014/main" id="{630FB537-F7B1-91AF-059C-A4D2BFC4C0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4139" y="5061647"/>
              <a:ext cx="472500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14" descr="D:\Users\Kawai\Desktop\JAIA-logo-ja.png">
              <a:extLst>
                <a:ext uri="{FF2B5EF4-FFF2-40B4-BE49-F238E27FC236}">
                  <a16:creationId xmlns:a16="http://schemas.microsoft.com/office/drawing/2014/main" id="{B911FA3B-5D0D-8D4E-A5BE-FABB0B5DBD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12" t="-2" r="29910" b="42313"/>
            <a:stretch>
              <a:fillRect/>
            </a:stretch>
          </p:blipFill>
          <p:spPr bwMode="auto">
            <a:xfrm>
              <a:off x="4398739" y="5399972"/>
              <a:ext cx="582207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16" descr="D:\Users\Kawai\Desktop\jamalogo.gif">
              <a:extLst>
                <a:ext uri="{FF2B5EF4-FFF2-40B4-BE49-F238E27FC236}">
                  <a16:creationId xmlns:a16="http://schemas.microsoft.com/office/drawing/2014/main" id="{5305DCEE-4701-AD36-579F-2626F96563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97" t="2" r="31088" b="25473"/>
            <a:stretch>
              <a:fillRect/>
            </a:stretch>
          </p:blipFill>
          <p:spPr bwMode="auto">
            <a:xfrm>
              <a:off x="4388343" y="4472682"/>
              <a:ext cx="603000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819455C-A57E-7AA5-0F27-E6F1D9152518}"/>
              </a:ext>
            </a:extLst>
          </p:cNvPr>
          <p:cNvSpPr txBox="1"/>
          <p:nvPr/>
        </p:nvSpPr>
        <p:spPr bwMode="auto">
          <a:xfrm>
            <a:off x="-9897" y="2441996"/>
            <a:ext cx="457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/>
            <a:r>
              <a:rPr kumimoji="1" lang="en-US" altLang="ja-JP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Organization;</a:t>
            </a:r>
            <a:endParaRPr kumimoji="1" lang="ja-JP" altLang="en-US" sz="1800" dirty="0">
              <a:latin typeface="Tahoma" panose="020B0604030504040204" pitchFamily="34" charset="0"/>
              <a:ea typeface="メイリオ" pitchFamily="50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924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44BC10-FF02-863D-DC6E-AA027EC3E4D6}"/>
              </a:ext>
            </a:extLst>
          </p:cNvPr>
          <p:cNvSpPr txBox="1"/>
          <p:nvPr/>
        </p:nvSpPr>
        <p:spPr bwMode="auto">
          <a:xfrm>
            <a:off x="121947" y="2017983"/>
            <a:ext cx="777788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Date: 16 December 2022</a:t>
            </a:r>
          </a:p>
          <a:p>
            <a:pPr algn="l"/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Time: 09:00-12:30</a:t>
            </a:r>
          </a:p>
          <a:p>
            <a:pPr algn="l"/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Venue: KIOI CONFERENCE (in person) + </a:t>
            </a:r>
            <a:r>
              <a:rPr lang="ja-JP" altLang="en-US" sz="2000" b="1" dirty="0">
                <a:latin typeface="Tahoma" panose="020B0604030504040204" pitchFamily="34" charset="0"/>
                <a:cs typeface="Tahoma" panose="020B0604030504040204" pitchFamily="34" charset="0"/>
              </a:rPr>
              <a:t>ＷＥＢ</a:t>
            </a:r>
            <a:endParaRPr lang="en-US" altLang="ja-JP" sz="2000" b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Access: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https://conference.tgt-kioicho.jp/en/access/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r>
              <a:rPr lang="en-US" altLang="ja-JP" sz="2000" b="1" dirty="0">
                <a:latin typeface="Tahoma" panose="020B0604030504040204" pitchFamily="34" charset="0"/>
                <a:cs typeface="Tahoma" panose="020B0604030504040204" pitchFamily="34" charset="0"/>
              </a:rPr>
              <a:t>(1-4 </a:t>
            </a:r>
            <a:r>
              <a:rPr lang="en-US" altLang="ja-JP" sz="2000" b="1" dirty="0" err="1">
                <a:latin typeface="Tahoma" panose="020B0604030504040204" pitchFamily="34" charset="0"/>
                <a:cs typeface="Tahoma" panose="020B0604030504040204" pitchFamily="34" charset="0"/>
              </a:rPr>
              <a:t>Kioicho</a:t>
            </a:r>
            <a:r>
              <a:rPr lang="en-US" altLang="ja-JP" sz="2000" b="1" dirty="0">
                <a:latin typeface="Tahoma" panose="020B0604030504040204" pitchFamily="34" charset="0"/>
                <a:cs typeface="Tahoma" panose="020B0604030504040204" pitchFamily="34" charset="0"/>
              </a:rPr>
              <a:t>, Chiyoda-</a:t>
            </a:r>
            <a:r>
              <a:rPr lang="en-US" altLang="ja-JP" sz="2000" b="1" dirty="0" err="1">
                <a:latin typeface="Tahoma" panose="020B0604030504040204" pitchFamily="34" charset="0"/>
                <a:cs typeface="Tahoma" panose="020B0604030504040204" pitchFamily="34" charset="0"/>
              </a:rPr>
              <a:t>ku</a:t>
            </a:r>
            <a:r>
              <a:rPr lang="en-US" altLang="ja-JP" sz="2000" b="1" dirty="0">
                <a:latin typeface="Tahoma" panose="020B0604030504040204" pitchFamily="34" charset="0"/>
                <a:cs typeface="Tahoma" panose="020B0604030504040204" pitchFamily="34" charset="0"/>
              </a:rPr>
              <a:t>, Tokyo, Japan)</a:t>
            </a:r>
            <a:endParaRPr lang="ja-JP" altLang="en-US" sz="2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EDF2A78-2853-E595-14B3-AC5E3753B367}"/>
              </a:ext>
            </a:extLst>
          </p:cNvPr>
          <p:cNvSpPr txBox="1"/>
          <p:nvPr/>
        </p:nvSpPr>
        <p:spPr bwMode="auto">
          <a:xfrm>
            <a:off x="121947" y="751261"/>
            <a:ext cx="892045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Symposium on International Rulemaking for Automated/Autonomous Connected Vehicles </a:t>
            </a:r>
            <a:endParaRPr lang="ja-JP" altLang="en-US" sz="28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65CCAD5-E9F5-7D61-9C6C-CCFE19B0F1A4}"/>
              </a:ext>
            </a:extLst>
          </p:cNvPr>
          <p:cNvSpPr txBox="1"/>
          <p:nvPr/>
        </p:nvSpPr>
        <p:spPr bwMode="auto">
          <a:xfrm>
            <a:off x="121947" y="3973700"/>
            <a:ext cx="8454015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&lt;Contents of Symposium&gt;</a:t>
            </a: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ahoma" panose="020B0604030504040204" pitchFamily="34" charset="0"/>
              <a:buChar char="‑"/>
              <a:tabLst/>
              <a:defRPr/>
            </a:pP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will summarize the current situation about the activities of Automated/Autonomous connected Vehicles and share information on the latest developments in the future.</a:t>
            </a:r>
          </a:p>
          <a:p>
            <a:pPr marL="182563" marR="0" lvl="0" indent="-1825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ahoma" panose="020B0604030504040204" pitchFamily="34" charset="0"/>
              <a:buChar char="‑"/>
              <a:tabLst/>
              <a:defRPr/>
            </a:pPr>
            <a:r>
              <a:rPr lang="en-US" altLang="ja-JP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will have a report of activities of Automated/Autonomous Connected Vehicles in Japan, the U.S., and Europe in order to deepen the understanding of all relevant parties.</a:t>
            </a:r>
          </a:p>
        </p:txBody>
      </p:sp>
      <p:pic>
        <p:nvPicPr>
          <p:cNvPr id="9" name="図 8" descr="挿絵, 抽象 が含まれている画像&#10;&#10;自動的に生成された説明">
            <a:extLst>
              <a:ext uri="{FF2B5EF4-FFF2-40B4-BE49-F238E27FC236}">
                <a16:creationId xmlns:a16="http://schemas.microsoft.com/office/drawing/2014/main" id="{63EBA464-F620-6FFA-C5B7-B077167387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627" y="6220469"/>
            <a:ext cx="2922373" cy="63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112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5">
            <a:extLst>
              <a:ext uri="{FF2B5EF4-FFF2-40B4-BE49-F238E27FC236}">
                <a16:creationId xmlns:a16="http://schemas.microsoft.com/office/drawing/2014/main" id="{F42CB244-58C3-1A34-B799-92EEA528FD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695504"/>
              </p:ext>
            </p:extLst>
          </p:nvPr>
        </p:nvGraphicFramePr>
        <p:xfrm>
          <a:off x="450317" y="1389505"/>
          <a:ext cx="8243366" cy="5249880"/>
        </p:xfrm>
        <a:graphic>
          <a:graphicData uri="http://schemas.openxmlformats.org/drawingml/2006/table">
            <a:tbl>
              <a:tblPr firstRow="1" bandRow="1"/>
              <a:tblGrid>
                <a:gridCol w="489478">
                  <a:extLst>
                    <a:ext uri="{9D8B030D-6E8A-4147-A177-3AD203B41FA5}">
                      <a16:colId xmlns:a16="http://schemas.microsoft.com/office/drawing/2014/main" val="2172286412"/>
                    </a:ext>
                  </a:extLst>
                </a:gridCol>
                <a:gridCol w="773891">
                  <a:extLst>
                    <a:ext uri="{9D8B030D-6E8A-4147-A177-3AD203B41FA5}">
                      <a16:colId xmlns:a16="http://schemas.microsoft.com/office/drawing/2014/main" val="791322806"/>
                    </a:ext>
                  </a:extLst>
                </a:gridCol>
                <a:gridCol w="773891">
                  <a:extLst>
                    <a:ext uri="{9D8B030D-6E8A-4147-A177-3AD203B41FA5}">
                      <a16:colId xmlns:a16="http://schemas.microsoft.com/office/drawing/2014/main" val="538841959"/>
                    </a:ext>
                  </a:extLst>
                </a:gridCol>
                <a:gridCol w="4302106">
                  <a:extLst>
                    <a:ext uri="{9D8B030D-6E8A-4147-A177-3AD203B41FA5}">
                      <a16:colId xmlns:a16="http://schemas.microsoft.com/office/drawing/2014/main" val="3530930729"/>
                    </a:ext>
                  </a:extLst>
                </a:gridCol>
                <a:gridCol w="1904000">
                  <a:extLst>
                    <a:ext uri="{9D8B030D-6E8A-4147-A177-3AD203B41FA5}">
                      <a16:colId xmlns:a16="http://schemas.microsoft.com/office/drawing/2014/main" val="1723952371"/>
                    </a:ext>
                  </a:extLst>
                </a:gridCol>
              </a:tblGrid>
              <a:tr h="31845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#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Start</a:t>
                      </a:r>
                      <a:endParaRPr lang="en-GB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Finish</a:t>
                      </a:r>
                      <a:endParaRPr lang="en-GB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Title</a:t>
                      </a:r>
                      <a:endParaRPr lang="en-GB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Presenter</a:t>
                      </a:r>
                      <a:endParaRPr lang="en-GB" sz="12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1084525"/>
                  </a:ext>
                </a:extLst>
              </a:tr>
              <a:tr h="31845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09:00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09:05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altLang="ja-JP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Opening remarks</a:t>
                      </a:r>
                      <a:endParaRPr lang="en-GB" sz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altLang="ja-JP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MLIT, Japan</a:t>
                      </a:r>
                      <a:endParaRPr lang="en-GB" sz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567511"/>
                  </a:ext>
                </a:extLst>
              </a:tr>
              <a:tr h="39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US" altLang="ja-JP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09:05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09:15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altLang="ja-JP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Recent activities of the Institute for ACV Standardization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altLang="ja-JP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Director of Institute for ACV Standardization </a:t>
                      </a:r>
                      <a:endParaRPr lang="en-GB" sz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5465344"/>
                  </a:ext>
                </a:extLst>
              </a:tr>
              <a:tr h="31845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09:15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09:30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Activities related to Automated/Autonomous connected vehicles in Japan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MLIT, Japan</a:t>
                      </a:r>
                      <a:endParaRPr lang="en-GB" sz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8059856"/>
                  </a:ext>
                </a:extLst>
              </a:tr>
              <a:tr h="31845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09:30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09:45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Latest trends in International Standardization and the related activities in Japan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METI, Japan</a:t>
                      </a:r>
                      <a:endParaRPr lang="en-GB" sz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334578"/>
                  </a:ext>
                </a:extLst>
              </a:tr>
              <a:tr h="39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09:45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Social implementation of Automated/Autonomous connected vehicles of level 3 and actions toward level 4 in Japan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JAMA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1235070"/>
                  </a:ext>
                </a:extLst>
              </a:tr>
              <a:tr h="31845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10:20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Coffee</a:t>
                      </a: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break</a:t>
                      </a:r>
                      <a:endParaRPr lang="en-GB" sz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endParaRPr lang="en-GB" sz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649050"/>
                  </a:ext>
                </a:extLst>
              </a:tr>
              <a:tr h="39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10:20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10:35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Recent discussions and prospects of Automated/Autonomous connected vehicles at GRVA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Chairperson of GRVA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386166"/>
                  </a:ext>
                </a:extLst>
              </a:tr>
              <a:tr h="39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10:35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10:50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Global harmonization of Automated/Autonomous connected vehicles from United States perspective (TBD)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TBD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428689"/>
                  </a:ext>
                </a:extLst>
              </a:tr>
              <a:tr h="39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10:50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11:05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Current status of Automated/Autonomous connected vehicles and actions toward level 4 in Europe (TBD)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TBD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155715"/>
                  </a:ext>
                </a:extLst>
              </a:tr>
              <a:tr h="31845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11:05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11:25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Coffee</a:t>
                      </a: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break</a:t>
                      </a:r>
                      <a:endParaRPr lang="en-GB" sz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endParaRPr lang="en-GB" sz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849703"/>
                  </a:ext>
                </a:extLst>
              </a:tr>
              <a:tr h="31845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11:25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12:25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Panel discussion</a:t>
                      </a:r>
                      <a:endParaRPr lang="en-GB" sz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endParaRPr lang="en-GB" sz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1477239"/>
                  </a:ext>
                </a:extLst>
              </a:tr>
              <a:tr h="318456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12:25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12:30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Closing</a:t>
                      </a:r>
                      <a:r>
                        <a:rPr lang="ja-JP" altLang="en-US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remarks</a:t>
                      </a:r>
                      <a:endParaRPr lang="en-GB" sz="12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UD デジタル 教科書体 NK-R"/>
                          <a:ea typeface="UD デジタル 教科書体 NK-R"/>
                        </a:defRPr>
                      </a:lvl9pPr>
                    </a:lstStyle>
                    <a:p>
                      <a:r>
                        <a:rPr lang="en-US" altLang="ja-JP" sz="12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Director of Institute for ACV Standardization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435229"/>
                  </a:ext>
                </a:extLst>
              </a:tr>
            </a:tbl>
          </a:graphicData>
        </a:graphic>
      </p:graphicFrame>
      <p:sp>
        <p:nvSpPr>
          <p:cNvPr id="3" name="タイトル 1">
            <a:extLst>
              <a:ext uri="{FF2B5EF4-FFF2-40B4-BE49-F238E27FC236}">
                <a16:creationId xmlns:a16="http://schemas.microsoft.com/office/drawing/2014/main" id="{6C58EDE6-29B8-C55F-E195-F0F70235AD1D}"/>
              </a:ext>
            </a:extLst>
          </p:cNvPr>
          <p:cNvSpPr txBox="1">
            <a:spLocks/>
          </p:cNvSpPr>
          <p:nvPr/>
        </p:nvSpPr>
        <p:spPr>
          <a:xfrm>
            <a:off x="155685" y="844717"/>
            <a:ext cx="7886700" cy="3027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Draft</a:t>
            </a:r>
            <a:r>
              <a:rPr lang="ja-JP" altLang="en-US" sz="2800" dirty="0">
                <a:solidFill>
                  <a:sysClr val="windowText" lastClr="000000"/>
                </a:solidFill>
                <a:latin typeface="Tahoma" panose="020B0604030504040204" pitchFamily="34" charset="0"/>
                <a:ea typeface="UD デジタル 教科書体 NK-R"/>
                <a:cs typeface="Tahoma" panose="020B0604030504040204" pitchFamily="34" charset="0"/>
              </a:rPr>
              <a:t> </a:t>
            </a:r>
            <a:r>
              <a:rPr lang="en-US" altLang="ja-JP" sz="2800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program;</a:t>
            </a:r>
            <a:endParaRPr kumimoji="1" lang="en-GB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81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292704F-DF9B-FA0B-7D84-1E31596D81C3}"/>
              </a:ext>
            </a:extLst>
          </p:cNvPr>
          <p:cNvSpPr txBox="1"/>
          <p:nvPr/>
        </p:nvSpPr>
        <p:spPr bwMode="auto">
          <a:xfrm>
            <a:off x="129812" y="790433"/>
            <a:ext cx="891898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are interested in participating (</a:t>
            </a:r>
            <a:r>
              <a:rPr lang="en-US" altLang="ja-JP" sz="2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person* </a:t>
            </a:r>
            <a:r>
              <a:rPr lang="en-US" altLang="ja-JP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 WEB), please inform </a:t>
            </a:r>
            <a:r>
              <a:rPr lang="en-US" altLang="ja-JP" sz="28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JASIC  Secretary by 23rd November.</a:t>
            </a:r>
            <a:endParaRPr lang="ja-JP" altLang="en-US" sz="2800" b="1" u="sng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CC117067-722C-0E08-BE1D-887E38C88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763" y="6223961"/>
            <a:ext cx="2920237" cy="634039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E0236C9-4C8C-BE08-712A-DDC642381C7D}"/>
              </a:ext>
            </a:extLst>
          </p:cNvPr>
          <p:cNvSpPr txBox="1"/>
          <p:nvPr/>
        </p:nvSpPr>
        <p:spPr bwMode="auto">
          <a:xfrm>
            <a:off x="2044262" y="3429000"/>
            <a:ext cx="4572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4800" u="none" strike="noStrike" dirty="0">
                <a:solidFill>
                  <a:srgbClr val="0000FF"/>
                </a:solidFill>
                <a:effectLst/>
                <a:latin typeface="游ゴシック" panose="020B0400000000000000" pitchFamily="50" charset="-128"/>
                <a:ea typeface="ＭＳ Ｐゴシック" panose="020B0600070205080204" pitchFamily="50" charset="-128"/>
                <a:cs typeface="ＭＳ Ｐゴシック" panose="020B0600070205080204" pitchFamily="50" charset="-128"/>
                <a:hlinkClick r:id="rId3"/>
              </a:rPr>
              <a:t>acvs@jasic.org</a:t>
            </a:r>
            <a:endParaRPr lang="ja-JP" altLang="ja-JP" sz="4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33E81BC-F2A7-5D57-11B3-4FE3BAFE350A}"/>
              </a:ext>
            </a:extLst>
          </p:cNvPr>
          <p:cNvSpPr txBox="1"/>
          <p:nvPr/>
        </p:nvSpPr>
        <p:spPr bwMode="auto">
          <a:xfrm>
            <a:off x="462641" y="4354694"/>
            <a:ext cx="707879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US" altLang="ja-JP" sz="28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1) your name </a:t>
            </a:r>
          </a:p>
          <a:p>
            <a:pPr marL="0" indent="0" algn="l">
              <a:buNone/>
            </a:pPr>
            <a:r>
              <a:rPr lang="en-US" altLang="ja-JP" sz="28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2) your title and name of your business </a:t>
            </a:r>
          </a:p>
          <a:p>
            <a:pPr marL="0" indent="0" algn="l">
              <a:buNone/>
            </a:pPr>
            <a:r>
              <a:rPr lang="en-US" altLang="ja-JP" sz="28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3) your e-mail address </a:t>
            </a:r>
          </a:p>
          <a:p>
            <a:pPr marL="0" indent="0" algn="l">
              <a:buNone/>
            </a:pPr>
            <a:r>
              <a:rPr lang="en-US" altLang="ja-JP" sz="28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4) Participation (in person or WEB)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59ED501-C7A3-C5C8-2556-605498F7C2C9}"/>
              </a:ext>
            </a:extLst>
          </p:cNvPr>
          <p:cNvSpPr txBox="1"/>
          <p:nvPr/>
        </p:nvSpPr>
        <p:spPr bwMode="auto">
          <a:xfrm>
            <a:off x="462641" y="2831739"/>
            <a:ext cx="84660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US" altLang="ja-JP" sz="28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Please send the following information to; 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BADBE56-0DB3-CDD7-0FD2-C32EE7D22DB3}"/>
              </a:ext>
            </a:extLst>
          </p:cNvPr>
          <p:cNvSpPr txBox="1"/>
          <p:nvPr/>
        </p:nvSpPr>
        <p:spPr bwMode="auto">
          <a:xfrm>
            <a:off x="129812" y="2249469"/>
            <a:ext cx="87989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1400" u="sng" dirty="0">
                <a:solidFill>
                  <a:srgbClr val="FF0000"/>
                </a:solidFill>
              </a:rPr>
              <a:t>*Please check “COVID-19 measures, recommendations, and guidelines during your stay” in the document of information on FRAV/VMAD IWG held in December.</a:t>
            </a:r>
          </a:p>
        </p:txBody>
      </p:sp>
    </p:spTree>
    <p:extLst>
      <p:ext uri="{BB962C8B-B14F-4D97-AF65-F5344CB8AC3E}">
        <p14:creationId xmlns:p14="http://schemas.microsoft.com/office/powerpoint/2010/main" val="28597063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ユーザー定義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創英角ｺﾞｼｯｸUB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創英角ｺﾞｼｯｸUB" pitchFamily="50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>
        <a:spAutoFit/>
      </a:bodyPr>
      <a:lstStyle>
        <a:defPPr algn="l" eaLnBrk="1" hangingPunct="1">
          <a:defRPr dirty="0" smtClean="0">
            <a:latin typeface="メイリオ" pitchFamily="50" charset="-128"/>
            <a:ea typeface="メイリオ" pitchFamily="50" charset="-128"/>
            <a:cs typeface="メイリオ" pitchFamily="50" charset="-128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21229</TotalTime>
  <Words>571</Words>
  <Application>Microsoft Office PowerPoint</Application>
  <PresentationFormat>On-screen Show (4:3)</PresentationFormat>
  <Paragraphs>97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ＭＳ Ｐゴシック</vt:lpstr>
      <vt:lpstr>游ゴシック</vt:lpstr>
      <vt:lpstr>Arial</vt:lpstr>
      <vt:lpstr>Calibri</vt:lpstr>
      <vt:lpstr>Tahoma</vt:lpstr>
      <vt:lpstr>標準デザイン</vt:lpstr>
      <vt:lpstr>デザインの設定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Honda R&amp;D ASAKA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A81111738</dc:creator>
  <cp:lastModifiedBy>John Creamer</cp:lastModifiedBy>
  <cp:revision>666</cp:revision>
  <cp:lastPrinted>2016-12-02T11:55:48Z</cp:lastPrinted>
  <dcterms:created xsi:type="dcterms:W3CDTF">2012-02-10T06:00:01Z</dcterms:created>
  <dcterms:modified xsi:type="dcterms:W3CDTF">2022-11-17T14:09:46Z</dcterms:modified>
</cp:coreProperties>
</file>