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013" r:id="rId6"/>
    <p:sldId id="257" r:id="rId7"/>
    <p:sldId id="261" r:id="rId8"/>
    <p:sldId id="262" r:id="rId9"/>
    <p:sldId id="263" r:id="rId10"/>
    <p:sldId id="2030" r:id="rId11"/>
    <p:sldId id="2016" r:id="rId12"/>
    <p:sldId id="2018" r:id="rId13"/>
    <p:sldId id="2019" r:id="rId14"/>
    <p:sldId id="2011" r:id="rId15"/>
    <p:sldId id="258" r:id="rId16"/>
    <p:sldId id="2028" r:id="rId17"/>
    <p:sldId id="259" r:id="rId18"/>
    <p:sldId id="260" r:id="rId19"/>
    <p:sldId id="2026" r:id="rId20"/>
  </p:sldIdLst>
  <p:sldSz cx="12192000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7F83B8-2C47-4C24-2D45-51150F7F93C4}" name="Nicolas De Mahieu" initials="NDM" userId="S::ndm@etrto.org::86ffda28-54bf-46cb-8307-ac4eaeeea8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D909A7-AA97-46B5-9BD8-ACCEFABE1B68}" v="1" dt="2022-11-12T09:34:14.21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elze, Benjamin" userId="75847a55-c8c2-4261-a7be-f8b4370e6f32" providerId="ADAL" clId="{8B25F738-D60A-4672-BA49-CEB5D53527F0}"/>
    <pc:docChg chg="undo custSel addSld delSld modSld">
      <pc:chgData name="Oelze, Benjamin" userId="75847a55-c8c2-4261-a7be-f8b4370e6f32" providerId="ADAL" clId="{8B25F738-D60A-4672-BA49-CEB5D53527F0}" dt="2022-11-10T15:28:28.949" v="180" actId="47"/>
      <pc:docMkLst>
        <pc:docMk/>
      </pc:docMkLst>
      <pc:sldChg chg="del">
        <pc:chgData name="Oelze, Benjamin" userId="75847a55-c8c2-4261-a7be-f8b4370e6f32" providerId="ADAL" clId="{8B25F738-D60A-4672-BA49-CEB5D53527F0}" dt="2022-11-10T15:28:28.949" v="180" actId="47"/>
        <pc:sldMkLst>
          <pc:docMk/>
          <pc:sldMk cId="3214589640" sldId="2015"/>
        </pc:sldMkLst>
      </pc:sldChg>
      <pc:sldChg chg="del">
        <pc:chgData name="Oelze, Benjamin" userId="75847a55-c8c2-4261-a7be-f8b4370e6f32" providerId="ADAL" clId="{8B25F738-D60A-4672-BA49-CEB5D53527F0}" dt="2022-11-10T15:23:14.980" v="103" actId="47"/>
        <pc:sldMkLst>
          <pc:docMk/>
          <pc:sldMk cId="1732096209" sldId="2020"/>
        </pc:sldMkLst>
      </pc:sldChg>
      <pc:sldChg chg="del">
        <pc:chgData name="Oelze, Benjamin" userId="75847a55-c8c2-4261-a7be-f8b4370e6f32" providerId="ADAL" clId="{8B25F738-D60A-4672-BA49-CEB5D53527F0}" dt="2022-11-10T15:23:14.980" v="103" actId="47"/>
        <pc:sldMkLst>
          <pc:docMk/>
          <pc:sldMk cId="2999072327" sldId="2021"/>
        </pc:sldMkLst>
      </pc:sldChg>
      <pc:sldChg chg="del">
        <pc:chgData name="Oelze, Benjamin" userId="75847a55-c8c2-4261-a7be-f8b4370e6f32" providerId="ADAL" clId="{8B25F738-D60A-4672-BA49-CEB5D53527F0}" dt="2022-11-10T15:23:14.980" v="103" actId="47"/>
        <pc:sldMkLst>
          <pc:docMk/>
          <pc:sldMk cId="3553377432" sldId="2022"/>
        </pc:sldMkLst>
      </pc:sldChg>
      <pc:sldChg chg="del">
        <pc:chgData name="Oelze, Benjamin" userId="75847a55-c8c2-4261-a7be-f8b4370e6f32" providerId="ADAL" clId="{8B25F738-D60A-4672-BA49-CEB5D53527F0}" dt="2022-11-10T15:23:14.980" v="103" actId="47"/>
        <pc:sldMkLst>
          <pc:docMk/>
          <pc:sldMk cId="2695214988" sldId="2023"/>
        </pc:sldMkLst>
      </pc:sldChg>
      <pc:sldChg chg="del">
        <pc:chgData name="Oelze, Benjamin" userId="75847a55-c8c2-4261-a7be-f8b4370e6f32" providerId="ADAL" clId="{8B25F738-D60A-4672-BA49-CEB5D53527F0}" dt="2022-11-10T15:23:14.980" v="103" actId="47"/>
        <pc:sldMkLst>
          <pc:docMk/>
          <pc:sldMk cId="2639671005" sldId="2024"/>
        </pc:sldMkLst>
      </pc:sldChg>
      <pc:sldChg chg="del">
        <pc:chgData name="Oelze, Benjamin" userId="75847a55-c8c2-4261-a7be-f8b4370e6f32" providerId="ADAL" clId="{8B25F738-D60A-4672-BA49-CEB5D53527F0}" dt="2022-11-10T15:23:14.980" v="103" actId="47"/>
        <pc:sldMkLst>
          <pc:docMk/>
          <pc:sldMk cId="794667271" sldId="2025"/>
        </pc:sldMkLst>
      </pc:sldChg>
      <pc:sldChg chg="del">
        <pc:chgData name="Oelze, Benjamin" userId="75847a55-c8c2-4261-a7be-f8b4370e6f32" providerId="ADAL" clId="{8B25F738-D60A-4672-BA49-CEB5D53527F0}" dt="2022-11-10T15:28:20.448" v="179" actId="47"/>
        <pc:sldMkLst>
          <pc:docMk/>
          <pc:sldMk cId="2237892296" sldId="2027"/>
        </pc:sldMkLst>
      </pc:sldChg>
      <pc:sldChg chg="modSp mod">
        <pc:chgData name="Oelze, Benjamin" userId="75847a55-c8c2-4261-a7be-f8b4370e6f32" providerId="ADAL" clId="{8B25F738-D60A-4672-BA49-CEB5D53527F0}" dt="2022-11-10T15:22:38.577" v="102" actId="20577"/>
        <pc:sldMkLst>
          <pc:docMk/>
          <pc:sldMk cId="1819220395" sldId="2028"/>
        </pc:sldMkLst>
        <pc:spChg chg="mod">
          <ac:chgData name="Oelze, Benjamin" userId="75847a55-c8c2-4261-a7be-f8b4370e6f32" providerId="ADAL" clId="{8B25F738-D60A-4672-BA49-CEB5D53527F0}" dt="2022-11-10T15:22:38.577" v="102" actId="20577"/>
          <ac:spMkLst>
            <pc:docMk/>
            <pc:sldMk cId="1819220395" sldId="2028"/>
            <ac:spMk id="2" creationId="{BB24AE2C-B937-48A4-9DB4-D8CCA1E2F86F}"/>
          </ac:spMkLst>
        </pc:spChg>
      </pc:sldChg>
      <pc:sldChg chg="del">
        <pc:chgData name="Oelze, Benjamin" userId="75847a55-c8c2-4261-a7be-f8b4370e6f32" providerId="ADAL" clId="{8B25F738-D60A-4672-BA49-CEB5D53527F0}" dt="2022-11-10T15:18:59.866" v="1" actId="47"/>
        <pc:sldMkLst>
          <pc:docMk/>
          <pc:sldMk cId="842290499" sldId="2029"/>
        </pc:sldMkLst>
      </pc:sldChg>
      <pc:sldChg chg="modSp add mod">
        <pc:chgData name="Oelze, Benjamin" userId="75847a55-c8c2-4261-a7be-f8b4370e6f32" providerId="ADAL" clId="{8B25F738-D60A-4672-BA49-CEB5D53527F0}" dt="2022-11-10T15:27:55.054" v="178" actId="20577"/>
        <pc:sldMkLst>
          <pc:docMk/>
          <pc:sldMk cId="1015833663" sldId="2030"/>
        </pc:sldMkLst>
        <pc:spChg chg="mod">
          <ac:chgData name="Oelze, Benjamin" userId="75847a55-c8c2-4261-a7be-f8b4370e6f32" providerId="ADAL" clId="{8B25F738-D60A-4672-BA49-CEB5D53527F0}" dt="2022-11-10T15:27:55.054" v="178" actId="20577"/>
          <ac:spMkLst>
            <pc:docMk/>
            <pc:sldMk cId="1015833663" sldId="2030"/>
            <ac:spMk id="10" creationId="{C42A2CA8-495B-4B82-9451-84EC95945944}"/>
          </ac:spMkLst>
        </pc:spChg>
        <pc:grpChg chg="mod">
          <ac:chgData name="Oelze, Benjamin" userId="75847a55-c8c2-4261-a7be-f8b4370e6f32" providerId="ADAL" clId="{8B25F738-D60A-4672-BA49-CEB5D53527F0}" dt="2022-11-10T15:26:39.261" v="135" actId="1076"/>
          <ac:grpSpMkLst>
            <pc:docMk/>
            <pc:sldMk cId="1015833663" sldId="2030"/>
            <ac:grpSpMk id="21" creationId="{F2AD207F-2A3B-4548-85AE-348430B9FE7E}"/>
          </ac:grpSpMkLst>
        </pc:grpChg>
      </pc:sldChg>
    </pc:docChg>
  </pc:docChgLst>
  <pc:docChgLst>
    <pc:chgData name="Nicolas De Mahieu" userId="86ffda28-54bf-46cb-8307-ac4eaeeea850" providerId="ADAL" clId="{99D909A7-AA97-46B5-9BD8-ACCEFABE1B68}"/>
    <pc:docChg chg="undo custSel modSld modMainMaster">
      <pc:chgData name="Nicolas De Mahieu" userId="86ffda28-54bf-46cb-8307-ac4eaeeea850" providerId="ADAL" clId="{99D909A7-AA97-46B5-9BD8-ACCEFABE1B68}" dt="2022-11-12T09:37:33.114" v="325" actId="122"/>
      <pc:docMkLst>
        <pc:docMk/>
      </pc:docMkLst>
      <pc:sldChg chg="addSp delSp modSp mod">
        <pc:chgData name="Nicolas De Mahieu" userId="86ffda28-54bf-46cb-8307-ac4eaeeea850" providerId="ADAL" clId="{99D909A7-AA97-46B5-9BD8-ACCEFABE1B68}" dt="2022-11-12T09:35:49.975" v="315" actId="478"/>
        <pc:sldMkLst>
          <pc:docMk/>
          <pc:sldMk cId="2711021579" sldId="256"/>
        </pc:sldMkLst>
        <pc:spChg chg="add mod">
          <ac:chgData name="Nicolas De Mahieu" userId="86ffda28-54bf-46cb-8307-ac4eaeeea850" providerId="ADAL" clId="{99D909A7-AA97-46B5-9BD8-ACCEFABE1B68}" dt="2022-11-12T09:34:30.255" v="24" actId="207"/>
          <ac:spMkLst>
            <pc:docMk/>
            <pc:sldMk cId="2711021579" sldId="256"/>
            <ac:spMk id="2" creationId="{79794ECD-D4A4-1300-2896-2912DC5F246A}"/>
          </ac:spMkLst>
        </pc:spChg>
        <pc:spChg chg="del mod">
          <ac:chgData name="Nicolas De Mahieu" userId="86ffda28-54bf-46cb-8307-ac4eaeeea850" providerId="ADAL" clId="{99D909A7-AA97-46B5-9BD8-ACCEFABE1B68}" dt="2022-11-12T09:35:49.975" v="315" actId="478"/>
          <ac:spMkLst>
            <pc:docMk/>
            <pc:sldMk cId="2711021579" sldId="256"/>
            <ac:spMk id="3" creationId="{1A8F1A8A-EB6D-464A-B74B-EF2633CF0B76}"/>
          </ac:spMkLst>
        </pc:spChg>
      </pc:sldChg>
      <pc:sldChg chg="modSp mod">
        <pc:chgData name="Nicolas De Mahieu" userId="86ffda28-54bf-46cb-8307-ac4eaeeea850" providerId="ADAL" clId="{99D909A7-AA97-46B5-9BD8-ACCEFABE1B68}" dt="2022-11-12T09:37:33.114" v="325" actId="122"/>
        <pc:sldMkLst>
          <pc:docMk/>
          <pc:sldMk cId="1481206203" sldId="2011"/>
        </pc:sldMkLst>
        <pc:spChg chg="mod">
          <ac:chgData name="Nicolas De Mahieu" userId="86ffda28-54bf-46cb-8307-ac4eaeeea850" providerId="ADAL" clId="{99D909A7-AA97-46B5-9BD8-ACCEFABE1B68}" dt="2022-11-12T09:37:33.114" v="325" actId="122"/>
          <ac:spMkLst>
            <pc:docMk/>
            <pc:sldMk cId="1481206203" sldId="2011"/>
            <ac:spMk id="2" creationId="{E2258160-9248-4F3F-AC0F-F9AD9FC74549}"/>
          </ac:spMkLst>
        </pc:spChg>
      </pc:sldChg>
      <pc:sldMasterChg chg="modSldLayout">
        <pc:chgData name="Nicolas De Mahieu" userId="86ffda28-54bf-46cb-8307-ac4eaeeea850" providerId="ADAL" clId="{99D909A7-AA97-46B5-9BD8-ACCEFABE1B68}" dt="2022-11-12T09:35:39.351" v="314" actId="6549"/>
        <pc:sldMasterMkLst>
          <pc:docMk/>
          <pc:sldMasterMk cId="1315629047" sldId="2147483648"/>
        </pc:sldMasterMkLst>
        <pc:sldLayoutChg chg="modSp mod">
          <pc:chgData name="Nicolas De Mahieu" userId="86ffda28-54bf-46cb-8307-ac4eaeeea850" providerId="ADAL" clId="{99D909A7-AA97-46B5-9BD8-ACCEFABE1B68}" dt="2022-11-12T09:34:58.306" v="120" actId="20577"/>
          <pc:sldLayoutMkLst>
            <pc:docMk/>
            <pc:sldMasterMk cId="1315629047" sldId="2147483648"/>
            <pc:sldLayoutMk cId="212832712" sldId="2147483649"/>
          </pc:sldLayoutMkLst>
          <pc:spChg chg="mod">
            <ac:chgData name="Nicolas De Mahieu" userId="86ffda28-54bf-46cb-8307-ac4eaeeea850" providerId="ADAL" clId="{99D909A7-AA97-46B5-9BD8-ACCEFABE1B68}" dt="2022-11-12T09:34:58.306" v="120" actId="20577"/>
            <ac:spMkLst>
              <pc:docMk/>
              <pc:sldMasterMk cId="1315629047" sldId="2147483648"/>
              <pc:sldLayoutMk cId="212832712" sldId="2147483649"/>
              <ac:spMk id="17" creationId="{BFC4B428-A592-43D9-9BE7-07BF777F4512}"/>
            </ac:spMkLst>
          </pc:spChg>
        </pc:sldLayoutChg>
        <pc:sldLayoutChg chg="modSp mod">
          <pc:chgData name="Nicolas De Mahieu" userId="86ffda28-54bf-46cb-8307-ac4eaeeea850" providerId="ADAL" clId="{99D909A7-AA97-46B5-9BD8-ACCEFABE1B68}" dt="2022-11-12T09:35:12.785" v="216" actId="20577"/>
          <pc:sldLayoutMkLst>
            <pc:docMk/>
            <pc:sldMasterMk cId="1315629047" sldId="2147483648"/>
            <pc:sldLayoutMk cId="3232359102" sldId="2147483650"/>
          </pc:sldLayoutMkLst>
          <pc:spChg chg="mod">
            <ac:chgData name="Nicolas De Mahieu" userId="86ffda28-54bf-46cb-8307-ac4eaeeea850" providerId="ADAL" clId="{99D909A7-AA97-46B5-9BD8-ACCEFABE1B68}" dt="2022-11-12T09:35:12.785" v="216" actId="20577"/>
            <ac:spMkLst>
              <pc:docMk/>
              <pc:sldMasterMk cId="1315629047" sldId="2147483648"/>
              <pc:sldLayoutMk cId="3232359102" sldId="2147483650"/>
              <ac:spMk id="10" creationId="{95B0E025-50FF-40F8-B9E2-5C12233B0807}"/>
            </ac:spMkLst>
          </pc:spChg>
        </pc:sldLayoutChg>
        <pc:sldLayoutChg chg="addSp delSp modSp mod">
          <pc:chgData name="Nicolas De Mahieu" userId="86ffda28-54bf-46cb-8307-ac4eaeeea850" providerId="ADAL" clId="{99D909A7-AA97-46B5-9BD8-ACCEFABE1B68}" dt="2022-11-12T09:35:39.351" v="314" actId="6549"/>
          <pc:sldLayoutMkLst>
            <pc:docMk/>
            <pc:sldMasterMk cId="1315629047" sldId="2147483648"/>
            <pc:sldLayoutMk cId="723444575" sldId="2147483654"/>
          </pc:sldLayoutMkLst>
          <pc:spChg chg="add del">
            <ac:chgData name="Nicolas De Mahieu" userId="86ffda28-54bf-46cb-8307-ac4eaeeea850" providerId="ADAL" clId="{99D909A7-AA97-46B5-9BD8-ACCEFABE1B68}" dt="2022-11-12T09:35:26.299" v="218" actId="478"/>
            <ac:spMkLst>
              <pc:docMk/>
              <pc:sldMasterMk cId="1315629047" sldId="2147483648"/>
              <pc:sldLayoutMk cId="723444575" sldId="2147483654"/>
              <ac:spMk id="11" creationId="{F0079891-027E-4253-9710-8CB8A22A8DF0}"/>
            </ac:spMkLst>
          </pc:spChg>
          <pc:spChg chg="mod">
            <ac:chgData name="Nicolas De Mahieu" userId="86ffda28-54bf-46cb-8307-ac4eaeeea850" providerId="ADAL" clId="{99D909A7-AA97-46B5-9BD8-ACCEFABE1B68}" dt="2022-11-12T09:35:39.351" v="314" actId="6549"/>
            <ac:spMkLst>
              <pc:docMk/>
              <pc:sldMasterMk cId="1315629047" sldId="2147483648"/>
              <pc:sldLayoutMk cId="723444575" sldId="2147483654"/>
              <ac:spMk id="17" creationId="{5AF9B7BB-7A47-494F-A220-732BE5DBACA8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11/12/2022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11/12/2022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1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pic>
        <p:nvPicPr>
          <p:cNvPr id="15" name="Picture 14" descr="Text&#10;&#10;Description automatically generated with medium confidence">
            <a:extLst>
              <a:ext uri="{FF2B5EF4-FFF2-40B4-BE49-F238E27FC236}">
                <a16:creationId xmlns:a16="http://schemas.microsoft.com/office/drawing/2014/main" id="{1848F621-9894-457E-8CCD-E278E104D4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88" y="522325"/>
            <a:ext cx="3223397" cy="94869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FA3A4BEF-ADCA-48C5-8B60-2A07194CFF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103" b="-4848"/>
          <a:stretch/>
        </p:blipFill>
        <p:spPr>
          <a:xfrm>
            <a:off x="11506199" y="6162423"/>
            <a:ext cx="655118" cy="6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8A0418BE-57B5-4700-BC32-78D3BC087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281593"/>
            <a:ext cx="3223397" cy="9486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Saturday, November 12,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C05D468-6FA8-45C4-98D2-5103F8D696A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33237" y="67360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9508686C-9B14-44B2-A4F8-5CB039AE7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39986"/>
            <a:ext cx="9144000" cy="1778027"/>
          </a:xfrm>
        </p:spPr>
        <p:txBody>
          <a:bodyPr>
            <a:normAutofit/>
          </a:bodyPr>
          <a:lstStyle/>
          <a:p>
            <a:r>
              <a:rPr lang="en-US" dirty="0"/>
              <a:t>Rationale for ETRTO Abrasion Rate test layout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9794ECD-D4A4-1300-2896-2912DC5F246A}"/>
              </a:ext>
            </a:extLst>
          </p:cNvPr>
          <p:cNvSpPr txBox="1"/>
          <p:nvPr/>
        </p:nvSpPr>
        <p:spPr>
          <a:xfrm>
            <a:off x="8143875" y="438150"/>
            <a:ext cx="2955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chemeClr val="bg1"/>
                </a:solidFill>
              </a:rPr>
              <a:t>Document TA-06-05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F427E45-9F04-4E3D-A633-6F3FC692A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ETRTO Track layout is based on representative European usage data</a:t>
            </a:r>
          </a:p>
          <a:p>
            <a:r>
              <a:rPr lang="en-US" dirty="0"/>
              <a:t>Accelerations (as “standard deviation longitudinal &amp; lateral acceleration) are the most suitable descriptor for usage conditions in terms of tire wear/ abrasion rate</a:t>
            </a:r>
          </a:p>
          <a:p>
            <a:r>
              <a:rPr lang="en-US" dirty="0"/>
              <a:t>ETRTO track layout includes representative urban driving style </a:t>
            </a:r>
            <a:r>
              <a:rPr lang="en-US" dirty="0" err="1"/>
              <a:t>conditons</a:t>
            </a:r>
            <a:endParaRPr lang="en-US" dirty="0"/>
          </a:p>
          <a:p>
            <a:r>
              <a:rPr lang="en-US" dirty="0"/>
              <a:t>Driving in city areas should be avoided due to reproducibility reasons (best practice in tire wear/ abrasion rate testing)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FC1C9EE-D421-4A7A-83C3-5D81D6126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Summary/ Conclusion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3F774E-2AB5-419E-A14F-7EF5C2445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518EA5-D2D0-427D-9EC2-552A3F11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0521B0-49AD-4C29-895C-EFFE36BBE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094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58160-9248-4F3F-AC0F-F9AD9FC74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559FD5-5A26-41E4-A004-6324407C5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CDE725-0B2E-4A22-91D9-56D30E293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A674739-1157-47F3-9422-EE1B75DEC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062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contenu 6">
            <a:extLst>
              <a:ext uri="{FF2B5EF4-FFF2-40B4-BE49-F238E27FC236}">
                <a16:creationId xmlns:a16="http://schemas.microsoft.com/office/drawing/2014/main" id="{1F77CFF4-EB51-46F8-8BD5-E5598BE19EAE}"/>
              </a:ext>
            </a:extLst>
          </p:cNvPr>
          <p:cNvSpPr txBox="1">
            <a:spLocks/>
          </p:cNvSpPr>
          <p:nvPr/>
        </p:nvSpPr>
        <p:spPr>
          <a:xfrm>
            <a:off x="362626" y="1495426"/>
            <a:ext cx="11869445" cy="6096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Rubber wear is proportional to Friction Energy</a:t>
            </a:r>
          </a:p>
          <a:p>
            <a:pPr lvl="1"/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Vehicle accelerations is the most suited to link “Driving Behavior” and tire wear</a:t>
            </a:r>
            <a:endParaRPr lang="fr-FR" sz="3600" b="1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4A3EE82C-46C5-4FBE-9C30-901368C89E68}"/>
                  </a:ext>
                </a:extLst>
              </p:cNvPr>
              <p:cNvSpPr txBox="1"/>
              <p:nvPr/>
            </p:nvSpPr>
            <p:spPr>
              <a:xfrm>
                <a:off x="3188682" y="2063052"/>
                <a:ext cx="66050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𝑊𝑒𝑎𝑟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≅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𝐹𝑟𝑖𝑐𝑡𝑖𝑜𝑛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𝐹𝑟𝑖𝑐𝑡𝑖𝑜𝑛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𝐹𝑜𝑟𝑐𝑒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𝑆𝑙𝑖𝑑𝑖𝑛𝑔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𝑑𝑖𝑠𝑡𝑎𝑛𝑐𝑒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4A3EE82C-46C5-4FBE-9C30-901368C89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8682" y="2063052"/>
                <a:ext cx="6605013" cy="276999"/>
              </a:xfrm>
              <a:prstGeom prst="rect">
                <a:avLst/>
              </a:prstGeom>
              <a:blipFill>
                <a:blip r:embed="rId2"/>
                <a:stretch>
                  <a:fillRect t="-2174" b="-326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7C599D6A-9DC2-4822-AC41-52C10DE5B3EC}"/>
              </a:ext>
            </a:extLst>
          </p:cNvPr>
          <p:cNvSpPr/>
          <p:nvPr/>
        </p:nvSpPr>
        <p:spPr>
          <a:xfrm>
            <a:off x="9429083" y="2431562"/>
            <a:ext cx="2089149" cy="609600"/>
          </a:xfrm>
          <a:prstGeom prst="wedgeRoundRectCallout">
            <a:avLst>
              <a:gd name="adj1" fmla="val -38118"/>
              <a:gd name="adj2" fmla="val -78335"/>
              <a:gd name="adj3" fmla="val 16667"/>
            </a:avLst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fr-FR" sz="1400" dirty="0" err="1">
                <a:solidFill>
                  <a:schemeClr val="accent6">
                    <a:lumMod val="75000"/>
                  </a:schemeClr>
                </a:solidFill>
              </a:rPr>
              <a:t>Depends</a:t>
            </a:r>
            <a:r>
              <a:rPr lang="fr-FR" sz="1400" dirty="0">
                <a:solidFill>
                  <a:schemeClr val="accent6">
                    <a:lumMod val="75000"/>
                  </a:schemeClr>
                </a:solidFill>
              </a:rPr>
              <a:t> on Tire Design </a:t>
            </a:r>
          </a:p>
          <a:p>
            <a:pPr algn="ctr"/>
            <a:r>
              <a:rPr lang="fr-FR" sz="1400" dirty="0">
                <a:solidFill>
                  <a:schemeClr val="accent6">
                    <a:lumMod val="75000"/>
                  </a:schemeClr>
                </a:solidFill>
              </a:rPr>
              <a:t>&amp; Friction Force</a:t>
            </a:r>
          </a:p>
        </p:txBody>
      </p:sp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605E5CA1-B96D-4FB8-A9BC-2DA0214BE1CA}"/>
              </a:ext>
            </a:extLst>
          </p:cNvPr>
          <p:cNvSpPr txBox="1">
            <a:spLocks/>
          </p:cNvSpPr>
          <p:nvPr/>
        </p:nvSpPr>
        <p:spPr>
          <a:xfrm>
            <a:off x="943652" y="3124199"/>
            <a:ext cx="7619324" cy="9932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è"/>
            </a:pPr>
            <a:r>
              <a:rPr lang="en-US" sz="2000" dirty="0">
                <a:sym typeface="Wingdings" panose="05000000000000000000" pitchFamily="2" charset="2"/>
              </a:rPr>
              <a:t>Wear depends on V</a:t>
            </a:r>
            <a:r>
              <a:rPr lang="en-US" sz="2000" dirty="0"/>
              <a:t>ehicle accelerations 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000" dirty="0"/>
              <a:t>This is the best descriptor of tire wear</a:t>
            </a:r>
          </a:p>
          <a:p>
            <a:pPr lvl="1"/>
            <a:endParaRPr lang="en-US" sz="1800" dirty="0"/>
          </a:p>
          <a:p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4564C75-4AC1-4CB0-92E4-122C296EE2AB}"/>
                  </a:ext>
                </a:extLst>
              </p:cNvPr>
              <p:cNvSpPr txBox="1"/>
              <p:nvPr/>
            </p:nvSpPr>
            <p:spPr>
              <a:xfrm>
                <a:off x="1955799" y="2649465"/>
                <a:ext cx="7477752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𝐹𝑟𝑖𝑐𝑡𝑖𝑜𝑛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𝐹𝑜𝑟𝑐𝑒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𝑎𝑠𝑠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𝑉𝑒h𝑖𝑐𝑙𝑒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𝑐𝑐𝑒𝑙𝑒𝑟𝑎𝑡𝑖𝑜𝑛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𝑜𝑓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𝑣𝑒h𝑖𝑐𝑙𝑒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𝑙𝑜𝑛𝑔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𝑖𝑡𝑢𝑑𝑖𝑛𝑎𝑙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&amp;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𝑙𝑎𝑡𝑒𝑟𝑎𝑙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4564C75-4AC1-4CB0-92E4-122C296EE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799" y="2649465"/>
                <a:ext cx="7477752" cy="299569"/>
              </a:xfrm>
              <a:prstGeom prst="rect">
                <a:avLst/>
              </a:prstGeom>
              <a:blipFill>
                <a:blip r:embed="rId3"/>
                <a:stretch>
                  <a:fillRect l="-734" t="-2041" r="-32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D63A9628-6A55-4712-9F69-121EBF5C2C2B}"/>
              </a:ext>
            </a:extLst>
          </p:cNvPr>
          <p:cNvSpPr txBox="1">
            <a:spLocks/>
          </p:cNvSpPr>
          <p:nvPr/>
        </p:nvSpPr>
        <p:spPr>
          <a:xfrm>
            <a:off x="362626" y="4209621"/>
            <a:ext cx="11869445" cy="19324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Driving speed has not a direct impact on tire wear</a:t>
            </a:r>
          </a:p>
          <a:p>
            <a:pPr lvl="1"/>
            <a:r>
              <a:rPr lang="en-US" sz="1600" dirty="0"/>
              <a:t>Urban driving has low speed but frequent accelerations (longitudinal and lateral) 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dirty="0"/>
              <a:t>high wear</a:t>
            </a:r>
          </a:p>
          <a:p>
            <a:pPr lvl="1"/>
            <a:r>
              <a:rPr lang="en-US" sz="1600" dirty="0"/>
              <a:t>Rural driving has intermediate speed and occasional accelerations (longitudinal &amp; lateral) </a:t>
            </a:r>
            <a:r>
              <a:rPr lang="en-US" sz="1600" dirty="0">
                <a:sym typeface="Wingdings" panose="05000000000000000000" pitchFamily="2" charset="2"/>
              </a:rPr>
              <a:t> medium wear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Highway driving has high speed and rare accelerations (longitudinal &amp; lateral) + air drag  low wear</a:t>
            </a:r>
          </a:p>
          <a:p>
            <a:r>
              <a:rPr lang="en-US" sz="1800" dirty="0">
                <a:sym typeface="Wingdings" panose="05000000000000000000" pitchFamily="2" charset="2"/>
              </a:rPr>
              <a:t>Thus speed is correlated to accelerations, but not the true cause of tire wear. </a:t>
            </a:r>
            <a:endParaRPr lang="en-US" sz="1800" dirty="0"/>
          </a:p>
          <a:p>
            <a:pPr lvl="1"/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8448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B24AE2C-B937-48A4-9DB4-D8CCA1E2F86F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Accordingly with Y. Nakajima Advanced Tire Mechanics, Springer 2019, wear is proportional with wheel slip, both lateral and longitudinal. 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 tried to understand in which situation there is the max longitudinal slip. To do this we run a simulation with general vehicle, rear wheel drive, and we found following results: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Speed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130km/h constant speed: Fr = -0.17, Re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</a:rPr>
              <a:t>(wheel slip) 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= 		</a:t>
            </a:r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0.5</a:t>
            </a:r>
            <a:endParaRPr lang="de-DE" sz="1800" b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Acceleration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(0-50km/h @~3m/s^2): Fr = -0.2, Re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</a:rPr>
              <a:t>(wheel slip)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= 		</a:t>
            </a:r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2.8</a:t>
            </a:r>
            <a:endParaRPr lang="de-DE" sz="1800" b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Deceleration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/ Braking: (100-0km/h @~4m/s^2): Fr = -2, Re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</a:rPr>
              <a:t>(wheel slip) 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= 	</a:t>
            </a:r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-2</a:t>
            </a:r>
            <a:endParaRPr lang="de-DE" sz="1800" b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32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Acceleration has an impact 5 times bigger than speed on wheel slip and therefore tire wear/ abrasion rate.</a:t>
            </a:r>
            <a:endParaRPr lang="de-DE" sz="3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61FF1EC-A6A7-4E7A-8393-6A0C5EFDA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Acceleration is a better descriptor for tire wear/ Abrasion Rate than e.g. speed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85F3EC-B812-463C-9673-85DDBA95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E0FBDD-7EA9-4D7E-BD5C-871C22C2E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0080BA-15EB-407A-B28F-7FEB151C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2203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contenu 6">
            <a:extLst>
              <a:ext uri="{FF2B5EF4-FFF2-40B4-BE49-F238E27FC236}">
                <a16:creationId xmlns:a16="http://schemas.microsoft.com/office/drawing/2014/main" id="{1F77CFF4-EB51-46F8-8BD5-E5598BE19EAE}"/>
              </a:ext>
            </a:extLst>
          </p:cNvPr>
          <p:cNvSpPr txBox="1">
            <a:spLocks/>
          </p:cNvSpPr>
          <p:nvPr/>
        </p:nvSpPr>
        <p:spPr>
          <a:xfrm>
            <a:off x="337417" y="1586276"/>
            <a:ext cx="10850771" cy="6607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accelerations measurements of any trip can be represented by a “bi-histogram”</a:t>
            </a:r>
          </a:p>
          <a:p>
            <a:pPr lvl="1"/>
            <a:r>
              <a:rPr lang="en-US" sz="1200" dirty="0"/>
              <a:t>Nb : colors are in log-scale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Stand. Dev. of accelerations is a good criteria to evaluate driving severity</a:t>
            </a:r>
            <a:endParaRPr lang="fr-FR" sz="3600" b="1" dirty="0">
              <a:latin typeface="+mj-lt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E1C0EB8-3C5C-4546-8BA4-35899CA116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6" t="6734" r="36170" b="38533"/>
          <a:stretch/>
        </p:blipFill>
        <p:spPr bwMode="auto">
          <a:xfrm>
            <a:off x="1545358" y="2493650"/>
            <a:ext cx="2844801" cy="19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F226020-C09D-42CF-8A8F-950E01373B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19" t="5625" r="7319" b="37089"/>
          <a:stretch/>
        </p:blipFill>
        <p:spPr bwMode="auto">
          <a:xfrm>
            <a:off x="4800600" y="2447695"/>
            <a:ext cx="1358900" cy="206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89389CB-9660-4F3C-BC4F-E5BFBA75256C}"/>
              </a:ext>
            </a:extLst>
          </p:cNvPr>
          <p:cNvSpPr txBox="1"/>
          <p:nvPr/>
        </p:nvSpPr>
        <p:spPr>
          <a:xfrm>
            <a:off x="2241551" y="446405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err="1"/>
              <a:t>Lateral</a:t>
            </a:r>
            <a:r>
              <a:rPr lang="fr-FR" sz="1050" dirty="0"/>
              <a:t> </a:t>
            </a:r>
            <a:r>
              <a:rPr lang="fr-FR" sz="1050" dirty="0" err="1"/>
              <a:t>acceleration</a:t>
            </a:r>
            <a:r>
              <a:rPr lang="fr-FR" sz="1050" dirty="0"/>
              <a:t> (m/s²)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A2D6EB0-CB36-42FD-97E3-E11C448AB96C}"/>
              </a:ext>
            </a:extLst>
          </p:cNvPr>
          <p:cNvSpPr txBox="1"/>
          <p:nvPr/>
        </p:nvSpPr>
        <p:spPr>
          <a:xfrm>
            <a:off x="3917951" y="4464050"/>
            <a:ext cx="7619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Right </a:t>
            </a:r>
            <a:r>
              <a:rPr lang="fr-FR" sz="1050" dirty="0" err="1"/>
              <a:t>turn</a:t>
            </a:r>
            <a:endParaRPr lang="fr-FR" sz="105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971B1DB-F9DE-4D43-A6A7-1EB8501C0195}"/>
              </a:ext>
            </a:extLst>
          </p:cNvPr>
          <p:cNvSpPr txBox="1"/>
          <p:nvPr/>
        </p:nvSpPr>
        <p:spPr>
          <a:xfrm>
            <a:off x="1388343" y="4464050"/>
            <a:ext cx="7619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err="1"/>
              <a:t>Left</a:t>
            </a:r>
            <a:r>
              <a:rPr lang="fr-FR" sz="1050" dirty="0"/>
              <a:t> </a:t>
            </a:r>
            <a:r>
              <a:rPr lang="fr-FR" sz="1050" dirty="0" err="1"/>
              <a:t>turn</a:t>
            </a:r>
            <a:endParaRPr lang="fr-FR" sz="105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B073B9A-492E-4D5A-B839-1CB4CD039CBB}"/>
              </a:ext>
            </a:extLst>
          </p:cNvPr>
          <p:cNvSpPr txBox="1"/>
          <p:nvPr/>
        </p:nvSpPr>
        <p:spPr>
          <a:xfrm>
            <a:off x="292100" y="3221251"/>
            <a:ext cx="12532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/>
              <a:t>Longitudinal </a:t>
            </a:r>
            <a:r>
              <a:rPr lang="fr-FR" sz="1050" dirty="0" err="1"/>
              <a:t>acceleration</a:t>
            </a:r>
            <a:r>
              <a:rPr lang="fr-FR" sz="1050" dirty="0"/>
              <a:t> (m/s²)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3DF6B8C-2D0D-4AB3-8778-F48B17D15072}"/>
              </a:ext>
            </a:extLst>
          </p:cNvPr>
          <p:cNvSpPr txBox="1"/>
          <p:nvPr/>
        </p:nvSpPr>
        <p:spPr>
          <a:xfrm>
            <a:off x="704851" y="2493650"/>
            <a:ext cx="7619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/>
              <a:t>Driving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A85BD8A-D423-4B84-A412-F70E56428DA7}"/>
              </a:ext>
            </a:extLst>
          </p:cNvPr>
          <p:cNvSpPr txBox="1"/>
          <p:nvPr/>
        </p:nvSpPr>
        <p:spPr>
          <a:xfrm>
            <a:off x="704851" y="4002165"/>
            <a:ext cx="7619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dirty="0" err="1"/>
              <a:t>Braking</a:t>
            </a:r>
            <a:endParaRPr lang="fr-FR" sz="1050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9968A922-0156-4E4D-A44A-4BDA740BB2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65734" r="36480" b="8949"/>
          <a:stretch/>
        </p:blipFill>
        <p:spPr bwMode="auto">
          <a:xfrm>
            <a:off x="1399309" y="4829466"/>
            <a:ext cx="2990850" cy="91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01F5F0EC-23D6-460B-91AD-A29E78355403}"/>
              </a:ext>
            </a:extLst>
          </p:cNvPr>
          <p:cNvSpPr txBox="1">
            <a:spLocks/>
          </p:cNvSpPr>
          <p:nvPr/>
        </p:nvSpPr>
        <p:spPr>
          <a:xfrm>
            <a:off x="6419850" y="2780156"/>
            <a:ext cx="4939788" cy="296074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1D histogram of long &amp; </a:t>
            </a:r>
            <a:r>
              <a:rPr lang="en-US" sz="2400" dirty="0" err="1"/>
              <a:t>lat</a:t>
            </a:r>
            <a:r>
              <a:rPr lang="en-US" sz="2400" dirty="0"/>
              <a:t> accel can be computed</a:t>
            </a:r>
          </a:p>
          <a:p>
            <a:r>
              <a:rPr lang="en-US" sz="2400" dirty="0"/>
              <a:t>Average of the distribution is 0</a:t>
            </a:r>
          </a:p>
          <a:p>
            <a:r>
              <a:rPr lang="en-US" sz="2400" dirty="0"/>
              <a:t>Then </a:t>
            </a:r>
            <a:r>
              <a:rPr lang="en-US" sz="2400"/>
              <a:t>Standard Deviation </a:t>
            </a:r>
            <a:r>
              <a:rPr lang="en-US" sz="2400" dirty="0"/>
              <a:t>of these 1D histograms gives good criteria for driving severity</a:t>
            </a:r>
          </a:p>
          <a:p>
            <a:pPr lvl="1"/>
            <a:r>
              <a:rPr lang="en-US" sz="2000" dirty="0"/>
              <a:t>Std Dev for longitudinal</a:t>
            </a:r>
          </a:p>
          <a:p>
            <a:pPr lvl="1"/>
            <a:r>
              <a:rPr lang="en-US" sz="2000" dirty="0"/>
              <a:t>Std Dev for lateral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EA811FD-A25A-4537-AB4E-7FE693B7B57E}"/>
              </a:ext>
            </a:extLst>
          </p:cNvPr>
          <p:cNvCxnSpPr/>
          <p:nvPr/>
        </p:nvCxnSpPr>
        <p:spPr>
          <a:xfrm flipV="1">
            <a:off x="5841999" y="3221251"/>
            <a:ext cx="0" cy="20774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1E8FFE01-8367-4266-B1D1-C0BCA65ED9DA}"/>
              </a:ext>
            </a:extLst>
          </p:cNvPr>
          <p:cNvSpPr txBox="1"/>
          <p:nvPr/>
        </p:nvSpPr>
        <p:spPr>
          <a:xfrm>
            <a:off x="5408086" y="2832869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baseline="-250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0DBEFE5-1D43-4AF8-84CD-F496E692982E}"/>
              </a:ext>
            </a:extLst>
          </p:cNvPr>
          <p:cNvCxnSpPr>
            <a:cxnSpLocks/>
          </p:cNvCxnSpPr>
          <p:nvPr/>
        </p:nvCxnSpPr>
        <p:spPr>
          <a:xfrm rot="5400000" flipV="1">
            <a:off x="3106210" y="5524926"/>
            <a:ext cx="0" cy="20774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3C0ADB29-2E52-465C-9CDD-509DF7A9B441}"/>
              </a:ext>
            </a:extLst>
          </p:cNvPr>
          <p:cNvSpPr txBox="1"/>
          <p:nvPr/>
        </p:nvSpPr>
        <p:spPr>
          <a:xfrm>
            <a:off x="3127384" y="5322747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fr-FR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47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contenu 6">
            <a:extLst>
              <a:ext uri="{FF2B5EF4-FFF2-40B4-BE49-F238E27FC236}">
                <a16:creationId xmlns:a16="http://schemas.microsoft.com/office/drawing/2014/main" id="{1F77CFF4-EB51-46F8-8BD5-E5598BE19EAE}"/>
              </a:ext>
            </a:extLst>
          </p:cNvPr>
          <p:cNvSpPr txBox="1">
            <a:spLocks/>
          </p:cNvSpPr>
          <p:nvPr/>
        </p:nvSpPr>
        <p:spPr>
          <a:xfrm>
            <a:off x="1310228" y="1412905"/>
            <a:ext cx="1548533" cy="5017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Soft usage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Stand. Dev. of accelerations is a good criteria to evaluate driving severity</a:t>
            </a:r>
            <a:endParaRPr lang="fr-FR" sz="3600" b="1" dirty="0">
              <a:latin typeface="+mj-lt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B5862BA-A2D9-4EAD-B34C-BB067222367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/>
          <a:srcRect l="32243" t="33066" r="31790" b="24110"/>
          <a:stretch/>
        </p:blipFill>
        <p:spPr bwMode="auto">
          <a:xfrm>
            <a:off x="8628683" y="1847272"/>
            <a:ext cx="1655430" cy="16898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3E5D98BC-7B41-4810-BEA9-1D38DF3D0BF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11142" t="3940" r="11771" b="5574"/>
          <a:stretch/>
        </p:blipFill>
        <p:spPr>
          <a:xfrm>
            <a:off x="1287967" y="1882354"/>
            <a:ext cx="1593058" cy="165481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D3126DB-8D88-4F4B-9A6D-E7D91802E54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/>
          <a:srcRect l="11456" t="3940" r="11456" b="5574"/>
          <a:stretch/>
        </p:blipFill>
        <p:spPr>
          <a:xfrm>
            <a:off x="3733768" y="1882354"/>
            <a:ext cx="1593058" cy="1654812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ADCBBC10-69AA-449E-8D94-D845118E4864}"/>
              </a:ext>
            </a:extLst>
          </p:cNvPr>
          <p:cNvSpPr txBox="1"/>
          <p:nvPr/>
        </p:nvSpPr>
        <p:spPr>
          <a:xfrm>
            <a:off x="1673966" y="3537166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</a:p>
        </p:txBody>
      </p:sp>
      <p:sp>
        <p:nvSpPr>
          <p:cNvPr id="27" name="Espace réservé du contenu 6">
            <a:extLst>
              <a:ext uri="{FF2B5EF4-FFF2-40B4-BE49-F238E27FC236}">
                <a16:creationId xmlns:a16="http://schemas.microsoft.com/office/drawing/2014/main" id="{6AD9228B-E5F9-464C-9F3A-959EAE812A15}"/>
              </a:ext>
            </a:extLst>
          </p:cNvPr>
          <p:cNvSpPr txBox="1">
            <a:spLocks/>
          </p:cNvSpPr>
          <p:nvPr/>
        </p:nvSpPr>
        <p:spPr>
          <a:xfrm>
            <a:off x="3627553" y="1430810"/>
            <a:ext cx="1836124" cy="50174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Medium usage</a:t>
            </a:r>
          </a:p>
        </p:txBody>
      </p:sp>
      <p:sp>
        <p:nvSpPr>
          <p:cNvPr id="28" name="Espace réservé du contenu 6">
            <a:extLst>
              <a:ext uri="{FF2B5EF4-FFF2-40B4-BE49-F238E27FC236}">
                <a16:creationId xmlns:a16="http://schemas.microsoft.com/office/drawing/2014/main" id="{9B033A58-228E-49F9-8458-53196243D0F2}"/>
              </a:ext>
            </a:extLst>
          </p:cNvPr>
          <p:cNvSpPr txBox="1">
            <a:spLocks/>
          </p:cNvSpPr>
          <p:nvPr/>
        </p:nvSpPr>
        <p:spPr>
          <a:xfrm>
            <a:off x="8270743" y="1405507"/>
            <a:ext cx="2371309" cy="5017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Severe cornering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7776CCB-2166-4525-9DF7-FC7700F230E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/>
          <a:srcRect l="11456" t="23830" r="11456" b="24366"/>
          <a:stretch/>
        </p:blipFill>
        <p:spPr>
          <a:xfrm>
            <a:off x="6182882" y="1882354"/>
            <a:ext cx="1593058" cy="1654812"/>
          </a:xfrm>
          <a:prstGeom prst="rect">
            <a:avLst/>
          </a:prstGeom>
        </p:spPr>
      </p:pic>
      <p:sp>
        <p:nvSpPr>
          <p:cNvPr id="30" name="Espace réservé du contenu 6">
            <a:extLst>
              <a:ext uri="{FF2B5EF4-FFF2-40B4-BE49-F238E27FC236}">
                <a16:creationId xmlns:a16="http://schemas.microsoft.com/office/drawing/2014/main" id="{C30DD3A7-1D9D-4573-BA47-1B22AAEC346E}"/>
              </a:ext>
            </a:extLst>
          </p:cNvPr>
          <p:cNvSpPr txBox="1">
            <a:spLocks/>
          </p:cNvSpPr>
          <p:nvPr/>
        </p:nvSpPr>
        <p:spPr>
          <a:xfrm>
            <a:off x="6063275" y="1283444"/>
            <a:ext cx="1836124" cy="5017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Severe braking/ accelerating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94D6A7A-FF71-48C0-A330-7C952DF31485}"/>
              </a:ext>
            </a:extLst>
          </p:cNvPr>
          <p:cNvSpPr txBox="1"/>
          <p:nvPr/>
        </p:nvSpPr>
        <p:spPr>
          <a:xfrm>
            <a:off x="3990460" y="3537166"/>
            <a:ext cx="1085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Medium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Medium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5E3B2D0-8006-420B-8649-399B53D58FB6}"/>
              </a:ext>
            </a:extLst>
          </p:cNvPr>
          <p:cNvSpPr txBox="1"/>
          <p:nvPr/>
        </p:nvSpPr>
        <p:spPr>
          <a:xfrm>
            <a:off x="6432761" y="3537165"/>
            <a:ext cx="1179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Medium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Very high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D55EA59-4136-4B76-A2CB-9DEE0E64BA3B}"/>
              </a:ext>
            </a:extLst>
          </p:cNvPr>
          <p:cNvSpPr txBox="1"/>
          <p:nvPr/>
        </p:nvSpPr>
        <p:spPr>
          <a:xfrm>
            <a:off x="8968123" y="3498847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37BF7F9D-05AC-495A-830D-D8283BEFDBD9}"/>
              </a:ext>
            </a:extLst>
          </p:cNvPr>
          <p:cNvCxnSpPr>
            <a:cxnSpLocks/>
          </p:cNvCxnSpPr>
          <p:nvPr/>
        </p:nvCxnSpPr>
        <p:spPr>
          <a:xfrm>
            <a:off x="4556675" y="5772510"/>
            <a:ext cx="25706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9A26C70F-49D1-4125-B663-E3E4B8ABB2FC}"/>
              </a:ext>
            </a:extLst>
          </p:cNvPr>
          <p:cNvSpPr txBox="1"/>
          <p:nvPr/>
        </p:nvSpPr>
        <p:spPr>
          <a:xfrm>
            <a:off x="6842292" y="5772510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94B78DC-2640-4F27-B7E6-5D95E3116286}"/>
              </a:ext>
            </a:extLst>
          </p:cNvPr>
          <p:cNvSpPr txBox="1"/>
          <p:nvPr/>
        </p:nvSpPr>
        <p:spPr>
          <a:xfrm>
            <a:off x="4029986" y="4410042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fr-FR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8A03F025-A311-4009-A17B-FEF6DAEFC1E9}"/>
              </a:ext>
            </a:extLst>
          </p:cNvPr>
          <p:cNvCxnSpPr>
            <a:cxnSpLocks/>
          </p:cNvCxnSpPr>
          <p:nvPr/>
        </p:nvCxnSpPr>
        <p:spPr>
          <a:xfrm flipV="1">
            <a:off x="4556675" y="4308547"/>
            <a:ext cx="0" cy="146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957CD81B-8AC4-4F57-896D-6EBC08CEE840}"/>
              </a:ext>
            </a:extLst>
          </p:cNvPr>
          <p:cNvSpPr/>
          <p:nvPr/>
        </p:nvSpPr>
        <p:spPr>
          <a:xfrm>
            <a:off x="5028389" y="5406095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580EC33-EBB4-434E-B8A7-692B3398F9E2}"/>
              </a:ext>
            </a:extLst>
          </p:cNvPr>
          <p:cNvSpPr/>
          <p:nvPr/>
        </p:nvSpPr>
        <p:spPr>
          <a:xfrm>
            <a:off x="5685562" y="5097896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space réservé du contenu 6">
            <a:extLst>
              <a:ext uri="{FF2B5EF4-FFF2-40B4-BE49-F238E27FC236}">
                <a16:creationId xmlns:a16="http://schemas.microsoft.com/office/drawing/2014/main" id="{8072E8AE-ED9E-4733-A98C-AAA919672212}"/>
              </a:ext>
            </a:extLst>
          </p:cNvPr>
          <p:cNvSpPr txBox="1">
            <a:spLocks/>
          </p:cNvSpPr>
          <p:nvPr/>
        </p:nvSpPr>
        <p:spPr>
          <a:xfrm>
            <a:off x="4794659" y="5181442"/>
            <a:ext cx="532167" cy="28921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/>
              <a:t>Soft</a:t>
            </a:r>
          </a:p>
        </p:txBody>
      </p:sp>
      <p:sp>
        <p:nvSpPr>
          <p:cNvPr id="45" name="Espace réservé du contenu 6">
            <a:extLst>
              <a:ext uri="{FF2B5EF4-FFF2-40B4-BE49-F238E27FC236}">
                <a16:creationId xmlns:a16="http://schemas.microsoft.com/office/drawing/2014/main" id="{E544A32B-0011-4BCA-A1DB-A255EE8CB228}"/>
              </a:ext>
            </a:extLst>
          </p:cNvPr>
          <p:cNvSpPr txBox="1">
            <a:spLocks/>
          </p:cNvSpPr>
          <p:nvPr/>
        </p:nvSpPr>
        <p:spPr>
          <a:xfrm>
            <a:off x="5370119" y="5184412"/>
            <a:ext cx="793969" cy="28921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/>
              <a:t>Medium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F9ABEBB5-3DC4-4F52-9647-2AD47E497DBC}"/>
              </a:ext>
            </a:extLst>
          </p:cNvPr>
          <p:cNvSpPr/>
          <p:nvPr/>
        </p:nvSpPr>
        <p:spPr>
          <a:xfrm>
            <a:off x="5692309" y="4614258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space réservé du contenu 6">
            <a:extLst>
              <a:ext uri="{FF2B5EF4-FFF2-40B4-BE49-F238E27FC236}">
                <a16:creationId xmlns:a16="http://schemas.microsoft.com/office/drawing/2014/main" id="{432EDD54-FC64-4A54-8054-4B9DD121EE15}"/>
              </a:ext>
            </a:extLst>
          </p:cNvPr>
          <p:cNvSpPr txBox="1">
            <a:spLocks/>
          </p:cNvSpPr>
          <p:nvPr/>
        </p:nvSpPr>
        <p:spPr>
          <a:xfrm>
            <a:off x="4672708" y="4405316"/>
            <a:ext cx="2255202" cy="28921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/>
              <a:t>Severe braking/ accelerating</a:t>
            </a: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49F099D2-EC6A-4C45-A3CE-C2D42ABBE2E4}"/>
              </a:ext>
            </a:extLst>
          </p:cNvPr>
          <p:cNvSpPr/>
          <p:nvPr/>
        </p:nvSpPr>
        <p:spPr>
          <a:xfrm>
            <a:off x="6498325" y="4774405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space réservé du contenu 6">
            <a:extLst>
              <a:ext uri="{FF2B5EF4-FFF2-40B4-BE49-F238E27FC236}">
                <a16:creationId xmlns:a16="http://schemas.microsoft.com/office/drawing/2014/main" id="{334236D8-B4F9-4A18-8A60-58C6E462AF02}"/>
              </a:ext>
            </a:extLst>
          </p:cNvPr>
          <p:cNvSpPr txBox="1">
            <a:spLocks/>
          </p:cNvSpPr>
          <p:nvPr/>
        </p:nvSpPr>
        <p:spPr>
          <a:xfrm>
            <a:off x="5850481" y="4860444"/>
            <a:ext cx="1429561" cy="3077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/>
              <a:t>Severe cornering</a:t>
            </a:r>
          </a:p>
        </p:txBody>
      </p:sp>
    </p:spTree>
    <p:extLst>
      <p:ext uri="{BB962C8B-B14F-4D97-AF65-F5344CB8AC3E}">
        <p14:creationId xmlns:p14="http://schemas.microsoft.com/office/powerpoint/2010/main" val="121898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1E8311C-9375-4DBE-8BAA-50A3B36C3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294646"/>
            <a:ext cx="8161449" cy="4725908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 urban traffic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on the other hand, it is 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difficult to implement reproducible driving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conditions, because the driver's influence on the result can be higher than out of town or on the motorway.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From the ADAC's point of view, 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 combination of motorway and extra-urban driving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offers the 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best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possible 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compromise of reproducibility, efficiency and risk reduction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when carrying out </a:t>
            </a:r>
            <a:r>
              <a:rPr lang="en-US" sz="2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tyre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wear measurements.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ADAC driving profile was created accordingly and contains about 40% motorway and 60% country road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and inner-city portions. However, the inner-city portions were limited to only necessary town crossings and only driving on main roads (no side roads, etc.).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 hope that the experiences passed on 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by the ADAC, fully supported by FIA and mobility clubs affiliated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will be helpful for the further development of the test methodology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459F661-D3C9-4D9B-8133-A59BB2E29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352612"/>
            <a:ext cx="9359298" cy="809411"/>
          </a:xfrm>
        </p:spPr>
        <p:txBody>
          <a:bodyPr>
            <a:normAutofit fontScale="90000"/>
          </a:bodyPr>
          <a:lstStyle/>
          <a:p>
            <a:r>
              <a:rPr lang="en-US" dirty="0"/>
              <a:t>FIA/ ADAC statement of city driving </a:t>
            </a:r>
            <a:r>
              <a:rPr lang="en-US" sz="2000" dirty="0"/>
              <a:t>(by Dino Silvestro)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4596ED-98BB-4E91-BFE0-18C323639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B2C9B3-CB40-415F-A314-AA715C41C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DB531E-287F-41E7-8CA3-423C0FA7E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04E1D0-29FD-4B86-B93B-A1B0CC659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8199" y="6691"/>
            <a:ext cx="1763904" cy="84803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FE9B818-A272-4CFB-A650-65074F189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8719" y="961533"/>
            <a:ext cx="1817126" cy="516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83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86A7011-C31F-4630-80B2-9202FC51B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Goals:</a:t>
            </a:r>
          </a:p>
          <a:p>
            <a:pPr marL="914400" lvl="1" indent="-457200">
              <a:buAutoNum type="alphaUcParenR"/>
            </a:pPr>
            <a:r>
              <a:rPr lang="en-US" sz="2400" b="1" dirty="0"/>
              <a:t>representative of real driving environment in European market</a:t>
            </a:r>
          </a:p>
          <a:p>
            <a:pPr lvl="2">
              <a:buFontTx/>
              <a:buChar char="-"/>
            </a:pPr>
            <a:r>
              <a:rPr lang="en-US" dirty="0"/>
              <a:t>Monitoring of 3555 vehicles in Europe</a:t>
            </a:r>
          </a:p>
          <a:p>
            <a:pPr lvl="2">
              <a:buFontTx/>
              <a:buChar char="-"/>
            </a:pPr>
            <a:r>
              <a:rPr lang="en-US" dirty="0"/>
              <a:t>Most suitable descriptor for driving conditions concerning tire wear are the experienced accelerations. Specified as standard deviation for lateral and longitudinal acceleration.</a:t>
            </a:r>
          </a:p>
          <a:p>
            <a:pPr lvl="1"/>
            <a:endParaRPr lang="en-US" dirty="0"/>
          </a:p>
          <a:p>
            <a:pPr marL="914400" lvl="1" indent="-457200">
              <a:buAutoNum type="alphaUcParenR" startAt="2"/>
            </a:pPr>
            <a:r>
              <a:rPr lang="en-US" sz="2400" b="1" dirty="0"/>
              <a:t>repeatable, reproducible and practicable</a:t>
            </a:r>
          </a:p>
          <a:p>
            <a:pPr marL="457200" lvl="1" indent="0">
              <a:buNone/>
            </a:pPr>
            <a:r>
              <a:rPr lang="en-US" sz="2000" dirty="0"/>
              <a:t>	-  test should be as less as possible be influenced by outside factors. Especially the overall 	   traffic flow on the chosen track on public roads has to be considered.</a:t>
            </a:r>
          </a:p>
          <a:p>
            <a:pPr marL="457200" lvl="1" indent="0">
              <a:buNone/>
            </a:pPr>
            <a:r>
              <a:rPr lang="en-US" sz="2000" dirty="0"/>
              <a:t>	-  Parameters for track layout should be universal so that multiple tracks at different 		   locations could be set up.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400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CAD04EF-958F-4E55-B6DC-1828D994D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Rationale for ETRTO Abrasion Rate test layout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A002B7-C62B-4628-9056-3AAE04BDA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31B39B-51E6-44DC-98E3-EFE1A57AB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6D0507-A98C-47DF-8363-29893DB7B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064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contenu 6">
            <a:extLst>
              <a:ext uri="{FF2B5EF4-FFF2-40B4-BE49-F238E27FC236}">
                <a16:creationId xmlns:a16="http://schemas.microsoft.com/office/drawing/2014/main" id="{1F77CFF4-EB51-46F8-8BD5-E5598BE19EAE}"/>
              </a:ext>
            </a:extLst>
          </p:cNvPr>
          <p:cNvSpPr txBox="1">
            <a:spLocks/>
          </p:cNvSpPr>
          <p:nvPr/>
        </p:nvSpPr>
        <p:spPr>
          <a:xfrm>
            <a:off x="362626" y="996613"/>
            <a:ext cx="11869445" cy="58613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Collecting Europe usage tracking Data Base from Tire Manufacturers</a:t>
            </a:r>
          </a:p>
          <a:p>
            <a:pPr lvl="1"/>
            <a:r>
              <a:rPr lang="en-US" sz="2000" dirty="0"/>
              <a:t>Most covered countries are F+E+I+D+GB+S</a:t>
            </a:r>
          </a:p>
          <a:p>
            <a:pPr lvl="1"/>
            <a:r>
              <a:rPr lang="en-US" sz="2000" dirty="0"/>
              <a:t>3555 vehicles</a:t>
            </a:r>
          </a:p>
          <a:p>
            <a:pPr lvl="2"/>
            <a:r>
              <a:rPr lang="en-US" sz="1800" dirty="0"/>
              <a:t>All PC Market segments</a:t>
            </a:r>
          </a:p>
          <a:p>
            <a:pPr lvl="2"/>
            <a:r>
              <a:rPr lang="en-US" sz="1800" dirty="0"/>
              <a:t>Since 2015</a:t>
            </a:r>
          </a:p>
          <a:p>
            <a:pPr lvl="1"/>
            <a:r>
              <a:rPr lang="en-US" sz="2000" dirty="0"/>
              <a:t>15 Millions of trips, 150 Millions of kilometers</a:t>
            </a:r>
          </a:p>
          <a:p>
            <a:endParaRPr lang="en-US" sz="2400" dirty="0"/>
          </a:p>
          <a:p>
            <a:r>
              <a:rPr lang="en-US" sz="2400" dirty="0"/>
              <a:t>Urban, Rural, Motorway Roads classification</a:t>
            </a:r>
            <a:endParaRPr lang="en-US" sz="2400" u="sng" dirty="0"/>
          </a:p>
          <a:p>
            <a:pPr lvl="1"/>
            <a:r>
              <a:rPr lang="en-US" sz="2000" u="sng" dirty="0"/>
              <a:t>using OpenStreetMap data</a:t>
            </a:r>
          </a:p>
          <a:p>
            <a:endParaRPr lang="en-US" sz="2400" dirty="0"/>
          </a:p>
          <a:p>
            <a:r>
              <a:rPr lang="en-US" sz="2400" dirty="0"/>
              <a:t>Driving Style Statistics</a:t>
            </a:r>
          </a:p>
          <a:p>
            <a:pPr lvl="1"/>
            <a:r>
              <a:rPr lang="en-US" sz="2000" dirty="0"/>
              <a:t>Speed &amp; Acceleration distributions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Representative data of real driving in European market</a:t>
            </a:r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FD086E81-BFB0-4870-A98B-090083328D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651" t="33464" r="3987" b="21395"/>
          <a:stretch/>
        </p:blipFill>
        <p:spPr>
          <a:xfrm>
            <a:off x="9219781" y="844902"/>
            <a:ext cx="2244214" cy="174812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433A385-1F42-49E1-BE70-CA227271F457}"/>
              </a:ext>
            </a:extLst>
          </p:cNvPr>
          <p:cNvSpPr txBox="1"/>
          <p:nvPr/>
        </p:nvSpPr>
        <p:spPr>
          <a:xfrm>
            <a:off x="143439" y="5975475"/>
            <a:ext cx="4965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Dominique Cettour-Janet, ETRTO, Tire Technology Expo Virtual, 10.06.2021</a:t>
            </a:r>
            <a:endParaRPr lang="en-US" sz="1200" b="1" dirty="0">
              <a:solidFill>
                <a:srgbClr val="7030A0"/>
              </a:solidFill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653519C1-4854-4424-8044-7C9039B0DF25}"/>
              </a:ext>
            </a:extLst>
          </p:cNvPr>
          <p:cNvGrpSpPr/>
          <p:nvPr/>
        </p:nvGrpSpPr>
        <p:grpSpPr>
          <a:xfrm>
            <a:off x="6821789" y="2559209"/>
            <a:ext cx="5523566" cy="3416266"/>
            <a:chOff x="5856686" y="2593026"/>
            <a:chExt cx="5190037" cy="3169384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84F8AE9E-EF1A-45FD-B260-AE038C570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6686" y="2593026"/>
              <a:ext cx="5190037" cy="3169384"/>
            </a:xfrm>
            <a:prstGeom prst="rect">
              <a:avLst/>
            </a:prstGeom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9AC567A-BCE6-4507-85E4-DF00C278B096}"/>
                </a:ext>
              </a:extLst>
            </p:cNvPr>
            <p:cNvSpPr/>
            <p:nvPr/>
          </p:nvSpPr>
          <p:spPr>
            <a:xfrm>
              <a:off x="6709531" y="2660583"/>
              <a:ext cx="3484345" cy="3057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9705D058-41C9-4451-9F68-569BD62979A6}"/>
              </a:ext>
            </a:extLst>
          </p:cNvPr>
          <p:cNvSpPr/>
          <p:nvPr/>
        </p:nvSpPr>
        <p:spPr>
          <a:xfrm>
            <a:off x="6297348" y="3676851"/>
            <a:ext cx="1432093" cy="510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 24">
            <a:extLst>
              <a:ext uri="{FF2B5EF4-FFF2-40B4-BE49-F238E27FC236}">
                <a16:creationId xmlns:a16="http://schemas.microsoft.com/office/drawing/2014/main" id="{1D24C21B-3D3E-40ED-8450-A9D718F576C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/>
          <a:srcRect l="11456" t="3940" r="11456" b="5574"/>
          <a:stretch/>
        </p:blipFill>
        <p:spPr>
          <a:xfrm>
            <a:off x="5021239" y="4830613"/>
            <a:ext cx="1276109" cy="118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Representative data of real driving in European market</a:t>
            </a:r>
          </a:p>
          <a:p>
            <a:r>
              <a:rPr lang="en-US" sz="3600" b="1" dirty="0">
                <a:latin typeface="+mj-lt"/>
                <a:ea typeface="+mj-ea"/>
                <a:cs typeface="+mj-cs"/>
              </a:rPr>
              <a:t>Average accelerations (standard deviation acceleration)</a:t>
            </a: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9A5DCFD6-1D6C-4B66-8735-26837FCE10B7}"/>
              </a:ext>
            </a:extLst>
          </p:cNvPr>
          <p:cNvSpPr txBox="1">
            <a:spLocks/>
          </p:cNvSpPr>
          <p:nvPr/>
        </p:nvSpPr>
        <p:spPr>
          <a:xfrm>
            <a:off x="508913" y="1453232"/>
            <a:ext cx="10088455" cy="5869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EU usage Data Base reveals the range and variety of severities</a:t>
            </a:r>
          </a:p>
        </p:txBody>
      </p:sp>
      <p:pic>
        <p:nvPicPr>
          <p:cNvPr id="56" name="Image 55">
            <a:extLst>
              <a:ext uri="{FF2B5EF4-FFF2-40B4-BE49-F238E27FC236}">
                <a16:creationId xmlns:a16="http://schemas.microsoft.com/office/drawing/2014/main" id="{86D771F0-D3CA-4644-AA24-A51E45D172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678" b="40942"/>
          <a:stretch/>
        </p:blipFill>
        <p:spPr>
          <a:xfrm>
            <a:off x="3784599" y="1870209"/>
            <a:ext cx="7496882" cy="4344717"/>
          </a:xfrm>
          <a:prstGeom prst="rect">
            <a:avLst/>
          </a:prstGeom>
        </p:spPr>
      </p:pic>
      <p:sp>
        <p:nvSpPr>
          <p:cNvPr id="53" name="Flèche : gauche 52">
            <a:extLst>
              <a:ext uri="{FF2B5EF4-FFF2-40B4-BE49-F238E27FC236}">
                <a16:creationId xmlns:a16="http://schemas.microsoft.com/office/drawing/2014/main" id="{00532570-2944-4649-ACAC-8D947F6017A7}"/>
              </a:ext>
            </a:extLst>
          </p:cNvPr>
          <p:cNvSpPr/>
          <p:nvPr/>
        </p:nvSpPr>
        <p:spPr>
          <a:xfrm rot="19764123">
            <a:off x="5419540" y="4485355"/>
            <a:ext cx="1650261" cy="654144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Soft</a:t>
            </a:r>
          </a:p>
        </p:txBody>
      </p:sp>
      <p:sp>
        <p:nvSpPr>
          <p:cNvPr id="54" name="Flèche : gauche 53">
            <a:extLst>
              <a:ext uri="{FF2B5EF4-FFF2-40B4-BE49-F238E27FC236}">
                <a16:creationId xmlns:a16="http://schemas.microsoft.com/office/drawing/2014/main" id="{FDAFC36C-06EB-4826-91BB-F5D35F8BA673}"/>
              </a:ext>
            </a:extLst>
          </p:cNvPr>
          <p:cNvSpPr/>
          <p:nvPr/>
        </p:nvSpPr>
        <p:spPr>
          <a:xfrm rot="19669719" flipH="1">
            <a:off x="10366291" y="1713100"/>
            <a:ext cx="1650261" cy="654144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2"/>
                </a:solidFill>
              </a:rPr>
              <a:t>Severe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61" name="Espace réservé du contenu 8">
            <a:extLst>
              <a:ext uri="{FF2B5EF4-FFF2-40B4-BE49-F238E27FC236}">
                <a16:creationId xmlns:a16="http://schemas.microsoft.com/office/drawing/2014/main" id="{2868D0F1-5E1B-4C40-8921-CD88ACF64999}"/>
              </a:ext>
            </a:extLst>
          </p:cNvPr>
          <p:cNvSpPr txBox="1">
            <a:spLocks/>
          </p:cNvSpPr>
          <p:nvPr/>
        </p:nvSpPr>
        <p:spPr>
          <a:xfrm>
            <a:off x="90285" y="2288455"/>
            <a:ext cx="3489260" cy="3429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/>
              <a:t>Each point of the graph represents the range (std dev) of longitudinal and lateral accelerations for one single vehicle over its tracked service life</a:t>
            </a:r>
          </a:p>
          <a:p>
            <a:endParaRPr lang="fr-FR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9A89B54-5FA2-4E1B-8742-AFDD845294DB}"/>
              </a:ext>
            </a:extLst>
          </p:cNvPr>
          <p:cNvSpPr txBox="1"/>
          <p:nvPr/>
        </p:nvSpPr>
        <p:spPr>
          <a:xfrm rot="16200000">
            <a:off x="2020123" y="3593856"/>
            <a:ext cx="3441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standard deviation longitudinal acceleration [m/s</a:t>
            </a:r>
            <a:r>
              <a:rPr lang="en-US" sz="1200" b="1" baseline="30000" dirty="0"/>
              <a:t>2</a:t>
            </a:r>
            <a:r>
              <a:rPr lang="en-US" sz="1200" b="1" dirty="0"/>
              <a:t>]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E8672F4-2DA5-4DAA-9ECE-EF58FE79F5B9}"/>
              </a:ext>
            </a:extLst>
          </p:cNvPr>
          <p:cNvSpPr txBox="1"/>
          <p:nvPr/>
        </p:nvSpPr>
        <p:spPr>
          <a:xfrm>
            <a:off x="5812120" y="5975866"/>
            <a:ext cx="307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standard deviation lateral acceleration [m/s</a:t>
            </a:r>
            <a:r>
              <a:rPr lang="en-US" sz="1200" b="1" baseline="30000" dirty="0"/>
              <a:t>2</a:t>
            </a:r>
            <a:r>
              <a:rPr lang="en-US" sz="12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13937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Representative data of real driving in European market</a:t>
            </a:r>
          </a:p>
          <a:p>
            <a:r>
              <a:rPr lang="en-US" sz="3600" b="1" dirty="0">
                <a:latin typeface="+mj-lt"/>
                <a:ea typeface="+mj-ea"/>
                <a:cs typeface="+mj-cs"/>
              </a:rPr>
              <a:t>Road type and acceleration levels</a:t>
            </a:r>
            <a:endParaRPr lang="fr-FR" sz="3600" b="1" dirty="0">
              <a:latin typeface="+mj-lt"/>
            </a:endParaRP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9A5DCFD6-1D6C-4B66-8735-26837FCE10B7}"/>
              </a:ext>
            </a:extLst>
          </p:cNvPr>
          <p:cNvSpPr txBox="1">
            <a:spLocks/>
          </p:cNvSpPr>
          <p:nvPr/>
        </p:nvSpPr>
        <p:spPr>
          <a:xfrm>
            <a:off x="584199" y="1406135"/>
            <a:ext cx="10515600" cy="8445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Instead of 1 point per vehicle (global severity), it is possible to plot 3 points per vehicle by road classification (Urban, Rural, Motorway)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7AB4B54-103C-42BE-AF4D-9F311B299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99" y="2250722"/>
            <a:ext cx="5846571" cy="3767655"/>
          </a:xfrm>
          <a:prstGeom prst="rect">
            <a:avLst/>
          </a:prstGeom>
        </p:spPr>
      </p:pic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BFB4EBC8-6EE9-4A5C-8A89-128832993493}"/>
              </a:ext>
            </a:extLst>
          </p:cNvPr>
          <p:cNvSpPr txBox="1">
            <a:spLocks/>
          </p:cNvSpPr>
          <p:nvPr/>
        </p:nvSpPr>
        <p:spPr>
          <a:xfrm>
            <a:off x="4482169" y="4724457"/>
            <a:ext cx="1887913" cy="511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800" b="1" dirty="0"/>
              <a:t>Outliers have been removed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/>
              <a:t>(unrealistic accelerations, high or low)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/>
              <a:t>Median values unchanged </a:t>
            </a:r>
            <a:endParaRPr lang="fr-FR" sz="80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BE1DE92-1F79-4F78-BD4B-06B4A1A809C5}"/>
              </a:ext>
            </a:extLst>
          </p:cNvPr>
          <p:cNvGrpSpPr/>
          <p:nvPr/>
        </p:nvGrpSpPr>
        <p:grpSpPr>
          <a:xfrm>
            <a:off x="6121958" y="2188823"/>
            <a:ext cx="5286654" cy="3255428"/>
            <a:chOff x="5856686" y="2593026"/>
            <a:chExt cx="5190037" cy="316938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6211A0B6-0AC3-442C-8DCC-217EA9321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6686" y="2593026"/>
              <a:ext cx="5190037" cy="3169384"/>
            </a:xfrm>
            <a:prstGeom prst="rect">
              <a:avLst/>
            </a:prstGeom>
          </p:spPr>
        </p:pic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F8CDE8B-20A3-477F-A4BD-9FC30BF25B9A}"/>
                </a:ext>
              </a:extLst>
            </p:cNvPr>
            <p:cNvSpPr/>
            <p:nvPr/>
          </p:nvSpPr>
          <p:spPr>
            <a:xfrm>
              <a:off x="6709531" y="2660583"/>
              <a:ext cx="3484345" cy="3057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7F1E9A8C-D76F-4FDE-BCCA-F23E4CDFD096}"/>
              </a:ext>
            </a:extLst>
          </p:cNvPr>
          <p:cNvSpPr txBox="1"/>
          <p:nvPr/>
        </p:nvSpPr>
        <p:spPr>
          <a:xfrm rot="16200000">
            <a:off x="-1027097" y="3876372"/>
            <a:ext cx="3441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standard deviation longitudinal acceleration [m/s</a:t>
            </a:r>
            <a:r>
              <a:rPr lang="en-US" sz="1200" b="1" baseline="30000" dirty="0"/>
              <a:t>2</a:t>
            </a:r>
            <a:r>
              <a:rPr lang="en-US" sz="1200" b="1" dirty="0"/>
              <a:t>]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1FE599C-542F-4AD1-B5DE-AAB9381323CD}"/>
              </a:ext>
            </a:extLst>
          </p:cNvPr>
          <p:cNvSpPr txBox="1"/>
          <p:nvPr/>
        </p:nvSpPr>
        <p:spPr>
          <a:xfrm>
            <a:off x="2247351" y="5451865"/>
            <a:ext cx="307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standard deviation lateral acceleration [m/s</a:t>
            </a:r>
            <a:r>
              <a:rPr lang="en-US" sz="1200" b="1" baseline="30000" dirty="0"/>
              <a:t>2</a:t>
            </a:r>
            <a:r>
              <a:rPr lang="en-US" sz="12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68277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62626" y="198571"/>
            <a:ext cx="11155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+mj-lt"/>
                <a:ea typeface="+mj-ea"/>
                <a:cs typeface="+mj-cs"/>
              </a:rPr>
              <a:t>Representative data of real driving in European market</a:t>
            </a:r>
          </a:p>
          <a:p>
            <a:r>
              <a:rPr lang="en-US" sz="3600" b="1" dirty="0">
                <a:latin typeface="+mj-lt"/>
                <a:ea typeface="+mj-ea"/>
                <a:cs typeface="+mj-cs"/>
              </a:rPr>
              <a:t>Road type and accelerations level</a:t>
            </a:r>
            <a:endParaRPr lang="fr-FR" sz="3600" b="1" dirty="0">
              <a:latin typeface="+mj-lt"/>
            </a:endParaRP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9A5DCFD6-1D6C-4B66-8735-26837FCE10B7}"/>
              </a:ext>
            </a:extLst>
          </p:cNvPr>
          <p:cNvSpPr txBox="1">
            <a:spLocks/>
          </p:cNvSpPr>
          <p:nvPr/>
        </p:nvSpPr>
        <p:spPr>
          <a:xfrm>
            <a:off x="387952" y="1411723"/>
            <a:ext cx="11248725" cy="5869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Determination of typical acceleration levels for each road type (Urban, Rural, Motorway)</a:t>
            </a:r>
          </a:p>
        </p:txBody>
      </p:sp>
      <p:graphicFrame>
        <p:nvGraphicFramePr>
          <p:cNvPr id="15" name="Tabelle 11">
            <a:extLst>
              <a:ext uri="{FF2B5EF4-FFF2-40B4-BE49-F238E27FC236}">
                <a16:creationId xmlns:a16="http://schemas.microsoft.com/office/drawing/2014/main" id="{E639FC24-6B99-40C1-9A84-F1A069B351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557385"/>
              </p:ext>
            </p:extLst>
          </p:nvPr>
        </p:nvGraphicFramePr>
        <p:xfrm>
          <a:off x="6904238" y="2695491"/>
          <a:ext cx="4303564" cy="11442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59393">
                  <a:extLst>
                    <a:ext uri="{9D8B030D-6E8A-4147-A177-3AD203B41FA5}">
                      <a16:colId xmlns:a16="http://schemas.microsoft.com/office/drawing/2014/main" val="785758335"/>
                    </a:ext>
                  </a:extLst>
                </a:gridCol>
                <a:gridCol w="1003965">
                  <a:extLst>
                    <a:ext uri="{9D8B030D-6E8A-4147-A177-3AD203B41FA5}">
                      <a16:colId xmlns:a16="http://schemas.microsoft.com/office/drawing/2014/main" val="2762907893"/>
                    </a:ext>
                  </a:extLst>
                </a:gridCol>
                <a:gridCol w="1024466">
                  <a:extLst>
                    <a:ext uri="{9D8B030D-6E8A-4147-A177-3AD203B41FA5}">
                      <a16:colId xmlns:a16="http://schemas.microsoft.com/office/drawing/2014/main" val="2607495742"/>
                    </a:ext>
                  </a:extLst>
                </a:gridCol>
                <a:gridCol w="657870">
                  <a:extLst>
                    <a:ext uri="{9D8B030D-6E8A-4147-A177-3AD203B41FA5}">
                      <a16:colId xmlns:a16="http://schemas.microsoft.com/office/drawing/2014/main" val="2461332614"/>
                    </a:ext>
                  </a:extLst>
                </a:gridCol>
                <a:gridCol w="657870">
                  <a:extLst>
                    <a:ext uri="{9D8B030D-6E8A-4147-A177-3AD203B41FA5}">
                      <a16:colId xmlns:a16="http://schemas.microsoft.com/office/drawing/2014/main" val="172700153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std dev acc longitudinal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std dev acc lateral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5159352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x long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</a:t>
                      </a:r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x long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high</a:t>
                      </a:r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y 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lat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</a:t>
                      </a:r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y 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lat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high</a:t>
                      </a:r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52974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Urban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0,42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0,54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1,27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38550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Rural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0,34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0,78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1,46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58834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Motorway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0,18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0,53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0,78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92754"/>
                  </a:ext>
                </a:extLst>
              </a:tr>
            </a:tbl>
          </a:graphicData>
        </a:graphic>
      </p:graphicFrame>
      <p:pic>
        <p:nvPicPr>
          <p:cNvPr id="16" name="Image 3">
            <a:extLst>
              <a:ext uri="{FF2B5EF4-FFF2-40B4-BE49-F238E27FC236}">
                <a16:creationId xmlns:a16="http://schemas.microsoft.com/office/drawing/2014/main" id="{456F352C-374F-4C11-B300-85DD2812C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9" y="2121840"/>
            <a:ext cx="6061234" cy="390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">
            <a:extLst>
              <a:ext uri="{FF2B5EF4-FFF2-40B4-BE49-F238E27FC236}">
                <a16:creationId xmlns:a16="http://schemas.microsoft.com/office/drawing/2014/main" id="{34856B9E-D602-424E-8A65-99282F73B7DC}"/>
              </a:ext>
            </a:extLst>
          </p:cNvPr>
          <p:cNvSpPr/>
          <p:nvPr/>
        </p:nvSpPr>
        <p:spPr>
          <a:xfrm>
            <a:off x="2664382" y="3099569"/>
            <a:ext cx="2882978" cy="1118906"/>
          </a:xfrm>
          <a:prstGeom prst="rect">
            <a:avLst/>
          </a:prstGeom>
          <a:solidFill>
            <a:srgbClr val="0070C0">
              <a:alpha val="5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Rechteck 7">
            <a:extLst>
              <a:ext uri="{FF2B5EF4-FFF2-40B4-BE49-F238E27FC236}">
                <a16:creationId xmlns:a16="http://schemas.microsoft.com/office/drawing/2014/main" id="{9BF69D5F-8F0D-46E1-A0F5-6C8321530623}"/>
              </a:ext>
            </a:extLst>
          </p:cNvPr>
          <p:cNvSpPr/>
          <p:nvPr/>
        </p:nvSpPr>
        <p:spPr>
          <a:xfrm>
            <a:off x="2735580" y="3052948"/>
            <a:ext cx="2265401" cy="1002353"/>
          </a:xfrm>
          <a:prstGeom prst="rect">
            <a:avLst/>
          </a:prstGeom>
          <a:solidFill>
            <a:srgbClr val="FFA500">
              <a:alpha val="5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Rechteck 8">
            <a:extLst>
              <a:ext uri="{FF2B5EF4-FFF2-40B4-BE49-F238E27FC236}">
                <a16:creationId xmlns:a16="http://schemas.microsoft.com/office/drawing/2014/main" id="{C3221D02-46EC-466B-AD60-3FE7E5CE83F9}"/>
              </a:ext>
            </a:extLst>
          </p:cNvPr>
          <p:cNvSpPr/>
          <p:nvPr/>
        </p:nvSpPr>
        <p:spPr>
          <a:xfrm>
            <a:off x="2087164" y="3752264"/>
            <a:ext cx="1369777" cy="943117"/>
          </a:xfrm>
          <a:prstGeom prst="rect">
            <a:avLst/>
          </a:prstGeom>
          <a:solidFill>
            <a:srgbClr val="92D050">
              <a:alpha val="5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3C34F29-3ECB-4E5D-BA64-3FF7C6F46D6D}"/>
              </a:ext>
            </a:extLst>
          </p:cNvPr>
          <p:cNvSpPr txBox="1"/>
          <p:nvPr/>
        </p:nvSpPr>
        <p:spPr>
          <a:xfrm rot="16200000">
            <a:off x="-1027097" y="3876372"/>
            <a:ext cx="3441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standard deviation longitudinal acceleration [m/s</a:t>
            </a:r>
            <a:r>
              <a:rPr lang="en-US" sz="1200" b="1" baseline="30000" dirty="0"/>
              <a:t>2</a:t>
            </a:r>
            <a:r>
              <a:rPr lang="en-US" sz="1200" b="1" dirty="0"/>
              <a:t>]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89106D3-23AF-446D-A612-752F4D7B7180}"/>
              </a:ext>
            </a:extLst>
          </p:cNvPr>
          <p:cNvSpPr txBox="1"/>
          <p:nvPr/>
        </p:nvSpPr>
        <p:spPr>
          <a:xfrm>
            <a:off x="2247351" y="5451865"/>
            <a:ext cx="307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standard deviation lateral acceleration [m/s</a:t>
            </a:r>
            <a:r>
              <a:rPr lang="en-US" sz="1200" b="1" baseline="30000" dirty="0"/>
              <a:t>2</a:t>
            </a:r>
            <a:r>
              <a:rPr lang="en-US" sz="1200" b="1" dirty="0"/>
              <a:t>]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E90791D-462B-455C-A60F-2E2C73976E63}"/>
              </a:ext>
            </a:extLst>
          </p:cNvPr>
          <p:cNvSpPr txBox="1"/>
          <p:nvPr/>
        </p:nvSpPr>
        <p:spPr>
          <a:xfrm>
            <a:off x="7442200" y="2018287"/>
            <a:ext cx="38693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Limits = 0.5% &amp; 99.5% of the population in longitudinal and in lateral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8068FDA-AA5C-4FD8-9F03-6EDBA65A908D}"/>
              </a:ext>
            </a:extLst>
          </p:cNvPr>
          <p:cNvSpPr txBox="1"/>
          <p:nvPr/>
        </p:nvSpPr>
        <p:spPr>
          <a:xfrm>
            <a:off x="6612558" y="3948699"/>
            <a:ext cx="49952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Areas of typical acceleration levels are overlapping. </a:t>
            </a:r>
          </a:p>
          <a:p>
            <a:r>
              <a:rPr lang="en-US" sz="1800" dirty="0"/>
              <a:t>Urban acceleration conditions are nearly completely covered by Rural acceleration levels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B2B5273-53DF-429A-9CCD-623F5B1D8A74}"/>
              </a:ext>
            </a:extLst>
          </p:cNvPr>
          <p:cNvSpPr txBox="1"/>
          <p:nvPr/>
        </p:nvSpPr>
        <p:spPr>
          <a:xfrm>
            <a:off x="6628996" y="4903514"/>
            <a:ext cx="49952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ym typeface="Wingdings" panose="05000000000000000000" pitchFamily="2" charset="2"/>
              </a:rPr>
              <a:t> Accelerations (as “</a:t>
            </a:r>
            <a:r>
              <a:rPr lang="en-US" sz="1800" b="1" i="1" dirty="0">
                <a:sym typeface="Wingdings" panose="05000000000000000000" pitchFamily="2" charset="2"/>
              </a:rPr>
              <a:t>std dev acc</a:t>
            </a:r>
            <a:r>
              <a:rPr lang="en-US" sz="1800" b="1" dirty="0">
                <a:sym typeface="Wingdings" panose="05000000000000000000" pitchFamily="2" charset="2"/>
              </a:rPr>
              <a:t>”) are a much better descriptor for tire abrasion than simple road type classifications! 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389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938E7F-3089-43B2-9665-08F7713C52C1}"/>
              </a:ext>
            </a:extLst>
          </p:cNvPr>
          <p:cNvSpPr txBox="1"/>
          <p:nvPr/>
        </p:nvSpPr>
        <p:spPr>
          <a:xfrm>
            <a:off x="374505" y="16945"/>
            <a:ext cx="11155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  <a:ea typeface="+mj-ea"/>
                <a:cs typeface="+mj-cs"/>
              </a:rPr>
              <a:t>Repeatable, Reproducible and Practicable track layout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F2AD207F-2A3B-4548-85AE-348430B9FE7E}"/>
              </a:ext>
            </a:extLst>
          </p:cNvPr>
          <p:cNvGrpSpPr/>
          <p:nvPr/>
        </p:nvGrpSpPr>
        <p:grpSpPr>
          <a:xfrm>
            <a:off x="9588364" y="659372"/>
            <a:ext cx="2085475" cy="1251591"/>
            <a:chOff x="5856686" y="2593026"/>
            <a:chExt cx="5190037" cy="3169384"/>
          </a:xfrm>
        </p:grpSpPr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418BDE2B-6A7E-47F6-B8EE-70C17CB1B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6686" y="2593026"/>
              <a:ext cx="5190037" cy="3169384"/>
            </a:xfrm>
            <a:prstGeom prst="rect">
              <a:avLst/>
            </a:prstGeom>
          </p:spPr>
        </p:pic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A1C60674-187D-4028-9950-996675BB4A62}"/>
                </a:ext>
              </a:extLst>
            </p:cNvPr>
            <p:cNvSpPr/>
            <p:nvPr/>
          </p:nvSpPr>
          <p:spPr>
            <a:xfrm>
              <a:off x="6709531" y="2660583"/>
              <a:ext cx="3484345" cy="3057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C42A2CA8-495B-4B82-9451-84EC95945944}"/>
              </a:ext>
            </a:extLst>
          </p:cNvPr>
          <p:cNvSpPr txBox="1">
            <a:spLocks/>
          </p:cNvSpPr>
          <p:nvPr/>
        </p:nvSpPr>
        <p:spPr>
          <a:xfrm>
            <a:off x="-1" y="770145"/>
            <a:ext cx="11530111" cy="53939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Symbol" panose="05050102010706020507" pitchFamily="18" charset="2"/>
              <a:buChar char=""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abrasion test must include driving conditions representative of urban area (ca 31%)</a:t>
            </a:r>
          </a:p>
          <a:p>
            <a:pPr marL="0" indent="0">
              <a:buNone/>
            </a:pPr>
            <a:endParaRPr lang="en-US" sz="2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Nevertheless, it should be avoided to drive for tire wear testing in actual city areas: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Disturbed Traffic condition prevents drivers from keeping repeatable acceleration value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 car convoy is impossible, making it impossible to neutralize all the external factors which affect the tyre abrasion rate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endParaRPr lang="en-GB" sz="2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As a natural consequence of the previous point,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not to drive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for tire wear/ abrasion rate testing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 city areas is the best practice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for test providers, OEM’s and tire manufacturers (see backup)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endParaRPr lang="en-GB" sz="2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solution for this is to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consider the real forces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exchanged in the road-tyre contact, which in turn depend on vehicle accelerations. This is described by the standard deviation values of longitudinal and lateral accelerations.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endParaRPr lang="en-GB" sz="2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Therefore: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 target value of standard deviation of longitudinal and lateral accelerations are derived from a data base of vehicles driven in every condition, including the urban part in right and real percentage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During the test we reach exactly those target values without using urban layout which will cause un-repeatability of the test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endParaRPr lang="en-GB" sz="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Test matches urban conditions without including urban locations through correct accelerations</a:t>
            </a:r>
            <a:endParaRPr lang="de-DE" sz="22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83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13A49EE-E4B0-4F21-856E-B0AF6311C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162024"/>
            <a:ext cx="10515600" cy="4654436"/>
          </a:xfrm>
        </p:spPr>
        <p:txBody>
          <a:bodyPr/>
          <a:lstStyle/>
          <a:p>
            <a:r>
              <a:rPr lang="en-US" dirty="0"/>
              <a:t>ETRTO laid-out two tracks (North Germany and South France)</a:t>
            </a:r>
          </a:p>
          <a:p>
            <a:pPr lvl="1"/>
            <a:r>
              <a:rPr lang="en-US" dirty="0"/>
              <a:t>Reaching the defined typical acceleration levels for Urban (31%), Rural (30%) and Motorway (39%).</a:t>
            </a:r>
          </a:p>
          <a:p>
            <a:pPr lvl="1"/>
            <a:r>
              <a:rPr lang="en-US" dirty="0"/>
              <a:t>But driving actually on around 60% country roads and 40% Motorways.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EE8B4C6-D878-4AF5-8BF7-22DB1A020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repeatable, reproducible and practicable track layout</a:t>
            </a:r>
            <a:endParaRPr lang="en-US" sz="36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C6F2CF-3554-4423-8DF6-9C180715C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4A74A9-7335-43CB-9A7B-E65560623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5BDA1A-D4AE-4AC1-91F7-BE477F96D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E3B0A82E-3EAF-4318-8402-AB34DB5FC4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168003"/>
              </p:ext>
            </p:extLst>
          </p:nvPr>
        </p:nvGraphicFramePr>
        <p:xfrm>
          <a:off x="6998365" y="3058058"/>
          <a:ext cx="4303564" cy="11442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59393">
                  <a:extLst>
                    <a:ext uri="{9D8B030D-6E8A-4147-A177-3AD203B41FA5}">
                      <a16:colId xmlns:a16="http://schemas.microsoft.com/office/drawing/2014/main" val="785758335"/>
                    </a:ext>
                  </a:extLst>
                </a:gridCol>
                <a:gridCol w="1003965">
                  <a:extLst>
                    <a:ext uri="{9D8B030D-6E8A-4147-A177-3AD203B41FA5}">
                      <a16:colId xmlns:a16="http://schemas.microsoft.com/office/drawing/2014/main" val="2762907893"/>
                    </a:ext>
                  </a:extLst>
                </a:gridCol>
                <a:gridCol w="1024466">
                  <a:extLst>
                    <a:ext uri="{9D8B030D-6E8A-4147-A177-3AD203B41FA5}">
                      <a16:colId xmlns:a16="http://schemas.microsoft.com/office/drawing/2014/main" val="2607495742"/>
                    </a:ext>
                  </a:extLst>
                </a:gridCol>
                <a:gridCol w="657870">
                  <a:extLst>
                    <a:ext uri="{9D8B030D-6E8A-4147-A177-3AD203B41FA5}">
                      <a16:colId xmlns:a16="http://schemas.microsoft.com/office/drawing/2014/main" val="2461332614"/>
                    </a:ext>
                  </a:extLst>
                </a:gridCol>
                <a:gridCol w="657870">
                  <a:extLst>
                    <a:ext uri="{9D8B030D-6E8A-4147-A177-3AD203B41FA5}">
                      <a16:colId xmlns:a16="http://schemas.microsoft.com/office/drawing/2014/main" val="172700153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std dev acc longitudinal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std dev acc lateral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5159352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x long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</a:t>
                      </a:r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x long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high</a:t>
                      </a:r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y 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lat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</a:t>
                      </a:r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y 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lat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high</a:t>
                      </a:r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52974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Urban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0,42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0,54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1,27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38550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Rural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0,34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0,78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1,46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58834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Motorway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0,18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0,53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0,78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92754"/>
                  </a:ext>
                </a:extLst>
              </a:tr>
            </a:tbl>
          </a:graphicData>
        </a:graphic>
      </p:graphicFrame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F818F2-C472-416B-9D33-60CDE53CAF46}"/>
              </a:ext>
            </a:extLst>
          </p:cNvPr>
          <p:cNvGrpSpPr/>
          <p:nvPr/>
        </p:nvGrpSpPr>
        <p:grpSpPr>
          <a:xfrm>
            <a:off x="8033305" y="4290911"/>
            <a:ext cx="3066494" cy="1854680"/>
            <a:chOff x="5856686" y="2593026"/>
            <a:chExt cx="5190037" cy="316938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BCC6A005-9124-48AA-B9B6-007E0CDF19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56686" y="2593026"/>
              <a:ext cx="5190037" cy="3169384"/>
            </a:xfrm>
            <a:prstGeom prst="rect">
              <a:avLst/>
            </a:prstGeom>
          </p:spPr>
        </p:pic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B47AFB0E-9F87-4561-A40F-53A84773F242}"/>
                </a:ext>
              </a:extLst>
            </p:cNvPr>
            <p:cNvSpPr/>
            <p:nvPr/>
          </p:nvSpPr>
          <p:spPr>
            <a:xfrm>
              <a:off x="6709531" y="2660583"/>
              <a:ext cx="3484345" cy="3057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38255BF7-390B-4085-8B52-052B060A6F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7" t="8999" r="25366" b="10983"/>
          <a:stretch/>
        </p:blipFill>
        <p:spPr>
          <a:xfrm>
            <a:off x="584199" y="3101822"/>
            <a:ext cx="2980961" cy="280376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127BE7-81C1-4ABD-93A5-AB7C04EB5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3155" y="3058058"/>
            <a:ext cx="2980961" cy="2817256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3E748F89-09CB-487A-9AA4-3776BA019C70}"/>
              </a:ext>
            </a:extLst>
          </p:cNvPr>
          <p:cNvSpPr txBox="1"/>
          <p:nvPr/>
        </p:nvSpPr>
        <p:spPr>
          <a:xfrm>
            <a:off x="1622284" y="2873392"/>
            <a:ext cx="1042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Germany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3668C1E-F025-4B9F-9373-62AD6491232A}"/>
              </a:ext>
            </a:extLst>
          </p:cNvPr>
          <p:cNvSpPr txBox="1"/>
          <p:nvPr/>
        </p:nvSpPr>
        <p:spPr>
          <a:xfrm>
            <a:off x="4961497" y="2826590"/>
            <a:ext cx="81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1652551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88BD355-4F09-4DED-A108-EDE715D6B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6895" y="1323473"/>
            <a:ext cx="4662904" cy="4625883"/>
          </a:xfrm>
        </p:spPr>
        <p:txBody>
          <a:bodyPr/>
          <a:lstStyle/>
          <a:p>
            <a:r>
              <a:rPr lang="en-US" dirty="0"/>
              <a:t>19.000 km driven on ETRTO tracks were evaluated:</a:t>
            </a:r>
          </a:p>
          <a:p>
            <a:pPr lvl="1"/>
            <a:r>
              <a:rPr lang="en-US" dirty="0"/>
              <a:t>Dividing into 50 km sections</a:t>
            </a:r>
          </a:p>
          <a:p>
            <a:pPr lvl="1"/>
            <a:r>
              <a:rPr lang="en-US" dirty="0"/>
              <a:t>Determination of average standard deviation of longitudinal and lateral accelerations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 ETRTO track layout contains all representative usage conditions including Urban driving style</a:t>
            </a: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D2F9410-E795-43E6-B3FD-E08E06255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Validity of ETRTO track layout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AF39BD-6901-45D4-BA9D-2FF732869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Saturday, November 12, 2022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E2F0C9-2DB3-439F-B40D-45A6031E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A6F213-C11D-4E71-B7EE-862AE4DF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FDF3877-2D01-4E5C-A77F-50602BDBA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99" y="1162023"/>
            <a:ext cx="6153000" cy="3643064"/>
          </a:xfrm>
          <a:prstGeom prst="rect">
            <a:avLst/>
          </a:prstGeom>
        </p:spPr>
      </p:pic>
      <p:graphicFrame>
        <p:nvGraphicFramePr>
          <p:cNvPr id="8" name="Tabelle 11">
            <a:extLst>
              <a:ext uri="{FF2B5EF4-FFF2-40B4-BE49-F238E27FC236}">
                <a16:creationId xmlns:a16="http://schemas.microsoft.com/office/drawing/2014/main" id="{DE8B8C76-2DD9-4834-8FDC-8EC8733A5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79693"/>
              </p:ext>
            </p:extLst>
          </p:nvPr>
        </p:nvGraphicFramePr>
        <p:xfrm>
          <a:off x="862260" y="4805087"/>
          <a:ext cx="4303564" cy="11442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59393">
                  <a:extLst>
                    <a:ext uri="{9D8B030D-6E8A-4147-A177-3AD203B41FA5}">
                      <a16:colId xmlns:a16="http://schemas.microsoft.com/office/drawing/2014/main" val="785758335"/>
                    </a:ext>
                  </a:extLst>
                </a:gridCol>
                <a:gridCol w="1003965">
                  <a:extLst>
                    <a:ext uri="{9D8B030D-6E8A-4147-A177-3AD203B41FA5}">
                      <a16:colId xmlns:a16="http://schemas.microsoft.com/office/drawing/2014/main" val="2762907893"/>
                    </a:ext>
                  </a:extLst>
                </a:gridCol>
                <a:gridCol w="1024466">
                  <a:extLst>
                    <a:ext uri="{9D8B030D-6E8A-4147-A177-3AD203B41FA5}">
                      <a16:colId xmlns:a16="http://schemas.microsoft.com/office/drawing/2014/main" val="2607495742"/>
                    </a:ext>
                  </a:extLst>
                </a:gridCol>
                <a:gridCol w="657870">
                  <a:extLst>
                    <a:ext uri="{9D8B030D-6E8A-4147-A177-3AD203B41FA5}">
                      <a16:colId xmlns:a16="http://schemas.microsoft.com/office/drawing/2014/main" val="2461332614"/>
                    </a:ext>
                  </a:extLst>
                </a:gridCol>
                <a:gridCol w="657870">
                  <a:extLst>
                    <a:ext uri="{9D8B030D-6E8A-4147-A177-3AD203B41FA5}">
                      <a16:colId xmlns:a16="http://schemas.microsoft.com/office/drawing/2014/main" val="172700153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std dev acc longitudinal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</a:rPr>
                        <a:t>std dev acc lateral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5159352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x long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</a:t>
                      </a:r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x long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high</a:t>
                      </a:r>
                      <a:endParaRPr lang="en-US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y 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lat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</a:t>
                      </a:r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l-GR" sz="1400" u="none" strike="noStrike" dirty="0">
                          <a:effectLst/>
                        </a:rPr>
                        <a:t>σ</a:t>
                      </a:r>
                      <a:r>
                        <a:rPr lang="en-US" sz="1400" u="none" strike="noStrike" baseline="-25000" dirty="0">
                          <a:effectLst/>
                        </a:rPr>
                        <a:t>y 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lat</a:t>
                      </a:r>
                      <a:r>
                        <a:rPr lang="en-US" sz="14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high</a:t>
                      </a:r>
                      <a:endParaRPr lang="en-US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52974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Urban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0,42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0,54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1,27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38550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Rural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0,34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0,78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1,46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58834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Motorway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0,18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0,53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0,32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0,78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92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5070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EBAQEBAQEBAQEBAQEBAQIAAAAAAAAAAwAAAAMAAAAA/////wQAJwwAAAAAAAAAAAAAIAD///////////////8AAAD///////////////8DAAAAAwD///////8DAAAAAwD///////8DAAAAAw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w95y9RPs7VGpN2cEn+Rn+0FAAAAAAADAAAAAwADAAAAAQADAAQA////////BAAAAAMAEAALR7IpqDqj5kKy0mbLc8neJQUAAAABAAMAAAAAAAMAAAACAAMAAAAAAP///////wMAAAAAAP///////wMAAAAA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CwMAAAAAAAAAAAAACAB////////////////AAAA////////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A95y9RPs7VGpN2cEn+Rn+0DRGF0YQAbAAAABExpbmtlZFNoYXBlRGF0YQAFAAAAAAACTmFtZQAZAAAATGlua2VkU2hhcGVzRGF0YVByb3BlcnR5ABBWZXJzaW9uAAAAAAAJTGFzdFdyaXRlADmr8SiEAQAAAAEA/////50AnQAAAAVfaWQAEAAAAARHsimoOqPmQrLSZstzyd4lA0RhdGEAKgAAAAhQcmVzZW50YXRpb25TY2FubmVkRm9yTGlua2VkU2hhcGVzAAEAAk5hbWUAJAAAAExpbmtlZFNoYXBlUHJlc2VudGF0aW9uU2V0dGluZ3NEYXRhABBWZXJzaW9uAAAAAAAJTGFzdFdyaXRlAF6r8SiE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0134C19A675E43987FF47511815F07" ma:contentTypeVersion="10" ma:contentTypeDescription="Create a new document." ma:contentTypeScope="" ma:versionID="5d4e2fe5bcfb90fb5006acc882552e95">
  <xsd:schema xmlns:xsd="http://www.w3.org/2001/XMLSchema" xmlns:xs="http://www.w3.org/2001/XMLSchema" xmlns:p="http://schemas.microsoft.com/office/2006/metadata/properties" xmlns:ns2="1debcf2b-dc41-4736-8d2d-f17ee7a56309" xmlns:ns3="dd7ef93e-177d-4164-9333-a20586dbba11" targetNamespace="http://schemas.microsoft.com/office/2006/metadata/properties" ma:root="true" ma:fieldsID="4352d98852e9076607d56d2ed2aedc79" ns2:_="" ns3:_="">
    <xsd:import namespace="1debcf2b-dc41-4736-8d2d-f17ee7a56309"/>
    <xsd:import namespace="dd7ef93e-177d-4164-9333-a20586dbba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cf2b-dc41-4736-8d2d-f17ee7a56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ef93e-177d-4164-9333-a20586dbba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36B325-22BD-4E7F-BAD0-51ED0A1313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724D8F-5281-4FF8-AD6A-08D145DE7ABD}">
  <ds:schemaRefs>
    <ds:schemaRef ds:uri="http://schemas.microsoft.com/office/2006/documentManagement/types"/>
    <ds:schemaRef ds:uri="http://schemas.microsoft.com/office/infopath/2007/PartnerControls"/>
    <ds:schemaRef ds:uri="dd7ef93e-177d-4164-9333-a20586dbba11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debcf2b-dc41-4736-8d2d-f17ee7a5630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F392C97-3143-4223-BA61-FB01E5A9D7F7}">
  <ds:schemaRefs>
    <ds:schemaRef ds:uri="1debcf2b-dc41-4736-8d2d-f17ee7a56309"/>
    <ds:schemaRef ds:uri="dd7ef93e-177d-4164-9333-a20586dbba1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1716</Words>
  <Application>Microsoft Office PowerPoint</Application>
  <PresentationFormat>Grand écran</PresentationFormat>
  <Paragraphs>270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Rationale for ETRTO Abrasion Rate test layout</vt:lpstr>
      <vt:lpstr>Rationale for ETRTO Abrasion Rate test layout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repeatable, reproducible and practicable track layout</vt:lpstr>
      <vt:lpstr>Validity of ETRTO track layout</vt:lpstr>
      <vt:lpstr>Summary/ Conclusion</vt:lpstr>
      <vt:lpstr>Thank you</vt:lpstr>
      <vt:lpstr>Présentation PowerPoint</vt:lpstr>
      <vt:lpstr>Acceleration is a better descriptor for tire wear/ Abrasion Rate than e.g. speed </vt:lpstr>
      <vt:lpstr>Présentation PowerPoint</vt:lpstr>
      <vt:lpstr>Présentation PowerPoint</vt:lpstr>
      <vt:lpstr>FIA/ ADAC statement of city driving (by Dino Silvestro)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177</cp:revision>
  <dcterms:created xsi:type="dcterms:W3CDTF">2021-11-17T09:31:58Z</dcterms:created>
  <dcterms:modified xsi:type="dcterms:W3CDTF">2022-11-12T09:37:34Z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2022-07-19T13:55:57Z</vt:lpwstr>
  </property>
  <property fmtid="{D5CDD505-2E9C-101B-9397-08002B2CF9AE}" pid="4" name="MSIP_Label_09e9a456-2778-4ca9-be06-1190b1e1118a_Method">
    <vt:lpwstr>Privileged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c4203505-1028-4a1b-aacd-149e359e3bd6</vt:lpwstr>
  </property>
  <property fmtid="{D5CDD505-2E9C-101B-9397-08002B2CF9AE}" pid="8" name="MSIP_Label_09e9a456-2778-4ca9-be06-1190b1e1118a_ContentBits">
    <vt:lpwstr>0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Internal</vt:lpwstr>
  </property>
  <property fmtid="{D5CDD505-2E9C-101B-9397-08002B2CF9AE}" pid="11" name="ContentTypeId">
    <vt:lpwstr>0x010100270134C19A675E43987FF47511815F07</vt:lpwstr>
  </property>
</Properties>
</file>