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61" r:id="rId3"/>
    <p:sldId id="263" r:id="rId4"/>
    <p:sldId id="264" r:id="rId5"/>
    <p:sldId id="266" r:id="rId6"/>
    <p:sldId id="265" r:id="rId7"/>
  </p:sldIdLst>
  <p:sldSz cx="9144000" cy="6858000" type="screen4x3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724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D2626-451F-4550-ACE5-3BD3BCC5E9B4}" type="datetimeFigureOut">
              <a:rPr lang="LID4096" smtClean="0"/>
              <a:t>11/28/2022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BBC58-D4A7-44C2-A40C-F3147D9A8D9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31389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hyperlink" Target="https://www.facebook.com/EuropeanGnssAgency" TargetMode="External"/><Relationship Id="rId3" Type="http://schemas.openxmlformats.org/officeDocument/2006/relationships/image" Target="../media/image10.jpeg"/><Relationship Id="rId7" Type="http://schemas.openxmlformats.org/officeDocument/2006/relationships/hyperlink" Target="https://www.linkedin.com/company/european-gnss-agency" TargetMode="External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hyperlink" Target="https://www.youtube.com/user/egnos1" TargetMode="External"/><Relationship Id="rId5" Type="http://schemas.openxmlformats.org/officeDocument/2006/relationships/hyperlink" Target="https://www.instagram.com/space4eu/" TargetMode="External"/><Relationship Id="rId10" Type="http://schemas.openxmlformats.org/officeDocument/2006/relationships/image" Target="../media/image13.png"/><Relationship Id="rId4" Type="http://schemas.openxmlformats.org/officeDocument/2006/relationships/hyperlink" Target="http://www.euspa.europa.eu/" TargetMode="External"/><Relationship Id="rId9" Type="http://schemas.openxmlformats.org/officeDocument/2006/relationships/hyperlink" Target="https://twitter.com/EU_GNSS" TargetMode="External"/><Relationship Id="rId1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CE7E437-355C-43E5-B07A-A13B8DA3C7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918"/>
            <a:ext cx="9144000" cy="4067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C12994-F954-4CC5-8EB2-187D6F3AEA0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584" y="4437008"/>
            <a:ext cx="4257076" cy="888812"/>
          </a:xfrm>
        </p:spPr>
        <p:txBody>
          <a:bodyPr anchor="b">
            <a:noAutofit/>
          </a:bodyPr>
          <a:lstStyle>
            <a:lvl1pPr algn="l">
              <a:defRPr sz="4000" b="0">
                <a:solidFill>
                  <a:schemeClr val="tx1">
                    <a:lumMod val="75000"/>
                    <a:lumOff val="25000"/>
                  </a:schemeClr>
                </a:solidFill>
                <a:latin typeface="Neo Sans W1G" panose="020B050403050404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943214-538D-4338-995B-95C0A0E412C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2583" y="5436063"/>
            <a:ext cx="4257075" cy="377497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Neo Sans W1G" panose="020B0504030504040204" pitchFamily="34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Place / Conference Name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BA7B9-92A9-4AC2-8BC2-886EE81DB0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582" y="6260363"/>
            <a:ext cx="2057400" cy="182562"/>
          </a:xfrm>
        </p:spPr>
        <p:txBody>
          <a:bodyPr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7968EF-8B58-40DD-98E3-1940FC397E50}" type="datetime1">
              <a:rPr lang="LID4096" smtClean="0"/>
              <a:t>11/28/2022</a:t>
            </a:fld>
            <a:endParaRPr lang="LID4096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391F1B2-943D-4C7F-B700-C80A3FD5BBC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02583" y="5867951"/>
            <a:ext cx="4257075" cy="36512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Neo Sans W1G" panose="020B0504030504040204" pitchFamily="34" charset="0"/>
              </a:defRPr>
            </a:lvl1pPr>
          </a:lstStyle>
          <a:p>
            <a:pPr lvl="0"/>
            <a:r>
              <a:rPr lang="en-US" dirty="0"/>
              <a:t>Speaker name</a:t>
            </a:r>
            <a:endParaRPr lang="LID4096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730840-BFE9-4BF2-BB1F-279E7ABBD4A5}"/>
              </a:ext>
            </a:extLst>
          </p:cNvPr>
          <p:cNvSpPr/>
          <p:nvPr userDrawn="1"/>
        </p:nvSpPr>
        <p:spPr>
          <a:xfrm>
            <a:off x="-2243" y="-3919"/>
            <a:ext cx="9144000" cy="4067033"/>
          </a:xfrm>
          <a:prstGeom prst="rect">
            <a:avLst/>
          </a:prstGeom>
          <a:solidFill>
            <a:srgbClr val="0E419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F0D7EFB-A0F5-4CAE-9011-62A01E2621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031" y="4903926"/>
            <a:ext cx="2792650" cy="109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28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2F6A619-F8E1-4A45-88F0-A529EA8971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22353-FE0E-4C64-854B-D3696006F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1846-429D-4528-A505-43A51024C5FE}" type="datetime1">
              <a:rPr lang="LID4096" smtClean="0"/>
              <a:t>11/28/2022</a:t>
            </a:fld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47442-1089-4EEC-AD59-8483601B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9037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F673EE2-AE7E-40F6-BAA2-FDE0A6BC7F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22353-FE0E-4C64-854B-D3696006F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5A1C-4CA7-4F91-971E-991F1C96B654}" type="datetime1">
              <a:rPr lang="LID4096" smtClean="0"/>
              <a:t>11/28/2022</a:t>
            </a:fld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47442-1089-4EEC-AD59-8483601B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46B81DD-AF32-46C6-93AB-FECE53566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5829300" cy="1325563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LID4096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8E1CC43-B44E-409B-8A78-3C7FDB7E8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77238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87DB768-2F34-480D-99C2-EDDAE8569C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54C521-E455-4664-8140-A2AA49ED2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E89A1-0815-4810-AA1B-81F0C4F1B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2057400"/>
            <a:ext cx="4629150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6D06A7-20A0-44E2-844E-C07CE5BF02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7ED6C6-9F5E-4B96-88A2-42C3E02DD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3E857-C5DB-475D-BABE-BE3AF14C2C85}" type="datetime1">
              <a:rPr lang="LID4096" smtClean="0"/>
              <a:t>11/28/2022</a:t>
            </a:fld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F80D64-8FFB-4FA4-B0F0-4D1326634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18622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DE3EF31-7D7C-4325-8D6A-9C3BB884DF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28CDDE-439B-4495-9DC1-71B3FAB89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AECC46-43A1-4334-AEAD-234498055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2057400"/>
            <a:ext cx="4629150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19DAC1-5336-46BD-B674-5233FD07E2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D7F1D-FD78-4971-822D-15281EBF8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74A-FBD1-487C-802A-2AC39F37A01C}" type="datetime1">
              <a:rPr lang="LID4096" smtClean="0"/>
              <a:t>11/28/2022</a:t>
            </a:fld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F6729-5A70-4A37-86F2-76FE97728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99335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3BA0697-66CD-4002-9F43-C9D3A5B367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2048EC-5E70-47D4-B103-6821FAFB3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4E5C98-E6D5-4C2B-A769-8AF417158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32CD9-E779-43D9-825D-E377F218E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30C1-B1F8-452F-98E2-5F0838CEB53E}" type="datetime1">
              <a:rPr lang="LID4096" smtClean="0"/>
              <a:t>11/28/2022</a:t>
            </a:fld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FCA93-2226-4D96-88CD-705AD1A94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75226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29E11974-3216-42FB-90E8-A386E611B1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351" y="553364"/>
            <a:ext cx="3087839" cy="12152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AA32364-8DD7-43D4-8FC2-B8A9ADD2CE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29570"/>
            <a:ext cx="9144000" cy="1740403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2868DC73-68DD-48F1-B26A-6212740E9902}"/>
              </a:ext>
            </a:extLst>
          </p:cNvPr>
          <p:cNvSpPr/>
          <p:nvPr userDrawn="1"/>
        </p:nvSpPr>
        <p:spPr>
          <a:xfrm>
            <a:off x="0" y="5130252"/>
            <a:ext cx="9144000" cy="1740403"/>
          </a:xfrm>
          <a:prstGeom prst="rect">
            <a:avLst/>
          </a:prstGeom>
          <a:solidFill>
            <a:srgbClr val="0E4194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C49563-FB13-48C9-AF95-E3BEA493D6E8}"/>
              </a:ext>
            </a:extLst>
          </p:cNvPr>
          <p:cNvSpPr txBox="1"/>
          <p:nvPr userDrawn="1"/>
        </p:nvSpPr>
        <p:spPr>
          <a:xfrm>
            <a:off x="628650" y="5463521"/>
            <a:ext cx="851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spc="100" baseline="0" dirty="0">
                <a:solidFill>
                  <a:schemeClr val="bg1"/>
                </a:solidFill>
                <a:latin typeface="+mj-lt"/>
              </a:rPr>
              <a:t>The European Union Agency for the Space Programme is hiring!</a:t>
            </a:r>
            <a:endParaRPr lang="LID4096" sz="1800" b="1" spc="100" baseline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9AB05-DE83-4DFB-9787-33514F617D52}"/>
              </a:ext>
            </a:extLst>
          </p:cNvPr>
          <p:cNvSpPr txBox="1"/>
          <p:nvPr userDrawn="1"/>
        </p:nvSpPr>
        <p:spPr>
          <a:xfrm>
            <a:off x="628650" y="5865123"/>
            <a:ext cx="851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spc="100" baseline="0" dirty="0">
                <a:solidFill>
                  <a:schemeClr val="bg1"/>
                </a:solidFill>
                <a:latin typeface="+mj-lt"/>
              </a:rPr>
              <a:t>Apply today </a:t>
            </a:r>
            <a:r>
              <a:rPr lang="en-US" sz="1400" b="0" spc="100" baseline="0" dirty="0">
                <a:solidFill>
                  <a:schemeClr val="bg1"/>
                </a:solidFill>
                <a:latin typeface="+mj-lt"/>
              </a:rPr>
              <a:t>and help shape the future of </a:t>
            </a:r>
            <a:r>
              <a:rPr lang="en-US" sz="1400" b="1" spc="100" baseline="0" dirty="0">
                <a:solidFill>
                  <a:schemeClr val="bg1"/>
                </a:solidFill>
                <a:latin typeface="+mj-lt"/>
              </a:rPr>
              <a:t>#EUSpace!</a:t>
            </a:r>
            <a:endParaRPr lang="LID4096" sz="1400" b="1" spc="100" baseline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05A8525-F1BC-45C7-9CC9-732D10920A9D}"/>
              </a:ext>
            </a:extLst>
          </p:cNvPr>
          <p:cNvSpPr txBox="1">
            <a:spLocks/>
          </p:cNvSpPr>
          <p:nvPr userDrawn="1"/>
        </p:nvSpPr>
        <p:spPr>
          <a:xfrm>
            <a:off x="3018085" y="3077412"/>
            <a:ext cx="3188369" cy="2989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dirty="0"/>
              <a:t>Get in touch with us</a:t>
            </a:r>
            <a:endParaRPr lang="LID4096" sz="16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7EB64B9-3D50-4BF2-BB6B-A7178B16DA3F}"/>
              </a:ext>
            </a:extLst>
          </p:cNvPr>
          <p:cNvSpPr txBox="1">
            <a:spLocks/>
          </p:cNvSpPr>
          <p:nvPr userDrawn="1"/>
        </p:nvSpPr>
        <p:spPr>
          <a:xfrm>
            <a:off x="2977815" y="3533969"/>
            <a:ext cx="3188369" cy="2989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spc="111" baseline="0" dirty="0">
                <a:solidFill>
                  <a:srgbClr val="0E4194"/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www.euspa.europa.eu</a:t>
            </a:r>
            <a:endParaRPr lang="LID4096" sz="2000" b="1" spc="111" baseline="0" dirty="0">
              <a:solidFill>
                <a:srgbClr val="0E4194"/>
              </a:solidFill>
              <a:latin typeface="+mn-lt"/>
            </a:endParaRPr>
          </a:p>
        </p:txBody>
      </p:sp>
      <p:pic>
        <p:nvPicPr>
          <p:cNvPr id="14" name="Picture 13">
            <a:hlinkClick r:id="rId5"/>
            <a:extLst>
              <a:ext uri="{FF2B5EF4-FFF2-40B4-BE49-F238E27FC236}">
                <a16:creationId xmlns:a16="http://schemas.microsoft.com/office/drawing/2014/main" id="{C5B0FE94-6094-40C0-AA08-FAA84F774D7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694" y="4291380"/>
            <a:ext cx="362031" cy="362031"/>
          </a:xfrm>
          <a:prstGeom prst="rect">
            <a:avLst/>
          </a:prstGeom>
        </p:spPr>
      </p:pic>
      <p:pic>
        <p:nvPicPr>
          <p:cNvPr id="16" name="Picture 15">
            <a:hlinkClick r:id="rId7"/>
            <a:extLst>
              <a:ext uri="{FF2B5EF4-FFF2-40B4-BE49-F238E27FC236}">
                <a16:creationId xmlns:a16="http://schemas.microsoft.com/office/drawing/2014/main" id="{7C3D48AD-3414-4328-BEDB-360A8D7F25F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721" y="4267984"/>
            <a:ext cx="362031" cy="362031"/>
          </a:xfrm>
          <a:prstGeom prst="rect">
            <a:avLst/>
          </a:prstGeom>
        </p:spPr>
      </p:pic>
      <p:pic>
        <p:nvPicPr>
          <p:cNvPr id="18" name="Picture 17">
            <a:hlinkClick r:id="rId9"/>
            <a:extLst>
              <a:ext uri="{FF2B5EF4-FFF2-40B4-BE49-F238E27FC236}">
                <a16:creationId xmlns:a16="http://schemas.microsoft.com/office/drawing/2014/main" id="{DB86E8ED-8DDC-42AF-9B14-0BC5568A76D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7394" y="4343178"/>
            <a:ext cx="317375" cy="258433"/>
          </a:xfrm>
          <a:prstGeom prst="rect">
            <a:avLst/>
          </a:prstGeom>
        </p:spPr>
      </p:pic>
      <p:pic>
        <p:nvPicPr>
          <p:cNvPr id="20" name="Picture 19">
            <a:hlinkClick r:id="rId11"/>
            <a:extLst>
              <a:ext uri="{FF2B5EF4-FFF2-40B4-BE49-F238E27FC236}">
                <a16:creationId xmlns:a16="http://schemas.microsoft.com/office/drawing/2014/main" id="{426231FC-9C98-4902-98B7-CC8B37A825C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2464" y="4278628"/>
            <a:ext cx="362032" cy="366614"/>
          </a:xfrm>
          <a:prstGeom prst="rect">
            <a:avLst/>
          </a:prstGeom>
        </p:spPr>
      </p:pic>
      <p:pic>
        <p:nvPicPr>
          <p:cNvPr id="22" name="Picture 21">
            <a:hlinkClick r:id="rId13"/>
            <a:extLst>
              <a:ext uri="{FF2B5EF4-FFF2-40B4-BE49-F238E27FC236}">
                <a16:creationId xmlns:a16="http://schemas.microsoft.com/office/drawing/2014/main" id="{2259FB63-DE02-4BD6-AFF9-82AC2BBB80E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864" y="4259041"/>
            <a:ext cx="362030" cy="367277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4C1EB419-E817-4584-87D0-7B8FFB0A56FB}"/>
              </a:ext>
            </a:extLst>
          </p:cNvPr>
          <p:cNvSpPr txBox="1">
            <a:spLocks/>
          </p:cNvSpPr>
          <p:nvPr userDrawn="1"/>
        </p:nvSpPr>
        <p:spPr>
          <a:xfrm>
            <a:off x="2699483" y="2076707"/>
            <a:ext cx="4095095" cy="2989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1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Linking space to user needs</a:t>
            </a:r>
            <a:endParaRPr lang="LID4096" sz="2400" spc="1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2D29AB9-E4D4-4CBF-A040-A6C1F708846D}"/>
              </a:ext>
            </a:extLst>
          </p:cNvPr>
          <p:cNvSpPr txBox="1">
            <a:spLocks/>
          </p:cNvSpPr>
          <p:nvPr userDrawn="1"/>
        </p:nvSpPr>
        <p:spPr>
          <a:xfrm>
            <a:off x="7661869" y="4315272"/>
            <a:ext cx="671225" cy="2989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EUSPA</a:t>
            </a:r>
            <a:endParaRPr lang="LID4096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C8915DE-2CA8-4A05-9E79-718D1FE2DC0D}"/>
              </a:ext>
            </a:extLst>
          </p:cNvPr>
          <p:cNvSpPr txBox="1">
            <a:spLocks/>
          </p:cNvSpPr>
          <p:nvPr userDrawn="1"/>
        </p:nvSpPr>
        <p:spPr>
          <a:xfrm>
            <a:off x="6183291" y="4315490"/>
            <a:ext cx="981816" cy="2989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@space4eu</a:t>
            </a:r>
            <a:endParaRPr lang="LID4096" sz="1200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201B4020-F833-4116-951D-61F4F3267949}"/>
              </a:ext>
            </a:extLst>
          </p:cNvPr>
          <p:cNvSpPr txBox="1">
            <a:spLocks/>
          </p:cNvSpPr>
          <p:nvPr userDrawn="1"/>
        </p:nvSpPr>
        <p:spPr>
          <a:xfrm>
            <a:off x="4595455" y="4327399"/>
            <a:ext cx="946306" cy="2989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@EU4Space</a:t>
            </a:r>
            <a:endParaRPr lang="LID4096" sz="1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198652C0-325F-464B-8F93-636690FF80F9}"/>
              </a:ext>
            </a:extLst>
          </p:cNvPr>
          <p:cNvSpPr txBox="1">
            <a:spLocks/>
          </p:cNvSpPr>
          <p:nvPr userDrawn="1"/>
        </p:nvSpPr>
        <p:spPr>
          <a:xfrm>
            <a:off x="3273833" y="4312475"/>
            <a:ext cx="1012549" cy="2989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EUSPA</a:t>
            </a:r>
            <a:endParaRPr lang="LID4096" sz="1200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993A3202-DD52-4D3D-A261-75F8AA123E5A}"/>
              </a:ext>
            </a:extLst>
          </p:cNvPr>
          <p:cNvSpPr txBox="1">
            <a:spLocks/>
          </p:cNvSpPr>
          <p:nvPr userDrawn="1"/>
        </p:nvSpPr>
        <p:spPr>
          <a:xfrm>
            <a:off x="1733652" y="4308122"/>
            <a:ext cx="965831" cy="2989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EU4Space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71158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Layout - Ag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491EC04-AB6B-4712-903A-6B25A8992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94883"/>
            <a:ext cx="9144000" cy="52631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3FCCC4F-301A-412F-9CA7-142AE90F9CDE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screen">
              <a:alphaModFix amt="3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51B7CFC-D9B4-4271-A4B8-4E44DF4CD2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826" y="269325"/>
            <a:ext cx="5829300" cy="1325563"/>
          </a:xfrm>
        </p:spPr>
        <p:txBody>
          <a:bodyPr>
            <a:normAutofit/>
          </a:bodyPr>
          <a:lstStyle>
            <a:lvl1pPr>
              <a:defRPr sz="4000" b="0">
                <a:latin typeface="Neo Sans W1G" panose="020B0504030504040204" pitchFamily="34" charset="0"/>
              </a:defRPr>
            </a:lvl1pPr>
          </a:lstStyle>
          <a:p>
            <a:r>
              <a:rPr lang="en-US" dirty="0"/>
              <a:t>Section Title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037029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Layout - S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D735679-FBBB-483D-8472-B4945CF71E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94884"/>
            <a:ext cx="9144000" cy="5263116"/>
          </a:xfrm>
          <a:prstGeom prst="rect">
            <a:avLst/>
          </a:prstGeom>
          <a:noFill/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B0E5AAF-542B-4B39-A919-7344D7275EC1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screen">
              <a:alphaModFix amt="3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6116275-E1B1-40D3-8735-75E51B1CA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826" y="269325"/>
            <a:ext cx="5829300" cy="1325563"/>
          </a:xfrm>
        </p:spPr>
        <p:txBody>
          <a:bodyPr>
            <a:normAutofit/>
          </a:bodyPr>
          <a:lstStyle>
            <a:lvl1pPr>
              <a:defRPr sz="4000" b="0">
                <a:latin typeface="Neo Sans W1G" panose="020B0504030504040204" pitchFamily="34" charset="0"/>
              </a:defRPr>
            </a:lvl1pPr>
          </a:lstStyle>
          <a:p>
            <a:r>
              <a:rPr lang="en-US" dirty="0"/>
              <a:t>Section Title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341D7F-5D1E-4753-93F8-67060D3745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432" y="380421"/>
            <a:ext cx="1645172" cy="64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3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Layout - Dr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A9163E0-126F-4E1F-9318-405657AACB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94884"/>
            <a:ext cx="9144000" cy="5263116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945A1CC-C826-4662-873F-F5E393420D3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screen">
              <a:alphaModFix amt="38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EE2DA97-563E-48E4-B715-9E01D606FA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826" y="269325"/>
            <a:ext cx="5829300" cy="1325563"/>
          </a:xfrm>
        </p:spPr>
        <p:txBody>
          <a:bodyPr>
            <a:normAutofit/>
          </a:bodyPr>
          <a:lstStyle>
            <a:lvl1pPr>
              <a:defRPr sz="4000" b="0">
                <a:latin typeface="Neo Sans W1G" panose="020B0504030504040204" pitchFamily="34" charset="0"/>
              </a:defRPr>
            </a:lvl1pPr>
          </a:lstStyle>
          <a:p>
            <a:r>
              <a:rPr lang="en-US" dirty="0"/>
              <a:t>Section Title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047847-3B74-459E-84DB-8416E759B1B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432" y="380421"/>
            <a:ext cx="1645172" cy="64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299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BF48D96-051E-4A88-A883-D996B1323A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5CC59E-69C2-4460-AE55-7C0F887D7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483A3-E672-4907-A209-694A77746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49E67-46FF-4893-BACE-9B843C351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6A56-A5FF-4D47-A7F7-2C09231EA42C}" type="datetime1">
              <a:rPr lang="LID4096" smtClean="0"/>
              <a:t>11/28/2022</a:t>
            </a:fld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414E3-B5A0-4664-B1B3-6D951790A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6916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61B86AC-03B3-41A3-8060-B5ABCD5171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E4B5C3-1954-4836-A740-49FB4B655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234006-3564-4BC9-A642-4575A048E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7DEE5-A442-4715-A74A-02062596A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123D8-D123-4208-987B-CC6198AB057D}" type="datetime1">
              <a:rPr lang="LID4096" smtClean="0"/>
              <a:t>11/28/2022</a:t>
            </a:fld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297E4-3BD7-49F3-A722-63CBC906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0741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19E8F98-5152-46AE-9F40-BB6A4C33FA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73DE9A-A776-4884-AB73-2CDE3E0FC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3B0C1-19B7-417E-A421-9DBCD28BF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F0377E-104B-44F9-ADD6-39E7D7C0CD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E36B5F-C6C6-43CE-B8AB-8B181632D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52B25-6685-4855-8292-A39FFFCE4F48}" type="datetime1">
              <a:rPr lang="LID4096" smtClean="0"/>
              <a:t>11/28/2022</a:t>
            </a:fld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CEA5BB-F346-4A19-BA57-2D3E996D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90937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C6FC830-17F5-45E9-8596-5AC583679A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CD7D17-E66A-4268-9494-3E0591471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3" y="365129"/>
            <a:ext cx="5828109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20860-6ACE-44FF-976D-C004CDAD1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1E8B0-3A0B-4E90-835C-D0B14C0E4E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3048AE-0FC1-4CE2-912F-76D9FF4ED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663BD-0D76-4510-BFF0-E36B468DEC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36B7B-ED85-4F57-8698-B943109CC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90-C866-4CBD-93FC-78CB08373939}" type="datetime1">
              <a:rPr lang="LID4096" smtClean="0"/>
              <a:t>11/28/2022</a:t>
            </a:fld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808514-4D32-4D97-85A0-32E1BEDA1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0621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BC9F758-F6B3-4D7D-B73E-59700D1C96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6958CA-2FC7-4F33-BAE5-4E2626C3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0F5FF2-F29B-43D0-9DB9-000BF247B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611A-D065-4343-8D55-AD5564A5C848}" type="datetime1">
              <a:rPr lang="LID4096" smtClean="0"/>
              <a:t>11/28/2022</a:t>
            </a:fld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DEAACC-859B-4075-8AF9-BDE1BDA54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9563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05673D-84F3-4356-A429-7E8748EE4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5829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6CF2DB-9D68-4A2D-8503-2EEA8B2DC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265BC-6FB3-4C5B-B82C-E099F378F3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9BBDA357-E643-4819-87FA-55273CFF37F1}" type="datetime1">
              <a:rPr lang="LID4096" smtClean="0"/>
              <a:t>11/28/2022</a:t>
            </a:fld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6FC82-50B9-46E1-87CF-2D63863AB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32D733E-3264-41AF-819B-F4786F848FED}" type="slidenum">
              <a:rPr lang="LID4096" smtClean="0"/>
              <a:pPr/>
              <a:t>‹#›</a:t>
            </a:fld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53622C-7866-4C64-BB58-EC82894F6A0D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432" y="380421"/>
            <a:ext cx="1645172" cy="64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21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8" r:id="rId2"/>
    <p:sldLayoutId id="2147483661" r:id="rId3"/>
    <p:sldLayoutId id="2147483666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62" r:id="rId11"/>
    <p:sldLayoutId id="2147483656" r:id="rId12"/>
    <p:sldLayoutId id="2147483657" r:id="rId13"/>
    <p:sldLayoutId id="2147483658" r:id="rId14"/>
    <p:sldLayoutId id="2147483663" r:id="rId15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0891BD2-E4F4-4007-8A52-C4132E696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2584" y="4585869"/>
            <a:ext cx="5930114" cy="888812"/>
          </a:xfrm>
        </p:spPr>
        <p:txBody>
          <a:bodyPr/>
          <a:lstStyle/>
          <a:p>
            <a:r>
              <a:rPr lang="en-US" sz="2800" dirty="0"/>
              <a:t>Twenty-fourth session of the UN IWG on Cyber Security and OTA issues, </a:t>
            </a:r>
            <a:br>
              <a:rPr lang="en-US" sz="2800" dirty="0"/>
            </a:br>
            <a:r>
              <a:rPr lang="en-US" sz="2800" dirty="0"/>
              <a:t>UN Regulation No. 155</a:t>
            </a:r>
            <a:endParaRPr lang="LID4096" sz="28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8442EA0-E774-4C02-A642-799B54004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583" y="5563659"/>
            <a:ext cx="4257075" cy="377497"/>
          </a:xfrm>
        </p:spPr>
        <p:txBody>
          <a:bodyPr/>
          <a:lstStyle/>
          <a:p>
            <a:r>
              <a:rPr lang="en-GB" dirty="0"/>
              <a:t>1-2 December 2022</a:t>
            </a:r>
            <a:endParaRPr lang="LID4096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E0FE3FC-9263-4665-9831-F84D00F5172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02583" y="5995547"/>
            <a:ext cx="4257075" cy="365125"/>
          </a:xfrm>
        </p:spPr>
        <p:txBody>
          <a:bodyPr/>
          <a:lstStyle/>
          <a:p>
            <a:r>
              <a:rPr lang="en-GB" dirty="0"/>
              <a:t>Katarzyna </a:t>
            </a:r>
            <a:r>
              <a:rPr lang="en-GB" dirty="0" err="1"/>
              <a:t>Porzuc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702188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D7E7A0-8535-4FF6-99A6-42742E726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062" y="410364"/>
            <a:ext cx="6727972" cy="1325563"/>
          </a:xfrm>
        </p:spPr>
        <p:txBody>
          <a:bodyPr>
            <a:normAutofit/>
          </a:bodyPr>
          <a:lstStyle/>
          <a:p>
            <a:r>
              <a:rPr lang="en-GB" sz="3400" dirty="0"/>
              <a:t>Navigation data authentication brings a unique safety protection</a:t>
            </a:r>
            <a:endParaRPr lang="LID4096" sz="3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8BEF5B-AC60-49C6-BFAC-D788B38FC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Navigation message authentication provides trust by confirming the signal was not attacked on the way from the satellite to the car </a:t>
            </a:r>
          </a:p>
          <a:p>
            <a:pPr>
              <a:lnSpc>
                <a:spcPct val="100000"/>
              </a:lnSpc>
            </a:pPr>
            <a:r>
              <a:rPr lang="en-GB" dirty="0"/>
              <a:t>Actually, navigation message authentication is the only means to mitigate risks related to navigation data (signal-in-space), and it is FREE</a:t>
            </a:r>
          </a:p>
          <a:p>
            <a:r>
              <a:rPr lang="en-GB" dirty="0"/>
              <a:t>Removing the authentication requirement = getting rid of the most efficient safeguard to detect GNSS spoofing nowadays (aside from military receivers)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rgbClr val="FF0000"/>
                </a:solidFill>
              </a:rPr>
              <a:t>Spoiler: this would be unacceptable for the EU</a:t>
            </a:r>
            <a:endParaRPr lang="LID4096" b="1" i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C67B23-9276-4C7E-82A4-E77A3CABF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55941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9B6C5-8687-49B9-9B39-9E7F9207E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9"/>
            <a:ext cx="6543938" cy="1325563"/>
          </a:xfrm>
        </p:spPr>
        <p:txBody>
          <a:bodyPr>
            <a:noAutofit/>
          </a:bodyPr>
          <a:lstStyle/>
          <a:p>
            <a:r>
              <a:rPr lang="en-GB" sz="3400" dirty="0"/>
              <a:t>Navigation data authentication works in a multi-constellation environment</a:t>
            </a:r>
            <a:endParaRPr lang="LID4096" sz="3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87C0D-A849-426A-8AD9-74597C45F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079122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GNSS receiver needs to process signals from at least four satellites in order to determine a position</a:t>
            </a:r>
          </a:p>
          <a:p>
            <a:r>
              <a:rPr lang="en-GB" dirty="0"/>
              <a:t>Automotive GNSS receivers always process multiple constellations and frequencies, as it brings robustness (the more satellites, the merrier)</a:t>
            </a:r>
          </a:p>
          <a:p>
            <a:r>
              <a:rPr lang="en-GB" dirty="0"/>
              <a:t>Non-authenticated signals do not harm or reduce robustness</a:t>
            </a:r>
          </a:p>
          <a:p>
            <a:r>
              <a:rPr lang="en-GB" dirty="0"/>
              <a:t>If one GNSS signal is authenticated = the </a:t>
            </a:r>
            <a:r>
              <a:rPr lang="en-GB" u="sng" dirty="0"/>
              <a:t>position</a:t>
            </a:r>
            <a:r>
              <a:rPr lang="en-GB" dirty="0"/>
              <a:t> is considered authenticated</a:t>
            </a:r>
          </a:p>
          <a:p>
            <a:r>
              <a:rPr lang="en-GB" dirty="0"/>
              <a:t>Similarly, in case of detecting a GNSS spoofing attack, the </a:t>
            </a:r>
            <a:r>
              <a:rPr lang="en-GB" u="sng" dirty="0"/>
              <a:t>position</a:t>
            </a:r>
            <a:r>
              <a:rPr lang="en-GB" dirty="0"/>
              <a:t> is considered compromised (regardless of the specific GNSS signals)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B3310-1C6F-4189-8916-F626C49F5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0728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3BA81-EC8F-42CE-B3D0-641A76397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9"/>
            <a:ext cx="7265391" cy="1325563"/>
          </a:xfrm>
        </p:spPr>
        <p:txBody>
          <a:bodyPr>
            <a:normAutofit/>
          </a:bodyPr>
          <a:lstStyle/>
          <a:p>
            <a:r>
              <a:rPr lang="en-US" sz="3400" dirty="0"/>
              <a:t>Industry is ready for navigation data authentication</a:t>
            </a:r>
            <a:endParaRPr lang="LID4096" sz="3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A0277-595F-42DD-87A1-051A9A683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003622" cy="4351338"/>
          </a:xfrm>
        </p:spPr>
        <p:txBody>
          <a:bodyPr>
            <a:normAutofit/>
          </a:bodyPr>
          <a:lstStyle/>
          <a:p>
            <a:r>
              <a:rPr lang="en-GB" dirty="0"/>
              <a:t>GNSS authentication is present in the EU legislation: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i="1" dirty="0">
                <a:solidFill>
                  <a:schemeClr val="accent1">
                    <a:lumMod val="50000"/>
                  </a:schemeClr>
                </a:solidFill>
              </a:rPr>
              <a:t>Smart Tachographs: EC Implementing Regulation 2021/1228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i="1" dirty="0">
                <a:solidFill>
                  <a:schemeClr val="accent1">
                    <a:lumMod val="50000"/>
                  </a:schemeClr>
                </a:solidFill>
              </a:rPr>
              <a:t>EC proposal to update the ITS Directive: </a:t>
            </a:r>
            <a:r>
              <a:rPr lang="en-IE" sz="2000" i="1" dirty="0">
                <a:solidFill>
                  <a:schemeClr val="accent1">
                    <a:lumMod val="50000"/>
                  </a:schemeClr>
                </a:solidFill>
              </a:rPr>
              <a:t>COM/2021/813 final</a:t>
            </a:r>
            <a:endParaRPr lang="en-GB" sz="2000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/>
              <a:t>Key automotive industry suppliers (Bosch, </a:t>
            </a:r>
            <a:r>
              <a:rPr lang="en-GB" dirty="0" err="1"/>
              <a:t>Valeo</a:t>
            </a:r>
            <a:r>
              <a:rPr lang="en-GB" dirty="0"/>
              <a:t>, Continental,…) have GNSS authenticated products</a:t>
            </a:r>
          </a:p>
          <a:p>
            <a:r>
              <a:rPr lang="en-GB" dirty="0"/>
              <a:t>Main GNSS simulators (R&amp;S, Spirent) are already prepared for certification activities, taking advantage of EU Smart Tachograph testing procedures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20BDA-6796-40D5-BE09-40C8ECC27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4243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F0F5D-D08A-43B5-9641-8C9E0E9C6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9"/>
            <a:ext cx="6443269" cy="1325563"/>
          </a:xfrm>
        </p:spPr>
        <p:txBody>
          <a:bodyPr>
            <a:noAutofit/>
          </a:bodyPr>
          <a:lstStyle/>
          <a:p>
            <a:r>
              <a:rPr lang="en-GB" sz="3400" dirty="0"/>
              <a:t>In short…</a:t>
            </a:r>
            <a:endParaRPr lang="LID4096" sz="3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8A513-8A08-4DE3-956B-073270727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751952" cy="4351338"/>
          </a:xfrm>
        </p:spPr>
        <p:txBody>
          <a:bodyPr>
            <a:normAutofit/>
          </a:bodyPr>
          <a:lstStyle/>
          <a:p>
            <a:r>
              <a:rPr lang="en-GB" dirty="0"/>
              <a:t>Aside from military applications, GNSS authentication is the only way to detect GNSS spoofing attacks that may trigger intentional harmful incidents… and it is FREE</a:t>
            </a:r>
          </a:p>
          <a:p>
            <a:r>
              <a:rPr lang="en-GB" dirty="0"/>
              <a:t>Automotive products and certification equipment are ready for GNSS authentication</a:t>
            </a:r>
          </a:p>
          <a:p>
            <a:r>
              <a:rPr lang="en-GB" dirty="0"/>
              <a:t>The right interpretation of UN Reg 155: </a:t>
            </a:r>
            <a:r>
              <a:rPr lang="en-GB" u="sng" dirty="0"/>
              <a:t>compatibility is required with at least one GNSS providing navigation data authentication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7F2EC-1E8B-479F-9F17-51163E6D5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733E-3264-41AF-819B-F4786F848FED}" type="slidenum">
              <a:rPr lang="LID4096" smtClean="0"/>
              <a:t>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45710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940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algn="l">
          <a:defRPr sz="1600" dirty="0">
            <a:solidFill>
              <a:schemeClr val="tx1">
                <a:lumMod val="65000"/>
                <a:lumOff val="35000"/>
              </a:schemeClr>
            </a:solidFill>
            <a:latin typeface="Neo Sans W1G" panose="020B05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B3EA1B21-4583-42DA-827B-CBA38E4DA977}" vid="{F1C67E41-FCD4-4329-9866-8436FA1F64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Presentation-normal screen</Template>
  <TotalTime>583</TotalTime>
  <Words>338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Neo Sans W1G</vt:lpstr>
      <vt:lpstr>Wingdings</vt:lpstr>
      <vt:lpstr>Office Theme</vt:lpstr>
      <vt:lpstr>Twenty-fourth session of the UN IWG on Cyber Security and OTA issues,  UN Regulation No. 155</vt:lpstr>
      <vt:lpstr>Navigation data authentication brings a unique safety protection</vt:lpstr>
      <vt:lpstr>Navigation data authentication works in a multi-constellation environment</vt:lpstr>
      <vt:lpstr>Industry is ready for navigation data authentication</vt:lpstr>
      <vt:lpstr>In short…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PORZUC Katarzyna</dc:creator>
  <cp:lastModifiedBy>PORZUC Katarzyna</cp:lastModifiedBy>
  <cp:revision>40</cp:revision>
  <dcterms:created xsi:type="dcterms:W3CDTF">2022-11-27T08:08:10Z</dcterms:created>
  <dcterms:modified xsi:type="dcterms:W3CDTF">2022-11-28T16:49:09Z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2022-11-28T09:52:53Z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35b67fd0-7377-4e0d-bd5a-14940f77295e</vt:lpwstr>
  </property>
  <property fmtid="{D5CDD505-2E9C-101B-9397-08002B2CF9AE}" pid="8" name="MSIP_Label_6bd9ddd1-4d20-43f6-abfa-fc3c07406f94_ContentBits">
    <vt:lpwstr>0</vt:lpwstr>
  </property>
</Properties>
</file>