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sldIdLst>
    <p:sldId id="264" r:id="rId5"/>
    <p:sldId id="278" r:id="rId6"/>
    <p:sldId id="273" r:id="rId7"/>
    <p:sldId id="279" r:id="rId8"/>
    <p:sldId id="28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C64EBC1-19D8-4A28-9658-4088C5BDB287}">
          <p14:sldIdLst>
            <p14:sldId id="264"/>
            <p14:sldId id="278"/>
            <p14:sldId id="273"/>
            <p14:sldId id="279"/>
            <p14:sldId id="280"/>
          </p14:sldIdLst>
        </p14:section>
        <p14:section name="Crystal elements" id="{81DB1B52-9E15-416A-AE28-3B3BE3802732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AB0"/>
    <a:srgbClr val="0E11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696" y="6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1733A0-398B-4BAF-BD25-169F4A83029D}" type="datetimeFigureOut">
              <a:rPr lang="en-GB" smtClean="0"/>
              <a:t>06/02/2023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F6594-2178-41A6-A524-8B4506A022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8642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9F6594-2178-41A6-A524-8B4506A022E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206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>
            <a:extLst>
              <a:ext uri="{FF2B5EF4-FFF2-40B4-BE49-F238E27FC236}">
                <a16:creationId xmlns:a16="http://schemas.microsoft.com/office/drawing/2014/main" id="{DBE20A17-55EC-48D6-9738-E14184FEE22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3CDAFA-EC4B-40E4-AADA-09BA174EEDC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6379" y="3477051"/>
            <a:ext cx="10574144" cy="881196"/>
          </a:xfr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6400"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370FA5-49A7-404D-97CB-01135F8F227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6379" y="4375719"/>
            <a:ext cx="9446860" cy="77287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5400" b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4BCD7-3107-480B-99BB-C1FE11F66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63891-CF15-4375-AC57-7AF83690353F}" type="datetime1">
              <a:rPr lang="en-GB" smtClean="0"/>
              <a:t>06/02/2023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4824DC-FA49-4850-AA45-25103D73E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D209D4-B103-4993-ADF3-9AD1A66734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46188" y="5422891"/>
            <a:ext cx="4849812" cy="698347"/>
          </a:xfrm>
        </p:spPr>
        <p:txBody>
          <a:bodyPr/>
          <a:lstStyle>
            <a:lvl1pPr>
              <a:buNone/>
              <a:defRPr sz="1600">
                <a:solidFill>
                  <a:srgbClr val="0E115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B85752F-2A9A-4A95-A01C-0EA26995C92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46188" y="6302066"/>
            <a:ext cx="4849812" cy="298760"/>
          </a:xfrm>
        </p:spPr>
        <p:txBody>
          <a:bodyPr anchor="ctr" anchorCtr="0"/>
          <a:lstStyle>
            <a:lvl1pPr>
              <a:buNone/>
              <a:defRPr sz="120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 dirty="0"/>
              <a:t>INSERT SECURITY CLASSIFICATION / DRAFT STATUS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359348C-D905-4D23-BCD3-3E67B8AC9C0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92" y="361132"/>
            <a:ext cx="1187904" cy="754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96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33FD2-D86C-49E6-A07D-14C3CE2B4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5" y="440267"/>
            <a:ext cx="10009188" cy="1250421"/>
          </a:xfrm>
        </p:spPr>
        <p:txBody>
          <a:bodyPr/>
          <a:lstStyle/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A20EA-0D21-4E2F-ACC4-3E0917E04F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940311"/>
            <a:ext cx="10009188" cy="38886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F0BAB-2E53-4BDE-BB81-AC0004E3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57FEB-0C3C-44A4-BEFD-A3DCAE29DFF6}" type="datetime1">
              <a:rPr lang="en-GB" smtClean="0"/>
              <a:t>06/02/2023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5FCFCE-00E3-447F-98E9-AF0FF8CC8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DSSAD use cases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A601D-5B65-4FAE-BFBF-EE9C62331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8AD6EFB-DCB7-4908-B421-2DA8D22177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1387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pos="6539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B1431-7BF7-4C84-96BB-FBBE70F49F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473ABD-193F-43B4-AD0A-8CD5415024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1474" y="1940400"/>
            <a:ext cx="5560399" cy="390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40FE9A-9727-490B-9311-D95AE35E7D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60123" y="1940400"/>
            <a:ext cx="5560399" cy="390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2EC72B-60A8-4C57-B209-AAE6CBB3A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F6BDB-CFC8-45C3-8A4D-5B3CE42BD285}" type="datetime1">
              <a:rPr lang="en-GB" smtClean="0"/>
              <a:t>06/02/2023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32333B-02BE-43CD-9884-AC2C5864A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DSSAD use cases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17A260-EC6E-430A-8832-821DA804A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3438320-98E0-48FC-AF97-FCB83C58EA5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2235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B1431-7BF7-4C84-96BB-FBBE70F49F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473ABD-193F-43B4-AD0A-8CD5415024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1474" y="1940400"/>
            <a:ext cx="5560399" cy="390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40FE9A-9727-490B-9311-D95AE35E7D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60123" y="1940400"/>
            <a:ext cx="5560399" cy="3901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2EC72B-60A8-4C57-B209-AAE6CBB3A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6B3AE-53E2-4974-BDA9-2DF9928026D7}" type="datetime1">
              <a:rPr lang="en-GB" smtClean="0"/>
              <a:t>06/02/2023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32333B-02BE-43CD-9884-AC2C5864A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DSSAD use cases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17A260-EC6E-430A-8832-821DA804A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171C351-05BE-4F1B-9839-A78A90F760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4574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 descr="A picture containing pie chart&#10;&#10;Description automatically generated">
            <a:extLst>
              <a:ext uri="{FF2B5EF4-FFF2-40B4-BE49-F238E27FC236}">
                <a16:creationId xmlns:a16="http://schemas.microsoft.com/office/drawing/2014/main" id="{394C8829-8C33-454C-9063-4FDAAFE46FF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DD2A2A-8C01-4EF3-BFC3-F565457DB2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84380" y="1616146"/>
            <a:ext cx="6530574" cy="2861266"/>
          </a:xfrm>
        </p:spPr>
        <p:txBody>
          <a:bodyPr anchor="t" anchorCtr="0"/>
          <a:lstStyle>
            <a:lvl1pPr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B2CA2C-2DC0-44FB-A3DA-1A1BC13EA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88620-DF55-4947-9213-152ABA5E99D5}" type="datetime1">
              <a:rPr lang="en-GB" smtClean="0"/>
              <a:t>06/02/2023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1ADBB4-B47C-4AA5-8BED-8FE06246C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17554" y="7372601"/>
            <a:ext cx="4114800" cy="180908"/>
          </a:xfrm>
        </p:spPr>
        <p:txBody>
          <a:bodyPr/>
          <a:lstStyle/>
          <a:p>
            <a:r>
              <a:rPr lang="en-GB"/>
              <a:t>DSSAD use cases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91671A-B7B4-4787-939C-D195FB6F2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E9091B7-AAF7-4F34-BF79-62CD1990FA8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5205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8EEED1A2-F6C1-4943-A33D-7164D567F6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DD2A2A-8C01-4EF3-BFC3-F565457DB2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3386" y="682082"/>
            <a:ext cx="4842846" cy="2861266"/>
          </a:xfrm>
        </p:spPr>
        <p:txBody>
          <a:bodyPr anchor="t" anchorCtr="0"/>
          <a:lstStyle>
            <a:lvl1pPr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B2CA2C-2DC0-44FB-A3DA-1A1BC13EA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625DF-DA6B-413B-BD5F-2093CA5F1719}" type="datetime1">
              <a:rPr lang="en-GB" smtClean="0"/>
              <a:t>06/02/2023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91671A-B7B4-4787-939C-D195FB6F2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23468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hape, rectangle&#10;&#10;Description automatically generated">
            <a:extLst>
              <a:ext uri="{FF2B5EF4-FFF2-40B4-BE49-F238E27FC236}">
                <a16:creationId xmlns:a16="http://schemas.microsoft.com/office/drawing/2014/main" id="{3BEDB83D-452B-4004-B1FC-E5671AE18C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DD2A2A-8C01-4EF3-BFC3-F565457DB2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7953" y="2307264"/>
            <a:ext cx="10600661" cy="2170147"/>
          </a:xfrm>
        </p:spPr>
        <p:txBody>
          <a:bodyPr anchor="t" anchorCtr="0"/>
          <a:lstStyle>
            <a:lvl1pPr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B2CA2C-2DC0-44FB-A3DA-1A1BC13EA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4DA38-B6C6-4E17-A2E2-70C045821CB8}" type="datetime1">
              <a:rPr lang="en-GB" smtClean="0"/>
              <a:t>06/02/2023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1ADBB4-B47C-4AA5-8BED-8FE06246C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DSSAD use cases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91671A-B7B4-4787-939C-D195FB6F2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A69EAE4-3CDA-4513-8093-616ACBB5E19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0030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7822B-8636-4D6C-A236-88D01E8326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99AF1C-01C0-42A8-9C4B-1E9C27828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6C8E1-B000-4084-A235-85A42FC204F7}" type="datetime1">
              <a:rPr lang="en-GB" smtClean="0"/>
              <a:t>06/02/2023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B40710-263D-407F-AC80-4C89F77E6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DSSAD use cases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4E2B16-C39C-474E-9069-5E9A3570F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69927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B4A999-34D9-4A4D-B40E-FD064B131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56B14-C158-4BD8-ABD1-9CFB77E1CDDD}" type="datetime1">
              <a:rPr lang="en-GB" smtClean="0"/>
              <a:t>06/02/2023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7AD61DA-1957-490D-BD36-CBE15EDF6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DSSAD use cases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F0A2D9-B2DC-4447-BE4B-97055C9A8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0154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1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hape, arrow&#10;&#10;Description automatically generated">
            <a:extLst>
              <a:ext uri="{FF2B5EF4-FFF2-40B4-BE49-F238E27FC236}">
                <a16:creationId xmlns:a16="http://schemas.microsoft.com/office/drawing/2014/main" id="{F2FFC308-E1AF-490A-BC7A-864C2E29DE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1"/>
            <a:ext cx="12192001" cy="687465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3CDAFA-EC4B-40E4-AADA-09BA174EEDC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6379" y="3770967"/>
            <a:ext cx="10574144" cy="881196"/>
          </a:xfr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370FA5-49A7-404D-97CB-01135F8F227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6379" y="4669635"/>
            <a:ext cx="9446860" cy="77287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54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4BCD7-3107-480B-99BB-C1FE11F66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B81DC-93D9-4427-9CC0-A294EA36C961}" type="datetime1">
              <a:rPr lang="en-GB" smtClean="0"/>
              <a:t>06/02/2023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4824DC-FA49-4850-AA45-25103D73E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D209D4-B103-4993-ADF3-9AD1A66734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46188" y="5727693"/>
            <a:ext cx="4849812" cy="698347"/>
          </a:xfrm>
        </p:spPr>
        <p:txBody>
          <a:bodyPr/>
          <a:lstStyle>
            <a:lvl1pPr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BDB854A-7269-4DC0-9140-879E83DC7CD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46188" y="6302066"/>
            <a:ext cx="4849812" cy="298760"/>
          </a:xfrm>
        </p:spPr>
        <p:txBody>
          <a:bodyPr anchor="ctr" anchorCtr="0"/>
          <a:lstStyle>
            <a:lvl1pPr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INSERT SECURITY CLASSIFICATION / DRAFT STATUS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34F166C-672F-418A-AA26-69FDF880322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92" y="361132"/>
            <a:ext cx="1187904" cy="754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050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hape, arrow&#10;&#10;Description automatically generated">
            <a:extLst>
              <a:ext uri="{FF2B5EF4-FFF2-40B4-BE49-F238E27FC236}">
                <a16:creationId xmlns:a16="http://schemas.microsoft.com/office/drawing/2014/main" id="{F2FFC308-E1AF-490A-BC7A-864C2E29DE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1"/>
            <a:ext cx="12192001" cy="687465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3CDAFA-EC4B-40E4-AADA-09BA174EEDC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6379" y="3770967"/>
            <a:ext cx="10574144" cy="881196"/>
          </a:xfr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6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370FA5-49A7-404D-97CB-01135F8F227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6379" y="4669635"/>
            <a:ext cx="9446860" cy="77287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54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4BCD7-3107-480B-99BB-C1FE11F66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D42E2-F962-4FD9-9FA8-F9FB17E2AC00}" type="datetime1">
              <a:rPr lang="en-GB" smtClean="0"/>
              <a:t>06/02/2023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4824DC-FA49-4850-AA45-25103D73E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D209D4-B103-4993-ADF3-9AD1A66734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46188" y="5727693"/>
            <a:ext cx="4849812" cy="698347"/>
          </a:xfrm>
        </p:spPr>
        <p:txBody>
          <a:bodyPr/>
          <a:lstStyle>
            <a:lvl1pPr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3137D607-7FA0-4694-98B8-9BE3BA49941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46188" y="6302066"/>
            <a:ext cx="4849812" cy="298760"/>
          </a:xfrm>
        </p:spPr>
        <p:txBody>
          <a:bodyPr anchor="ctr" anchorCtr="0"/>
          <a:lstStyle>
            <a:lvl1pPr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INSERT SECURITY CLASSIFICATION / DRAFT STATUS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78AB64D-EFCF-4602-8B62-1D05A4835AB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92" y="361132"/>
            <a:ext cx="1187904" cy="754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06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_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6FDB70B-4EF2-4B05-94C2-8D00CB534A2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190875" y="0"/>
            <a:ext cx="9001125" cy="6858000"/>
          </a:xfrm>
          <a:solidFill>
            <a:schemeClr val="accent2"/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pic>
        <p:nvPicPr>
          <p:cNvPr id="11" name="Picture 10" descr="A picture containing icon&#10;&#10;Description automatically generated">
            <a:extLst>
              <a:ext uri="{FF2B5EF4-FFF2-40B4-BE49-F238E27FC236}">
                <a16:creationId xmlns:a16="http://schemas.microsoft.com/office/drawing/2014/main" id="{B0E8E6B3-C742-4CE1-87A8-038754EB252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-1"/>
            <a:ext cx="12203740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3CDAFA-EC4B-40E4-AADA-09BA174EEDC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17421" y="2905213"/>
            <a:ext cx="4694806" cy="1332715"/>
          </a:xfr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370FA5-49A7-404D-97CB-01135F8F227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88797" y="4237928"/>
            <a:ext cx="4723430" cy="77287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4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4BCD7-3107-480B-99BB-C1FE11F66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2DEFD-0DDE-47EF-B11E-05B358705EB9}" type="datetime1">
              <a:rPr lang="en-GB" smtClean="0"/>
              <a:t>06/02/2023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4824DC-FA49-4850-AA45-25103D73E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D209D4-B103-4993-ADF3-9AD1A66734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8797" y="5143653"/>
            <a:ext cx="4723430" cy="698347"/>
          </a:xfrm>
        </p:spPr>
        <p:txBody>
          <a:bodyPr/>
          <a:lstStyle>
            <a:lvl1pPr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A8440923-ECE0-4C9A-A034-12616DFC86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88798" y="6302066"/>
            <a:ext cx="4723430" cy="298760"/>
          </a:xfrm>
        </p:spPr>
        <p:txBody>
          <a:bodyPr anchor="ctr" anchorCtr="0"/>
          <a:lstStyle>
            <a:lvl1pPr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INSERT SECURITY CLASSIFICATION / DRAFT STATUS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4E57993-70E0-41B0-BB34-6C3CD22F2AB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92" y="361132"/>
            <a:ext cx="1187904" cy="754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78951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525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33FD2-D86C-49E6-A07D-14C3CE2B4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A20EA-0D21-4E2F-ACC4-3E0917E04F3C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/>
              <a:t>Click to edit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F0BAB-2E53-4BDE-BB81-AC0004E3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62171-F6F2-4FBE-A143-9226AE97B5A8}" type="datetime1">
              <a:rPr lang="en-GB" smtClean="0"/>
              <a:t>06/02/2023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5FCFCE-00E3-447F-98E9-AF0FF8CC8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DSSAD use cases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A601D-5B65-4FAE-BFBF-EE9C62331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745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Content and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hape, arrow&#10;&#10;Description automatically generated">
            <a:extLst>
              <a:ext uri="{FF2B5EF4-FFF2-40B4-BE49-F238E27FC236}">
                <a16:creationId xmlns:a16="http://schemas.microsoft.com/office/drawing/2014/main" id="{44783AAB-0890-47C8-9B93-700F4C97A9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2192000" cy="68797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A933FD2-D86C-49E6-A07D-14C3CE2B4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6" y="440267"/>
            <a:ext cx="7281182" cy="1250421"/>
          </a:xfrm>
        </p:spPr>
        <p:txBody>
          <a:bodyPr/>
          <a:lstStyle/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A20EA-0D21-4E2F-ACC4-3E0917E04F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940311"/>
            <a:ext cx="5572125" cy="38886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F0BAB-2E53-4BDE-BB81-AC0004E3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57712-285E-486B-8A83-15602485C413}" type="datetime1">
              <a:rPr lang="en-GB" smtClean="0"/>
              <a:t>06/02/2023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5FCFCE-00E3-447F-98E9-AF0FF8CC8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DSSAD use cases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A601D-5B65-4FAE-BFBF-EE9C62331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6077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2E7152A-3151-4B38-B050-E34299548DB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65813" y="0"/>
            <a:ext cx="6326187" cy="6858000"/>
          </a:xfrm>
          <a:solidFill>
            <a:schemeClr val="accent2"/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pic>
        <p:nvPicPr>
          <p:cNvPr id="8" name="Picture 7" descr="Shape&#10;&#10;Description automatically generated">
            <a:extLst>
              <a:ext uri="{FF2B5EF4-FFF2-40B4-BE49-F238E27FC236}">
                <a16:creationId xmlns:a16="http://schemas.microsoft.com/office/drawing/2014/main" id="{42B53CC2-CB0F-4FB0-9D77-A2D8AEE5E26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1"/>
            <a:ext cx="12192001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A933FD2-D86C-49E6-A07D-14C3CE2B4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6" y="440267"/>
            <a:ext cx="7281182" cy="1250421"/>
          </a:xfrm>
        </p:spPr>
        <p:txBody>
          <a:bodyPr/>
          <a:lstStyle/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A20EA-0D21-4E2F-ACC4-3E0917E04F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940311"/>
            <a:ext cx="5572125" cy="38886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F0BAB-2E53-4BDE-BB81-AC0004E3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4B453-9F61-4290-9991-784EBCCD2564}" type="datetime1">
              <a:rPr lang="en-GB" smtClean="0"/>
              <a:t>06/02/2023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5FCFCE-00E3-447F-98E9-AF0FF8CC8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DSSAD use cases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A601D-5B65-4FAE-BFBF-EE9C62331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55F85DA-DF18-4085-8332-66FA0CF5CDD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576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ontent and pictur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6BC7C05-E1FE-4037-AA20-F9569B1C629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95925" y="0"/>
            <a:ext cx="6696075" cy="6883400"/>
          </a:xfrm>
          <a:solidFill>
            <a:schemeClr val="accent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pic>
        <p:nvPicPr>
          <p:cNvPr id="9" name="Picture 8" descr="Shape, arrow&#10;&#10;Description automatically generated">
            <a:extLst>
              <a:ext uri="{FF2B5EF4-FFF2-40B4-BE49-F238E27FC236}">
                <a16:creationId xmlns:a16="http://schemas.microsoft.com/office/drawing/2014/main" id="{5404C8EA-A77B-4F00-A7B1-5D25002A23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837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A933FD2-D86C-49E6-A07D-14C3CE2B4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6" y="440267"/>
            <a:ext cx="7281182" cy="1250421"/>
          </a:xfrm>
        </p:spPr>
        <p:txBody>
          <a:bodyPr/>
          <a:lstStyle/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A20EA-0D21-4E2F-ACC4-3E0917E04F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940311"/>
            <a:ext cx="5572125" cy="38886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F0BAB-2E53-4BDE-BB81-AC0004E3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530B9-15E0-4AE1-AE89-9193F9F433E0}" type="datetime1">
              <a:rPr lang="en-GB" smtClean="0"/>
              <a:t>06/02/2023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5FCFCE-00E3-447F-98E9-AF0FF8CC8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DSSAD use cases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A601D-5B65-4FAE-BFBF-EE9C62331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4DE3238-799A-4D47-945B-B19892DAE56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10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33FD2-D86C-49E6-A07D-14C3CE2B4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1475" y="440267"/>
            <a:ext cx="9354097" cy="1250421"/>
          </a:xfrm>
        </p:spPr>
        <p:txBody>
          <a:bodyPr/>
          <a:lstStyle/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A20EA-0D21-4E2F-ACC4-3E0917E04F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940311"/>
            <a:ext cx="9354097" cy="38886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F0BAB-2E53-4BDE-BB81-AC0004E3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2C638-A696-4048-A984-2AD325DBAEEC}" type="datetime1">
              <a:rPr lang="en-GB" smtClean="0"/>
              <a:t>06/02/2023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5FCFCE-00E3-447F-98E9-AF0FF8CC8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DSSAD use cases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A601D-5B65-4FAE-BFBF-EE9C62331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4F2716-E3FF-4D83-B640-444E8721EF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7282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12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26D5C50-436E-4229-BA72-2D200375BB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440267"/>
            <a:ext cx="11449049" cy="125042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3FA3E5-0B93-495B-AE27-AE619B1C79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1475" y="1940311"/>
            <a:ext cx="11449050" cy="388869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4DBB6F-9A36-441D-9BB9-1F32FE5418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1475" y="722226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2FA7B-2F82-4862-BD1A-CCD8D5A9593A}" type="datetime1">
              <a:rPr lang="en-GB" smtClean="0"/>
              <a:t>06/02/2023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0F3454-7D82-42C0-8A0F-3B535FCED2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59758" y="6365061"/>
            <a:ext cx="6276474" cy="18090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DSSAD use cases</a:t>
            </a:r>
            <a:endParaRPr lang="en-GB" sz="1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999B28-17A1-4609-80B9-FC51E4DD88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77323" y="719003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DF9F179-383E-42D2-9EE1-1819EAC710BA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6373745"/>
            <a:ext cx="1692092" cy="18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503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64" r:id="rId3"/>
    <p:sldLayoutId id="2147483665" r:id="rId4"/>
    <p:sldLayoutId id="2147483650" r:id="rId5"/>
    <p:sldLayoutId id="2147483666" r:id="rId6"/>
    <p:sldLayoutId id="2147483667" r:id="rId7"/>
    <p:sldLayoutId id="2147483668" r:id="rId8"/>
    <p:sldLayoutId id="2147483659" r:id="rId9"/>
    <p:sldLayoutId id="2147483660" r:id="rId10"/>
    <p:sldLayoutId id="2147483652" r:id="rId11"/>
    <p:sldLayoutId id="2147483661" r:id="rId12"/>
    <p:sldLayoutId id="2147483651" r:id="rId13"/>
    <p:sldLayoutId id="2147483669" r:id="rId14"/>
    <p:sldLayoutId id="2147483670" r:id="rId15"/>
    <p:sldLayoutId id="2147483654" r:id="rId16"/>
    <p:sldLayoutId id="2147483655" r:id="rId17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E115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SzPct val="110000"/>
        <a:buFont typeface="Arial" panose="020B0604020202020204" pitchFamily="34" charset="0"/>
        <a:buChar char="•"/>
        <a:defRPr sz="2400" b="1" kern="1200">
          <a:solidFill>
            <a:srgbClr val="006AB0"/>
          </a:solidFill>
          <a:latin typeface="+mn-lt"/>
          <a:ea typeface="+mn-ea"/>
          <a:cs typeface="+mn-cs"/>
        </a:defRPr>
      </a:lvl1pPr>
      <a:lvl2pPr marL="230400" indent="-230400" algn="l" defTabSz="914400" rtl="0" eaLnBrk="1" latinLnBrk="0" hangingPunct="1">
        <a:lnSpc>
          <a:spcPct val="90000"/>
        </a:lnSpc>
        <a:spcBef>
          <a:spcPts val="500"/>
        </a:spcBef>
        <a:buSzPct val="110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27063" indent="-381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—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2013" indent="-234950" algn="l" defTabSz="914400" rtl="0" eaLnBrk="1" latinLnBrk="0" hangingPunct="1">
        <a:lnSpc>
          <a:spcPct val="90000"/>
        </a:lnSpc>
        <a:spcBef>
          <a:spcPts val="500"/>
        </a:spcBef>
        <a:buSzPct val="110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260475" indent="-398463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—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34" userDrawn="1">
          <p15:clr>
            <a:srgbClr val="F26B43"/>
          </p15:clr>
        </p15:guide>
        <p15:guide id="2" pos="7446" userDrawn="1">
          <p15:clr>
            <a:srgbClr val="F26B43"/>
          </p15:clr>
        </p15:guide>
        <p15:guide id="3" pos="3840" userDrawn="1">
          <p15:clr>
            <a:srgbClr val="F26B43"/>
          </p15:clr>
        </p15:guide>
        <p15:guide id="4" orient="horz" pos="4104" userDrawn="1">
          <p15:clr>
            <a:srgbClr val="F26B43"/>
          </p15:clr>
        </p15:guide>
        <p15:guide id="5" orient="horz" pos="1220" userDrawn="1">
          <p15:clr>
            <a:srgbClr val="F26B43"/>
          </p15:clr>
        </p15:guide>
        <p15:guide id="6" orient="horz" pos="36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FEE24-EEF7-47BE-8FB3-F0A46B00E6AD}"/>
              </a:ext>
            </a:extLst>
          </p:cNvPr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GB" dirty="0"/>
              <a:t>DSSAD Use Cases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815641-CEE3-4F49-8EA4-4CBF9A74A136}"/>
              </a:ext>
            </a:extLst>
          </p:cNvPr>
          <p:cNvSpPr>
            <a:spLocks noGrp="1"/>
          </p:cNvSpPr>
          <p:nvPr>
            <p:ph type="body" sz="quarter" idx="13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GB" dirty="0"/>
              <a:t>Pete Edwards</a:t>
            </a:r>
          </a:p>
          <a:p>
            <a:r>
              <a:rPr lang="en-GB" dirty="0"/>
              <a:t>Feb 2023</a:t>
            </a:r>
          </a:p>
        </p:txBody>
      </p:sp>
    </p:spTree>
    <p:extLst>
      <p:ext uri="{BB962C8B-B14F-4D97-AF65-F5344CB8AC3E}">
        <p14:creationId xmlns:p14="http://schemas.microsoft.com/office/powerpoint/2010/main" val="3619528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FD9C746-2BED-46B1-BC3D-E97A701A5B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861766"/>
            <a:ext cx="8004954" cy="2849174"/>
          </a:xfrm>
        </p:spPr>
        <p:txBody>
          <a:bodyPr/>
          <a:lstStyle/>
          <a:p>
            <a:r>
              <a:rPr lang="en-GB" sz="4800" dirty="0"/>
              <a:t>“Data recorded to evaluate/monitor overall safety performance and </a:t>
            </a:r>
            <a:r>
              <a:rPr lang="en-GB" sz="4800" dirty="0">
                <a:solidFill>
                  <a:srgbClr val="FFC000"/>
                </a:solidFill>
              </a:rPr>
              <a:t>identify when ADS is in control of vehicles</a:t>
            </a:r>
            <a:r>
              <a:rPr lang="en-GB" sz="4800" dirty="0"/>
              <a:t>”</a:t>
            </a:r>
            <a:endParaRPr lang="en-GB" sz="540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DA16ECF-F39A-4F6D-97A3-A2A75F13A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DSSAD location data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9814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F5BB1FC-D258-41F4-9423-8A75E04EA3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Two distinct use cases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92AC19-A7F3-440A-BB7B-2EBB88188A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1747" y="2476365"/>
            <a:ext cx="5572125" cy="3888695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Investigating an individual incident involving a specific vehicle</a:t>
            </a:r>
          </a:p>
          <a:p>
            <a:pPr marL="287550" lvl="1" indent="-285750"/>
            <a:r>
              <a:rPr lang="en-GB" dirty="0"/>
              <a:t>Determine whether an incident should be investigated as an ADS incident or a conventional human incident</a:t>
            </a:r>
          </a:p>
          <a:p>
            <a:pPr marL="287550" lvl="1" indent="-285750"/>
            <a:r>
              <a:rPr lang="en-GB" dirty="0"/>
              <a:t>Providing data for context in the case of an incident involving an ADS that did not trigger an EDR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E6AC8FF-B675-4B40-9E08-C8ABBD1F8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DSSAD use cases</a:t>
            </a:r>
          </a:p>
        </p:txBody>
      </p:sp>
      <p:sp>
        <p:nvSpPr>
          <p:cNvPr id="3" name="Content Placeholder 5">
            <a:extLst>
              <a:ext uri="{FF2B5EF4-FFF2-40B4-BE49-F238E27FC236}">
                <a16:creationId xmlns:a16="http://schemas.microsoft.com/office/drawing/2014/main" id="{D9AE99AE-8376-865C-3833-5EC09826B5F1}"/>
              </a:ext>
            </a:extLst>
          </p:cNvPr>
          <p:cNvSpPr txBox="1">
            <a:spLocks/>
          </p:cNvSpPr>
          <p:nvPr/>
        </p:nvSpPr>
        <p:spPr>
          <a:xfrm>
            <a:off x="6450169" y="2476366"/>
            <a:ext cx="5572125" cy="388869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Pct val="110000"/>
              <a:buFont typeface="Arial" panose="020B0604020202020204" pitchFamily="34" charset="0"/>
              <a:buChar char="•"/>
              <a:defRPr sz="2400" b="1" kern="1200">
                <a:solidFill>
                  <a:srgbClr val="006AB0"/>
                </a:solidFill>
                <a:latin typeface="+mn-lt"/>
                <a:ea typeface="+mn-ea"/>
                <a:cs typeface="+mn-cs"/>
              </a:defRPr>
            </a:lvl1pPr>
            <a:lvl2pPr marL="230400" indent="-230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1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7063" indent="-381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2013" indent="-2349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1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0475" indent="-3984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Statistical analysis of many vehicles to evaluate/monitor overall safety performance</a:t>
            </a:r>
          </a:p>
          <a:p>
            <a:pPr marL="287550" lvl="1" indent="-285750"/>
            <a:r>
              <a:rPr lang="en-GB" dirty="0"/>
              <a:t>General data about the safety performance of ADS vehicles</a:t>
            </a:r>
          </a:p>
          <a:p>
            <a:pPr marL="287550" lvl="1" indent="-285750"/>
            <a:r>
              <a:rPr lang="en-GB" dirty="0"/>
              <a:t>Data for identifying systematic problems</a:t>
            </a:r>
          </a:p>
          <a:p>
            <a:pPr marL="287550" lvl="1" indent="-285750"/>
            <a:r>
              <a:rPr lang="en-GB" dirty="0"/>
              <a:t>Not necessarily tied to specific incidents</a:t>
            </a:r>
          </a:p>
          <a:p>
            <a:pPr marL="287550" lvl="1" indent="-28575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3330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F5BB1FC-D258-41F4-9423-8A75E04EA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440267"/>
            <a:ext cx="10298266" cy="1250421"/>
          </a:xfrm>
        </p:spPr>
        <p:txBody>
          <a:bodyPr/>
          <a:lstStyle/>
          <a:p>
            <a:r>
              <a:rPr lang="en-GB" dirty="0"/>
              <a:t>Two distinct privacy requirements</a:t>
            </a:r>
            <a:br>
              <a:rPr lang="en-GB" dirty="0"/>
            </a:b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92AC19-A7F3-440A-BB7B-2EBB88188A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1747" y="2476365"/>
            <a:ext cx="5572125" cy="3888695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Investigating an individual incident involving a specific vehicle</a:t>
            </a:r>
          </a:p>
          <a:p>
            <a:pPr marL="287550" lvl="1" indent="-285750"/>
            <a:r>
              <a:rPr lang="en-GB" dirty="0"/>
              <a:t>Investigations into a specific vehicle for a specific legal purpose (Crash investigation, investigating traffic offence etc)</a:t>
            </a:r>
          </a:p>
          <a:p>
            <a:pPr marL="287550" lvl="1" indent="-285750"/>
            <a:r>
              <a:rPr lang="en-GB" dirty="0"/>
              <a:t>Appropriate to have identifying data e.g. full VIN, location data etc</a:t>
            </a:r>
          </a:p>
          <a:p>
            <a:pPr marL="287550" lvl="1" indent="-285750"/>
            <a:r>
              <a:rPr lang="en-GB" dirty="0"/>
              <a:t>GDPR allows the use of personal data </a:t>
            </a:r>
            <a:r>
              <a:rPr lang="en-GB" sz="1800" b="1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“necessary for the establishment, exercise or defence of legal claims or whenever courts are acting in their judicial capacity”</a:t>
            </a:r>
            <a:endParaRPr lang="en-GB" b="1" dirty="0"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E6AC8FF-B675-4B40-9E08-C8ABBD1F8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DSSAD use cases</a:t>
            </a:r>
          </a:p>
        </p:txBody>
      </p:sp>
      <p:sp>
        <p:nvSpPr>
          <p:cNvPr id="3" name="Content Placeholder 5">
            <a:extLst>
              <a:ext uri="{FF2B5EF4-FFF2-40B4-BE49-F238E27FC236}">
                <a16:creationId xmlns:a16="http://schemas.microsoft.com/office/drawing/2014/main" id="{D9AE99AE-8376-865C-3833-5EC09826B5F1}"/>
              </a:ext>
            </a:extLst>
          </p:cNvPr>
          <p:cNvSpPr txBox="1">
            <a:spLocks/>
          </p:cNvSpPr>
          <p:nvPr/>
        </p:nvSpPr>
        <p:spPr>
          <a:xfrm>
            <a:off x="6450169" y="2476366"/>
            <a:ext cx="5572125" cy="388869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Pct val="110000"/>
              <a:buFont typeface="Arial" panose="020B0604020202020204" pitchFamily="34" charset="0"/>
              <a:buChar char="•"/>
              <a:defRPr sz="2400" b="1" kern="1200">
                <a:solidFill>
                  <a:srgbClr val="006AB0"/>
                </a:solidFill>
                <a:latin typeface="+mn-lt"/>
                <a:ea typeface="+mn-ea"/>
                <a:cs typeface="+mn-cs"/>
              </a:defRPr>
            </a:lvl1pPr>
            <a:lvl2pPr marL="230400" indent="-230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1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7063" indent="-3810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2013" indent="-2349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1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0475" indent="-3984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—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Statistical analysis of many vehicles to evaluate/monitor overall safety performance</a:t>
            </a:r>
          </a:p>
          <a:p>
            <a:pPr marL="287550" lvl="1" indent="-285750"/>
            <a:r>
              <a:rPr lang="en-GB" dirty="0"/>
              <a:t>No legal need for personal data</a:t>
            </a:r>
          </a:p>
          <a:p>
            <a:pPr marL="287550" lvl="1" indent="-285750"/>
            <a:r>
              <a:rPr lang="en-GB" dirty="0"/>
              <a:t>Data should be anonymised (partial VIN etc)</a:t>
            </a:r>
          </a:p>
          <a:p>
            <a:pPr marL="287550" lvl="1" indent="-285750"/>
            <a:r>
              <a:rPr lang="en-GB" dirty="0"/>
              <a:t>Data may be used by external researchers</a:t>
            </a:r>
          </a:p>
          <a:p>
            <a:pPr marL="287550" lvl="1" indent="-285750"/>
            <a:endParaRPr lang="en-GB" dirty="0"/>
          </a:p>
          <a:p>
            <a:pPr marL="287550" lvl="1" indent="-28575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5007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65ED15-D4B8-2593-A409-2A862A87FB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Way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63F6AD-5FC9-FD15-E6ED-542B5D04F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940311"/>
            <a:ext cx="5417983" cy="3888695"/>
          </a:xfrm>
        </p:spPr>
        <p:txBody>
          <a:bodyPr/>
          <a:lstStyle/>
          <a:p>
            <a:r>
              <a:rPr lang="en-GB" dirty="0"/>
              <a:t>Privacy concerns refer to how the data is used not whether the DSSAD collects it in the first place</a:t>
            </a:r>
          </a:p>
          <a:p>
            <a:r>
              <a:rPr lang="en-GB" dirty="0"/>
              <a:t>We should not discount a particular data element if it would be useful for either use case</a:t>
            </a:r>
          </a:p>
          <a:p>
            <a:r>
              <a:rPr lang="en-GB" dirty="0"/>
              <a:t>The purpose of the data when it is used will determine whether it must be anonymised.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135CA6-1EF6-F1FC-7151-3AE7D5273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DSSAD use cases</a:t>
            </a:r>
          </a:p>
        </p:txBody>
      </p:sp>
    </p:spTree>
    <p:extLst>
      <p:ext uri="{BB962C8B-B14F-4D97-AF65-F5344CB8AC3E}">
        <p14:creationId xmlns:p14="http://schemas.microsoft.com/office/powerpoint/2010/main" val="45265793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ONE_MU_TITLE 1" val="Top=273.7835|Left=98.14008|Width=832.6097|Height=69.3855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ONE_MU_TEXT PLACEHOLDER 3" val="Top=426.9993|Left=98.12504|Width=381.875|Height=54.98795"/>
</p:tagLst>
</file>

<file path=ppt/theme/theme1.xml><?xml version="1.0" encoding="utf-8"?>
<a:theme xmlns:a="http://schemas.openxmlformats.org/drawingml/2006/main" name="Office Theme">
  <a:themeElements>
    <a:clrScheme name="DfT_Set 1">
      <a:dk1>
        <a:srgbClr val="161616"/>
      </a:dk1>
      <a:lt1>
        <a:sysClr val="window" lastClr="FFFFFF"/>
      </a:lt1>
      <a:dk2>
        <a:srgbClr val="161616"/>
      </a:dk2>
      <a:lt2>
        <a:srgbClr val="EEF1F2"/>
      </a:lt2>
      <a:accent1>
        <a:srgbClr val="006853"/>
      </a:accent1>
      <a:accent2>
        <a:srgbClr val="1DE9B6"/>
      </a:accent2>
      <a:accent3>
        <a:srgbClr val="15B542"/>
      </a:accent3>
      <a:accent4>
        <a:srgbClr val="161616"/>
      </a:accent4>
      <a:accent5>
        <a:srgbClr val="EEF1F2"/>
      </a:accent5>
      <a:accent6>
        <a:srgbClr val="626262"/>
      </a:accent6>
      <a:hlink>
        <a:srgbClr val="0082CA"/>
      </a:hlink>
      <a:folHlink>
        <a:srgbClr val="006AB0"/>
      </a:folHlink>
    </a:clrScheme>
    <a:fontScheme name="D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fT_set1">
        <a:dk1>
          <a:sysClr val="windowText" lastClr="000000"/>
        </a:dk1>
        <a:lt1>
          <a:sysClr val="window" lastClr="FFFFFF"/>
        </a:lt1>
        <a:dk2>
          <a:srgbClr val="44546A"/>
        </a:dk2>
        <a:lt2>
          <a:srgbClr val="E7E6E6"/>
        </a:lt2>
        <a:accent1>
          <a:srgbClr val="006853"/>
        </a:accent1>
        <a:accent2>
          <a:srgbClr val="1DE9B6"/>
        </a:accent2>
        <a:accent3>
          <a:srgbClr val="15B542"/>
        </a:accent3>
        <a:accent4>
          <a:srgbClr val="161616"/>
        </a:accent4>
        <a:accent5>
          <a:srgbClr val="EEF1F2"/>
        </a:accent5>
        <a:accent6>
          <a:srgbClr val="626262"/>
        </a:accent6>
        <a:hlink>
          <a:srgbClr val="0082CA"/>
        </a:hlink>
        <a:folHlink>
          <a:srgbClr val="006AB0"/>
        </a:folHlink>
      </a:clrScheme>
    </a:extraClrScheme>
    <a:extraClrScheme>
      <a:clrScheme name="DfT_Set2">
        <a:dk1>
          <a:srgbClr val="161616"/>
        </a:dk1>
        <a:lt1>
          <a:sysClr val="window" lastClr="FFFFFF"/>
        </a:lt1>
        <a:dk2>
          <a:srgbClr val="161616"/>
        </a:dk2>
        <a:lt2>
          <a:srgbClr val="EEF1F2"/>
        </a:lt2>
        <a:accent1>
          <a:srgbClr val="15B542"/>
        </a:accent1>
        <a:accent2>
          <a:srgbClr val="88EF1B"/>
        </a:accent2>
        <a:accent3>
          <a:srgbClr val="9D98C9"/>
        </a:accent3>
        <a:accent4>
          <a:srgbClr val="0E115F"/>
        </a:accent4>
        <a:accent5>
          <a:srgbClr val="EEF1F2"/>
        </a:accent5>
        <a:accent6>
          <a:srgbClr val="626262"/>
        </a:accent6>
        <a:hlink>
          <a:srgbClr val="0082CA"/>
        </a:hlink>
        <a:folHlink>
          <a:srgbClr val="006AB0"/>
        </a:folHlink>
      </a:clrScheme>
    </a:extraClrScheme>
    <a:extraClrScheme>
      <a:clrScheme name="DfT_Set3">
        <a:dk1>
          <a:srgbClr val="161616"/>
        </a:dk1>
        <a:lt1>
          <a:sysClr val="window" lastClr="FFFFFF"/>
        </a:lt1>
        <a:dk2>
          <a:srgbClr val="161616"/>
        </a:dk2>
        <a:lt2>
          <a:srgbClr val="EEF1F2"/>
        </a:lt2>
        <a:accent1>
          <a:srgbClr val="FF5500"/>
        </a:accent1>
        <a:accent2>
          <a:srgbClr val="161616"/>
        </a:accent2>
        <a:accent3>
          <a:srgbClr val="EEF1F2"/>
        </a:accent3>
        <a:accent4>
          <a:srgbClr val="FDBB8B"/>
        </a:accent4>
        <a:accent5>
          <a:srgbClr val="626262"/>
        </a:accent5>
        <a:accent6>
          <a:srgbClr val="161616"/>
        </a:accent6>
        <a:hlink>
          <a:srgbClr val="0082CA"/>
        </a:hlink>
        <a:folHlink>
          <a:srgbClr val="006AB0"/>
        </a:folHlink>
      </a:clrScheme>
    </a:extraClrScheme>
    <a:extraClrScheme>
      <a:clrScheme name="DfT_Set 4">
        <a:dk1>
          <a:srgbClr val="161616"/>
        </a:dk1>
        <a:lt1>
          <a:sysClr val="window" lastClr="FFFFFF"/>
        </a:lt1>
        <a:dk2>
          <a:srgbClr val="161616"/>
        </a:dk2>
        <a:lt2>
          <a:srgbClr val="EEF1F2"/>
        </a:lt2>
        <a:accent1>
          <a:srgbClr val="FFD833"/>
        </a:accent1>
        <a:accent2>
          <a:srgbClr val="0E115F"/>
        </a:accent2>
        <a:accent3>
          <a:srgbClr val="F8FB9E"/>
        </a:accent3>
        <a:accent4>
          <a:srgbClr val="0E115F"/>
        </a:accent4>
        <a:accent5>
          <a:srgbClr val="EEF1F2"/>
        </a:accent5>
        <a:accent6>
          <a:srgbClr val="626262"/>
        </a:accent6>
        <a:hlink>
          <a:srgbClr val="0082CA"/>
        </a:hlink>
        <a:folHlink>
          <a:srgbClr val="006AB0"/>
        </a:folHlink>
      </a:clrScheme>
    </a:extraClrScheme>
  </a:extraClrSchemeLst>
  <a:extLst>
    <a:ext uri="{05A4C25C-085E-4340-85A3-A5531E510DB2}">
      <thm15:themeFamily xmlns:thm15="http://schemas.microsoft.com/office/thememl/2012/main" name="DfT Wide screen_Plain comp_OLD" id="{E247C650-169F-4905-B4BE-4027D275A526}" vid="{3EC51F70-330A-472A-B2EC-370E9E56B8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ecurity_x0020_Classification xmlns="15ff3d39-6e7b-4d70-9b7c-8d9fe85d0f29">Official</Security_x0020_Classification>
    <Historical_x0020_Importance xmlns="15ff3d39-6e7b-4d70-9b7c-8d9fe85d0f29">false</Historical_x0020_Importance>
    <dlc_EmailTo xmlns="15ff3d39-6e7b-4d70-9b7c-8d9fe85d0f29" xsi:nil="true"/>
    <TaxCatchAll xmlns="15ff3d39-6e7b-4d70-9b7c-8d9fe85d0f29" xsi:nil="true"/>
    <dlc_EmailSubject xmlns="15ff3d39-6e7b-4d70-9b7c-8d9fe85d0f29" xsi:nil="true"/>
    <dlc_EmailCC xmlns="15ff3d39-6e7b-4d70-9b7c-8d9fe85d0f29" xsi:nil="true"/>
    <dlc_EmailBCC xmlns="15ff3d39-6e7b-4d70-9b7c-8d9fe85d0f29" xsi:nil="true"/>
    <dlc_EmailFrom xmlns="15ff3d39-6e7b-4d70-9b7c-8d9fe85d0f29" xsi:nil="true"/>
    <dlc_EmailReceivedUTC xmlns="15ff3d39-6e7b-4d70-9b7c-8d9fe85d0f29" xsi:nil="true"/>
    <dlc_EmailSentUTC xmlns="15ff3d39-6e7b-4d70-9b7c-8d9fe85d0f29" xsi:nil="true"/>
    <d28f1dd39ca44d93a9ba0d339cd2cfbc xmlns="4fea251c-3bdd-4d50-962b-ffa2ae250ba0">
      <Terms xmlns="http://schemas.microsoft.com/office/infopath/2007/PartnerControls"/>
    </d28f1dd39ca44d93a9ba0d339cd2cfbc>
    <n30081d4a6394f3798cc88be69ab51c8 xmlns="4fea251c-3bdd-4d50-962b-ffa2ae250ba0">
      <Terms xmlns="http://schemas.microsoft.com/office/infopath/2007/PartnerControls"/>
    </n30081d4a6394f3798cc88be69ab51c8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F2F1CFEC9AF84380787CDB9135F4CD" ma:contentTypeVersion="13" ma:contentTypeDescription="Create a new document." ma:contentTypeScope="" ma:versionID="b831df18b0bcb6378b9f0ffe75f6f046">
  <xsd:schema xmlns:xsd="http://www.w3.org/2001/XMLSchema" xmlns:xs="http://www.w3.org/2001/XMLSchema" xmlns:p="http://schemas.microsoft.com/office/2006/metadata/properties" xmlns:ns2="4fea251c-3bdd-4d50-962b-ffa2ae250ba0" xmlns:ns3="15ff3d39-6e7b-4d70-9b7c-8d9fe85d0f29" xmlns:ns4="7bcd41af-3e52-4378-bf12-165ae375de30" targetNamespace="http://schemas.microsoft.com/office/2006/metadata/properties" ma:root="true" ma:fieldsID="0a0ab2dd9ebab3cb23753cf553d96dd8" ns2:_="" ns3:_="" ns4:_="">
    <xsd:import namespace="4fea251c-3bdd-4d50-962b-ffa2ae250ba0"/>
    <xsd:import namespace="15ff3d39-6e7b-4d70-9b7c-8d9fe85d0f29"/>
    <xsd:import namespace="7bcd41af-3e52-4378-bf12-165ae375de30"/>
    <xsd:element name="properties">
      <xsd:complexType>
        <xsd:sequence>
          <xsd:element name="documentManagement">
            <xsd:complexType>
              <xsd:all>
                <xsd:element ref="ns2:n30081d4a6394f3798cc88be69ab51c8" minOccurs="0"/>
                <xsd:element ref="ns3:TaxCatchAll" minOccurs="0"/>
                <xsd:element ref="ns3:TaxCatchAllLabel" minOccurs="0"/>
                <xsd:element ref="ns2:d28f1dd39ca44d93a9ba0d339cd2cfbc" minOccurs="0"/>
                <xsd:element ref="ns3:Historical_x0020_Importance" minOccurs="0"/>
                <xsd:element ref="ns3:Security_x0020_Classification" minOccurs="0"/>
                <xsd:element ref="ns3:dlc_EmailBCC" minOccurs="0"/>
                <xsd:element ref="ns3:dlc_EmailCC" minOccurs="0"/>
                <xsd:element ref="ns3:dlc_EmailReceivedUTC" minOccurs="0"/>
                <xsd:element ref="ns3:dlc_EmailSentUTC" minOccurs="0"/>
                <xsd:element ref="ns3:dlc_EmailFrom" minOccurs="0"/>
                <xsd:element ref="ns3:dlc_EmailSubject" minOccurs="0"/>
                <xsd:element ref="ns3:dlc_EmailTo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DateTaken" minOccurs="0"/>
                <xsd:element ref="ns4:MediaServiceLocation" minOccurs="0"/>
                <xsd:element ref="ns4:MediaServiceAutoKeyPoints" minOccurs="0"/>
                <xsd:element ref="ns4:MediaServiceKeyPoints" minOccurs="0"/>
                <xsd:element ref="ns2:SharedWithUsers" minOccurs="0"/>
                <xsd:element ref="ns2:SharedWithDetails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ea251c-3bdd-4d50-962b-ffa2ae250ba0" elementFormDefault="qualified">
    <xsd:import namespace="http://schemas.microsoft.com/office/2006/documentManagement/types"/>
    <xsd:import namespace="http://schemas.microsoft.com/office/infopath/2007/PartnerControls"/>
    <xsd:element name="n30081d4a6394f3798cc88be69ab51c8" ma:index="8" nillable="true" ma:taxonomy="true" ma:internalName="n30081d4a6394f3798cc88be69ab51c8" ma:taxonomyFieldName="CustomTag" ma:displayName="Custom Tag" ma:default="" ma:fieldId="{730081d4-a639-4f37-98cc-88be69ab51c8}" ma:sspId="5de26ec3-896b-4bef-bed1-ad194f885b2b" ma:termSetId="1fda0bda-7382-4997-83fd-c032905b4fa4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d28f1dd39ca44d93a9ba0d339cd2cfbc" ma:index="12" nillable="true" ma:taxonomy="true" ma:internalName="d28f1dd39ca44d93a9ba0d339cd2cfbc" ma:taxonomyFieldName="FinancialYear" ma:displayName="Financial Year" ma:fieldId="{d28f1dd3-9ca4-4d93-a9ba-0d339cd2cfbc}" ma:sspId="5de26ec3-896b-4bef-bed1-ad194f885b2b" ma:termSetId="ad0d7153-16bc-4f62-8559-37863dc2e05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aredWithUsers" ma:index="3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ff3d39-6e7b-4d70-9b7c-8d9fe85d0f29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hidden="true" ma:list="{55e0d90b-24ab-4bde-ad7e-6e63d4e76866}" ma:internalName="TaxCatchAll" ma:showField="CatchAllData" ma:web="4fea251c-3bdd-4d50-962b-ffa2ae250b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e0d90b-24ab-4bde-ad7e-6e63d4e76866}" ma:internalName="TaxCatchAllLabel" ma:readOnly="true" ma:showField="CatchAllDataLabel" ma:web="4fea251c-3bdd-4d50-962b-ffa2ae250b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Historical_x0020_Importance" ma:index="14" nillable="true" ma:displayName="Historical Importance" ma:default="0" ma:internalName="Historical_x0020_Importance">
      <xsd:simpleType>
        <xsd:restriction base="dms:Boolean"/>
      </xsd:simpleType>
    </xsd:element>
    <xsd:element name="Security_x0020_Classification" ma:index="15" nillable="true" ma:displayName="Security Classification" ma:default="Official" ma:format="Dropdown" ma:internalName="Security_x0020_Classification">
      <xsd:simpleType>
        <xsd:restriction base="dms:Choice">
          <xsd:enumeration value="Official Sensitive"/>
          <xsd:enumeration value="Official"/>
        </xsd:restriction>
      </xsd:simpleType>
    </xsd:element>
    <xsd:element name="dlc_EmailBCC" ma:index="16" nillable="true" ma:displayName="BCC" ma:description="" ma:internalName="dlc_EmailBCC">
      <xsd:simpleType>
        <xsd:restriction base="dms:Note">
          <xsd:maxLength value="1024"/>
        </xsd:restriction>
      </xsd:simpleType>
    </xsd:element>
    <xsd:element name="dlc_EmailCC" ma:index="17" nillable="true" ma:displayName="CC" ma:description="" ma:internalName="dlc_EmailCC">
      <xsd:simpleType>
        <xsd:restriction base="dms:Note">
          <xsd:maxLength value="1024"/>
        </xsd:restriction>
      </xsd:simpleType>
    </xsd:element>
    <xsd:element name="dlc_EmailReceivedUTC" ma:index="18" nillable="true" ma:displayName="Date Received" ma:description="" ma:internalName="dlc_EmailReceivedUTC">
      <xsd:simpleType>
        <xsd:restriction base="dms:DateTime"/>
      </xsd:simpleType>
    </xsd:element>
    <xsd:element name="dlc_EmailSentUTC" ma:index="19" nillable="true" ma:displayName="Date Sent" ma:description="" ma:internalName="dlc_EmailSentUTC">
      <xsd:simpleType>
        <xsd:restriction base="dms:DateTime"/>
      </xsd:simpleType>
    </xsd:element>
    <xsd:element name="dlc_EmailFrom" ma:index="20" nillable="true" ma:displayName="From" ma:description="" ma:internalName="dlc_EmailFrom">
      <xsd:simpleType>
        <xsd:restriction base="dms:Text">
          <xsd:maxLength value="255"/>
        </xsd:restriction>
      </xsd:simpleType>
    </xsd:element>
    <xsd:element name="dlc_EmailSubject" ma:index="21" nillable="true" ma:displayName="Email Subject" ma:description="" ma:internalName="dlc_EmailSubject">
      <xsd:simpleType>
        <xsd:restriction base="dms:Note"/>
      </xsd:simpleType>
    </xsd:element>
    <xsd:element name="dlc_EmailTo" ma:index="22" nillable="true" ma:displayName="To" ma:description="" ma:internalName="dlc_EmailTo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cd41af-3e52-4378-bf12-165ae375de3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25" nillable="true" ma:displayName="Tags" ma:internalName="MediaServiceAutoTags" ma:readOnly="true">
      <xsd:simpleType>
        <xsd:restriction base="dms:Text"/>
      </xsd:simpleType>
    </xsd:element>
    <xsd:element name="MediaServiceGenerationTime" ma:index="2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30" nillable="true" ma:displayName="Location" ma:internalName="MediaServiceLocation" ma:readOnly="true">
      <xsd:simpleType>
        <xsd:restriction base="dms:Text"/>
      </xsd:simpleType>
    </xsd:element>
    <xsd:element name="MediaServiceAutoKeyPoints" ma:index="3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3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3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B04A443-D1A7-4D61-8BE7-273502FFCD0C}">
  <ds:schemaRefs>
    <ds:schemaRef ds:uri="http://schemas.microsoft.com/office/2006/documentManagement/types"/>
    <ds:schemaRef ds:uri="7bcd41af-3e52-4378-bf12-165ae375de30"/>
    <ds:schemaRef ds:uri="4fea251c-3bdd-4d50-962b-ffa2ae250ba0"/>
    <ds:schemaRef ds:uri="http://purl.org/dc/elements/1.1/"/>
    <ds:schemaRef ds:uri="http://schemas.microsoft.com/office/2006/metadata/properties"/>
    <ds:schemaRef ds:uri="15ff3d39-6e7b-4d70-9b7c-8d9fe85d0f29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F6DFC95-C8D0-4697-A08D-1FE9ADCDD37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EA908F0-CF64-4FDA-95A3-C6D56FB7FB2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fea251c-3bdd-4d50-962b-ffa2ae250ba0"/>
    <ds:schemaRef ds:uri="15ff3d39-6e7b-4d70-9b7c-8d9fe85d0f29"/>
    <ds:schemaRef ds:uri="7bcd41af-3e52-4378-bf12-165ae375de3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DfT Wide screen_Plain comp</Template>
  <TotalTime>343</TotalTime>
  <Words>284</Words>
  <Application>Microsoft Office PowerPoint</Application>
  <PresentationFormat>Widescreen</PresentationFormat>
  <Paragraphs>30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DSSAD Use Cases</vt:lpstr>
      <vt:lpstr>“Data recorded to evaluate/monitor overall safety performance and identify when ADS is in control of vehicles”</vt:lpstr>
      <vt:lpstr>Two distinct use cases</vt:lpstr>
      <vt:lpstr>Two distinct privacy requirements </vt:lpstr>
      <vt:lpstr>Way forward</vt:lpstr>
    </vt:vector>
  </TitlesOfParts>
  <Company>Department for Transport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DSSAD Use Cases</dc:title>
  <dc:creator>Peter Edwards</dc:creator>
  <cp:lastModifiedBy>Scott Schmidt</cp:lastModifiedBy>
  <cp:revision>2</cp:revision>
  <dcterms:created xsi:type="dcterms:W3CDTF">2023-02-06T08:13:11Z</dcterms:created>
  <dcterms:modified xsi:type="dcterms:W3CDTF">2023-02-06T15:19:13Z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0x010100E0F2F1CFEC9AF84380787CDB9135F4CD</vt:lpwstr>
  </property>
  <property fmtid="{D5CDD505-2E9C-101B-9397-08002B2CF9AE}" pid="3" name="CustomTag">
    <vt:lpwstr/>
  </property>
  <property fmtid="{D5CDD505-2E9C-101B-9397-08002B2CF9AE}" pid="4" name="FinancialYear">
    <vt:lpwstr/>
  </property>
</Properties>
</file>