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0" r:id="rId2"/>
    <p:sldId id="282" r:id="rId3"/>
    <p:sldId id="319" r:id="rId4"/>
    <p:sldId id="323" r:id="rId5"/>
    <p:sldId id="324" r:id="rId6"/>
    <p:sldId id="325" r:id="rId7"/>
    <p:sldId id="326" r:id="rId8"/>
    <p:sldId id="321" r:id="rId9"/>
    <p:sldId id="322" r:id="rId10"/>
    <p:sldId id="271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288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CCIDENT2" initials="A" lastIdx="1" clrIdx="0">
    <p:extLst>
      <p:ext uri="{19B8F6BF-5375-455C-9EA6-DF929625EA0E}">
        <p15:presenceInfo xmlns:p15="http://schemas.microsoft.com/office/powerpoint/2012/main" userId="34b0c3effd75be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8ED5"/>
    <a:srgbClr val="0070C0"/>
    <a:srgbClr val="0000FF"/>
    <a:srgbClr val="FFFFFF"/>
    <a:srgbClr val="00A400"/>
    <a:srgbClr val="06981E"/>
    <a:srgbClr val="2EAC0C"/>
    <a:srgbClr val="27C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58" autoAdjust="0"/>
    <p:restoredTop sz="97325" autoAdjust="0"/>
  </p:normalViewPr>
  <p:slideViewPr>
    <p:cSldViewPr>
      <p:cViewPr varScale="1">
        <p:scale>
          <a:sx n="63" d="100"/>
          <a:sy n="63" d="100"/>
        </p:scale>
        <p:origin x="1344" y="64"/>
      </p:cViewPr>
      <p:guideLst>
        <p:guide orient="horz" pos="2160"/>
        <p:guide pos="2880"/>
        <p:guide orient="horz" pos="28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4" d="100"/>
          <a:sy n="104" d="100"/>
        </p:scale>
        <p:origin x="2184" y="10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99.%20BACK%20UP\01.%20data\01.%20&#51228;&#51089;&#44208;&#54632;&#51312;&#49324;%20&#50629;&#47924;\02.%20&#51088;&#46041;&#52264;&#47532;&#53084;&#49468;&#53552;%20&#50629;&#47924;\02.%20&#51221;&#48372;&#48516;&#49437;%20&#50629;&#47924;\01.%20&#49324;&#44256;&#48516;&#49437;&#50629;&#47924;\95.%20&#51088;&#50984;&#52264;%20&#44284;&#51228;%20&#44288;&#47144;\2022\01.%20KATRI\WP29%20EDR%20DSSAD%20&#51228;&#50504;\&#46321;&#47197;&#45824;&#49688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503052098987105E-2"/>
          <c:y val="4.6447024712623651E-2"/>
          <c:w val="0.90944023958290243"/>
          <c:h val="0.84568116913836855"/>
        </c:manualLayout>
      </c:layout>
      <c:barChart>
        <c:barDir val="col"/>
        <c:grouping val="clustered"/>
        <c:varyColors val="0"/>
        <c:ser>
          <c:idx val="1"/>
          <c:order val="0"/>
          <c:spPr>
            <a:gradFill flip="none" rotWithShape="1">
              <a:gsLst>
                <a:gs pos="0">
                  <a:schemeClr val="accent1">
                    <a:shade val="76000"/>
                  </a:schemeClr>
                </a:gs>
                <a:gs pos="75000">
                  <a:schemeClr val="accent1">
                    <a:shade val="76000"/>
                    <a:lumMod val="60000"/>
                    <a:lumOff val="40000"/>
                  </a:schemeClr>
                </a:gs>
                <a:gs pos="51000">
                  <a:schemeClr val="accent1">
                    <a:shade val="76000"/>
                    <a:alpha val="75000"/>
                  </a:schemeClr>
                </a:gs>
                <a:gs pos="100000">
                  <a:schemeClr val="accent1">
                    <a:shade val="76000"/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Sheet1!$B$4:$H$4</c:f>
              <c:numCache>
                <c:formatCode>General</c:formatCode>
                <c:ptCount val="7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  <c:pt idx="6">
                  <c:v>2022</c:v>
                </c:pt>
              </c:numCache>
            </c:numRef>
          </c:cat>
          <c:val>
            <c:numRef>
              <c:f>Sheet1!$B$5:$H$5</c:f>
              <c:numCache>
                <c:formatCode>General</c:formatCode>
                <c:ptCount val="7"/>
                <c:pt idx="0">
                  <c:v>11</c:v>
                </c:pt>
                <c:pt idx="1">
                  <c:v>25</c:v>
                </c:pt>
                <c:pt idx="2">
                  <c:v>56</c:v>
                </c:pt>
                <c:pt idx="3">
                  <c:v>90</c:v>
                </c:pt>
                <c:pt idx="4">
                  <c:v>135</c:v>
                </c:pt>
                <c:pt idx="5">
                  <c:v>231</c:v>
                </c:pt>
                <c:pt idx="6">
                  <c:v>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2B-492F-850D-5659699107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70"/>
        <c:axId val="1140050783"/>
        <c:axId val="1140051199"/>
      </c:barChart>
      <c:catAx>
        <c:axId val="1140050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0051199"/>
        <c:crosses val="autoZero"/>
        <c:auto val="1"/>
        <c:lblAlgn val="ctr"/>
        <c:lblOffset val="100"/>
        <c:noMultiLvlLbl val="0"/>
      </c:catAx>
      <c:valAx>
        <c:axId val="1140051199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00507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2">
          <a:lumMod val="60000"/>
          <a:lumOff val="40000"/>
        </a:schemeClr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01129" y="185738"/>
            <a:ext cx="5464175" cy="4098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1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4213" y="4499992"/>
            <a:ext cx="5481091" cy="43204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1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8A4C4-5284-4FB3-A488-2220AF2C96B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9291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119" userDrawn="1">
          <p15:clr>
            <a:srgbClr val="F26B43"/>
          </p15:clr>
        </p15:guide>
        <p15:guide id="2" pos="2160" userDrawn="1">
          <p15:clr>
            <a:srgbClr val="F26B43"/>
          </p15:clr>
        </p15:guide>
        <p15:guide id="4" pos="431" userDrawn="1">
          <p15:clr>
            <a:srgbClr val="F26B43"/>
          </p15:clr>
        </p15:guide>
        <p15:guide id="5" pos="3878" userDrawn="1">
          <p15:clr>
            <a:srgbClr val="F26B43"/>
          </p15:clr>
        </p15:guide>
        <p15:guide id="6" orient="horz" pos="2704" userDrawn="1">
          <p15:clr>
            <a:srgbClr val="F26B43"/>
          </p15:clr>
        </p15:guide>
        <p15:guide id="7" orient="horz" pos="4247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4213" y="179388"/>
            <a:ext cx="5481637" cy="411162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4213" y="4283968"/>
            <a:ext cx="5472112" cy="4320480"/>
          </a:xfrm>
          <a:prstGeom prst="rect">
            <a:avLst/>
          </a:prstGeom>
        </p:spPr>
        <p:txBody>
          <a:bodyPr/>
          <a:lstStyle/>
          <a:p>
            <a:endParaRPr lang="ko-KR" altLang="en-US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8701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4213" y="179388"/>
            <a:ext cx="5472112" cy="4103687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332657" y="4283968"/>
            <a:ext cx="6192688" cy="4320480"/>
          </a:xfrm>
          <a:prstGeom prst="rect">
            <a:avLst/>
          </a:prstGeom>
        </p:spPr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2550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4213" y="179388"/>
            <a:ext cx="5472112" cy="4103687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84213" y="4283968"/>
            <a:ext cx="5472112" cy="4320480"/>
          </a:xfrm>
          <a:prstGeom prst="rect">
            <a:avLst/>
          </a:prstGeom>
        </p:spPr>
        <p:txBody>
          <a:bodyPr/>
          <a:lstStyle/>
          <a:p>
            <a:pPr algn="l" rtl="0"/>
            <a:endParaRPr lang="ko-KR" altLang="en-US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1129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8913"/>
            <a:ext cx="5464175" cy="4097337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2696" y="4283968"/>
            <a:ext cx="5463630" cy="4536504"/>
          </a:xfrm>
          <a:prstGeom prst="rect">
            <a:avLst/>
          </a:prstGeom>
        </p:spPr>
        <p:txBody>
          <a:bodyPr/>
          <a:lstStyle/>
          <a:p>
            <a:pPr algn="just">
              <a:spcBef>
                <a:spcPts val="600"/>
              </a:spcBef>
            </a:pPr>
            <a:endParaRPr lang="en-US" altLang="ko-KR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0278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5738"/>
            <a:ext cx="5464175" cy="409892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2150" y="4283968"/>
            <a:ext cx="5464176" cy="4320480"/>
          </a:xfrm>
          <a:prstGeom prst="rect">
            <a:avLst/>
          </a:prstGeom>
        </p:spPr>
        <p:txBody>
          <a:bodyPr/>
          <a:lstStyle/>
          <a:p>
            <a:pPr rtl="0">
              <a:spcBef>
                <a:spcPts val="600"/>
              </a:spcBef>
            </a:pPr>
            <a:endParaRPr lang="en-US" altLang="ko-KR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4263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5738"/>
            <a:ext cx="5464175" cy="409892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2150" y="4283968"/>
            <a:ext cx="5464176" cy="4320480"/>
          </a:xfrm>
          <a:prstGeom prst="rect">
            <a:avLst/>
          </a:prstGeom>
        </p:spPr>
        <p:txBody>
          <a:bodyPr/>
          <a:lstStyle/>
          <a:p>
            <a:pPr algn="just" fontAlgn="base" latinLnBrk="0">
              <a:spcBef>
                <a:spcPts val="600"/>
              </a:spcBef>
            </a:pPr>
            <a:endParaRPr lang="en-US" altLang="ko-KR" sz="1300" kern="10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굴림" panose="020B0600000101010101" pitchFamily="50" charset="-127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667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5738"/>
            <a:ext cx="5464175" cy="409892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2150" y="4283968"/>
            <a:ext cx="5464176" cy="4320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ko-KR" altLang="en-US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7687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5738"/>
            <a:ext cx="5464175" cy="4098925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2150" y="4283968"/>
            <a:ext cx="5464176" cy="4320480"/>
          </a:xfrm>
          <a:prstGeom prst="rect">
            <a:avLst/>
          </a:prstGeom>
        </p:spPr>
        <p:txBody>
          <a:bodyPr/>
          <a:lstStyle/>
          <a:p>
            <a:pPr rtl="0">
              <a:spcBef>
                <a:spcPts val="600"/>
              </a:spcBef>
            </a:pPr>
            <a:endParaRPr lang="ko-KR" altLang="en-US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03178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3738" y="204788"/>
            <a:ext cx="5462587" cy="4095750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693419" y="4287747"/>
            <a:ext cx="5462906" cy="432048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endParaRPr lang="en-US" altLang="ko-KR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1579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92150" y="188913"/>
            <a:ext cx="5464175" cy="4097337"/>
          </a:xfrm>
          <a:prstGeom prst="rect">
            <a:avLst/>
          </a:prstGeo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>
          <a:xfrm>
            <a:off x="476672" y="4283968"/>
            <a:ext cx="5832648" cy="432048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endParaRPr lang="en-US" altLang="ko-KR" sz="13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5C8A4C4-5284-4FB3-A488-2220AF2C96BC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586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-2990" y="-644"/>
            <a:ext cx="888696" cy="924556"/>
            <a:chOff x="-1605148" y="30616"/>
            <a:chExt cx="888696" cy="92455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ECB3685-EA43-4E25-A5B9-04572E806759}"/>
                </a:ext>
              </a:extLst>
            </p:cNvPr>
            <p:cNvSpPr/>
            <p:nvPr userDrawn="1"/>
          </p:nvSpPr>
          <p:spPr>
            <a:xfrm>
              <a:off x="-1605148" y="30616"/>
              <a:ext cx="874223" cy="918650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pic>
          <p:nvPicPr>
            <p:cNvPr id="9" name="그림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02052" y="30616"/>
              <a:ext cx="885600" cy="924556"/>
            </a:xfrm>
            <a:prstGeom prst="rect">
              <a:avLst/>
            </a:prstGeom>
          </p:spPr>
        </p:pic>
      </p:grpSp>
      <p:sp>
        <p:nvSpPr>
          <p:cNvPr id="10" name="자유형 9"/>
          <p:cNvSpPr/>
          <p:nvPr userDrawn="1"/>
        </p:nvSpPr>
        <p:spPr>
          <a:xfrm>
            <a:off x="777876" y="301155"/>
            <a:ext cx="184150" cy="180975"/>
          </a:xfrm>
          <a:custGeom>
            <a:avLst/>
            <a:gdLst>
              <a:gd name="connsiteX0" fmla="*/ 184150 w 184150"/>
              <a:gd name="connsiteY0" fmla="*/ 85725 h 196850"/>
              <a:gd name="connsiteX1" fmla="*/ 47625 w 184150"/>
              <a:gd name="connsiteY1" fmla="*/ 196850 h 196850"/>
              <a:gd name="connsiteX2" fmla="*/ 0 w 184150"/>
              <a:gd name="connsiteY2" fmla="*/ 9525 h 196850"/>
              <a:gd name="connsiteX3" fmla="*/ 92075 w 184150"/>
              <a:gd name="connsiteY3" fmla="*/ 0 h 196850"/>
              <a:gd name="connsiteX4" fmla="*/ 184150 w 184150"/>
              <a:gd name="connsiteY4" fmla="*/ 85725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50" h="196850">
                <a:moveTo>
                  <a:pt x="184150" y="85725"/>
                </a:moveTo>
                <a:lnTo>
                  <a:pt x="47625" y="196850"/>
                </a:lnTo>
                <a:lnTo>
                  <a:pt x="0" y="9525"/>
                </a:lnTo>
                <a:lnTo>
                  <a:pt x="92075" y="0"/>
                </a:lnTo>
                <a:lnTo>
                  <a:pt x="184150" y="85725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1" name="직사각형 10"/>
          <p:cNvSpPr/>
          <p:nvPr userDrawn="1"/>
        </p:nvSpPr>
        <p:spPr>
          <a:xfrm>
            <a:off x="2" y="177365"/>
            <a:ext cx="962025" cy="202603"/>
          </a:xfrm>
          <a:prstGeom prst="rect">
            <a:avLst/>
          </a:prstGeom>
          <a:solidFill>
            <a:srgbClr val="3B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5507"/>
            <a:endParaRPr lang="ko-KR" altLang="en-US" sz="1456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09550" y="224800"/>
            <a:ext cx="467518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dist" defTabSz="914400">
              <a:spcBef>
                <a:spcPts val="300"/>
              </a:spcBef>
            </a:pPr>
            <a:r>
              <a:rPr lang="en-US" altLang="ko-KR" sz="7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254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Chapter</a:t>
            </a:r>
            <a:endParaRPr lang="ko-KR" altLang="en-US" sz="7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3236180" y="278661"/>
            <a:ext cx="5544000" cy="0"/>
          </a:xfrm>
          <a:prstGeom prst="line">
            <a:avLst/>
          </a:prstGeom>
          <a:ln cap="rnd">
            <a:solidFill>
              <a:schemeClr val="bg1">
                <a:lumMod val="85000"/>
                <a:alpha val="7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 preferRelativeResize="0">
            <a:picLocks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1532" y="566052"/>
            <a:ext cx="1440000" cy="2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6781" y="6376100"/>
            <a:ext cx="564207" cy="402483"/>
          </a:xfrm>
          <a:prstGeom prst="rect">
            <a:avLst/>
          </a:prstGeom>
        </p:spPr>
        <p:txBody>
          <a:bodyPr anchor="ctr"/>
          <a:lstStyle>
            <a:lvl1pPr marL="0" algn="r" defTabSz="914400" rtl="0" eaLnBrk="1" latinLnBrk="1" hangingPunct="1">
              <a:defRPr lang="ko-KR" altLang="en-US" sz="900" b="1" kern="120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defRPr>
            </a:lvl1pPr>
          </a:lstStyle>
          <a:p>
            <a:fld id="{2DCB18FE-46AA-4BE0-88C7-F5AF093AC2C4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7" name="직사각형 16"/>
          <p:cNvSpPr/>
          <p:nvPr userDrawn="1"/>
        </p:nvSpPr>
        <p:spPr>
          <a:xfrm rot="5400000">
            <a:off x="9040693" y="6510488"/>
            <a:ext cx="66939" cy="139676"/>
          </a:xfrm>
          <a:prstGeom prst="rect">
            <a:avLst/>
          </a:prstGeom>
          <a:solidFill>
            <a:schemeClr val="bg1">
              <a:lumMod val="6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800">
              <a:solidFill>
                <a:prstClr val="white"/>
              </a:solidFill>
            </a:endParaRPr>
          </a:p>
        </p:txBody>
      </p:sp>
      <p:pic>
        <p:nvPicPr>
          <p:cNvPr id="18" name="Picture 22" descr="국토교통부에 대한 이미지 검색결과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621" y="6376096"/>
            <a:ext cx="1139538" cy="33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43148A9D-9639-F680-48FC-B20DDDB19E0F}"/>
              </a:ext>
            </a:extLst>
          </p:cNvPr>
          <p:cNvSpPr/>
          <p:nvPr userDrawn="1"/>
        </p:nvSpPr>
        <p:spPr>
          <a:xfrm>
            <a:off x="181254" y="6199703"/>
            <a:ext cx="15121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465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-2990" y="-644"/>
            <a:ext cx="888696" cy="924556"/>
            <a:chOff x="-1605148" y="30616"/>
            <a:chExt cx="888696" cy="924556"/>
          </a:xfrm>
        </p:grpSpPr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DECB3685-EA43-4E25-A5B9-04572E806759}"/>
                </a:ext>
              </a:extLst>
            </p:cNvPr>
            <p:cNvSpPr/>
            <p:nvPr userDrawn="1"/>
          </p:nvSpPr>
          <p:spPr>
            <a:xfrm>
              <a:off x="-1605148" y="30616"/>
              <a:ext cx="874223" cy="918650"/>
            </a:xfrm>
            <a:prstGeom prst="rect">
              <a:avLst/>
            </a:prstGeom>
            <a:solidFill>
              <a:srgbClr val="0070C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/>
            </a:p>
          </p:txBody>
        </p:sp>
        <p:pic>
          <p:nvPicPr>
            <p:cNvPr id="9" name="그림 8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602052" y="30616"/>
              <a:ext cx="885600" cy="924556"/>
            </a:xfrm>
            <a:prstGeom prst="rect">
              <a:avLst/>
            </a:prstGeom>
          </p:spPr>
        </p:pic>
      </p:grpSp>
      <p:sp>
        <p:nvSpPr>
          <p:cNvPr id="10" name="자유형 9"/>
          <p:cNvSpPr/>
          <p:nvPr userDrawn="1"/>
        </p:nvSpPr>
        <p:spPr>
          <a:xfrm>
            <a:off x="777876" y="301155"/>
            <a:ext cx="184150" cy="180975"/>
          </a:xfrm>
          <a:custGeom>
            <a:avLst/>
            <a:gdLst>
              <a:gd name="connsiteX0" fmla="*/ 184150 w 184150"/>
              <a:gd name="connsiteY0" fmla="*/ 85725 h 196850"/>
              <a:gd name="connsiteX1" fmla="*/ 47625 w 184150"/>
              <a:gd name="connsiteY1" fmla="*/ 196850 h 196850"/>
              <a:gd name="connsiteX2" fmla="*/ 0 w 184150"/>
              <a:gd name="connsiteY2" fmla="*/ 9525 h 196850"/>
              <a:gd name="connsiteX3" fmla="*/ 92075 w 184150"/>
              <a:gd name="connsiteY3" fmla="*/ 0 h 196850"/>
              <a:gd name="connsiteX4" fmla="*/ 184150 w 184150"/>
              <a:gd name="connsiteY4" fmla="*/ 85725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150" h="196850">
                <a:moveTo>
                  <a:pt x="184150" y="85725"/>
                </a:moveTo>
                <a:lnTo>
                  <a:pt x="47625" y="196850"/>
                </a:lnTo>
                <a:lnTo>
                  <a:pt x="0" y="9525"/>
                </a:lnTo>
                <a:lnTo>
                  <a:pt x="92075" y="0"/>
                </a:lnTo>
                <a:lnTo>
                  <a:pt x="184150" y="85725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1" name="직사각형 10"/>
          <p:cNvSpPr/>
          <p:nvPr userDrawn="1"/>
        </p:nvSpPr>
        <p:spPr>
          <a:xfrm>
            <a:off x="2" y="177365"/>
            <a:ext cx="962025" cy="202603"/>
          </a:xfrm>
          <a:prstGeom prst="rect">
            <a:avLst/>
          </a:prstGeom>
          <a:solidFill>
            <a:srgbClr val="3B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95507"/>
            <a:endParaRPr lang="ko-KR" altLang="en-US" sz="1456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09550" y="224800"/>
            <a:ext cx="467518" cy="10772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dist" defTabSz="914400">
              <a:spcBef>
                <a:spcPts val="300"/>
              </a:spcBef>
            </a:pPr>
            <a:r>
              <a:rPr lang="en-US" altLang="ko-KR" sz="7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25400" dist="254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Chapter</a:t>
            </a:r>
            <a:endParaRPr lang="ko-KR" altLang="en-US" sz="7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25400" dist="254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6781" y="6376100"/>
            <a:ext cx="564207" cy="402483"/>
          </a:xfrm>
          <a:prstGeom prst="rect">
            <a:avLst/>
          </a:prstGeom>
        </p:spPr>
        <p:txBody>
          <a:bodyPr anchor="ctr"/>
          <a:lstStyle>
            <a:lvl1pPr marL="0" algn="r" defTabSz="914400" rtl="0" eaLnBrk="1" latinLnBrk="1" hangingPunct="1">
              <a:defRPr lang="ko-KR" altLang="en-US" sz="900" b="1" kern="1200" smtClean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defRPr>
            </a:lvl1pPr>
          </a:lstStyle>
          <a:p>
            <a:fld id="{2DCB18FE-46AA-4BE0-88C7-F5AF093AC2C4}" type="slidenum">
              <a:rPr lang="en-US" altLang="ko-KR" smtClean="0"/>
              <a:pPr/>
              <a:t>‹#›</a:t>
            </a:fld>
            <a:endParaRPr lang="en-US" dirty="0"/>
          </a:p>
        </p:txBody>
      </p:sp>
      <p:sp>
        <p:nvSpPr>
          <p:cNvPr id="17" name="직사각형 16"/>
          <p:cNvSpPr/>
          <p:nvPr userDrawn="1"/>
        </p:nvSpPr>
        <p:spPr>
          <a:xfrm rot="5400000">
            <a:off x="9040693" y="6510488"/>
            <a:ext cx="66939" cy="139676"/>
          </a:xfrm>
          <a:prstGeom prst="rect">
            <a:avLst/>
          </a:prstGeom>
          <a:solidFill>
            <a:schemeClr val="bg1">
              <a:lumMod val="6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800">
              <a:solidFill>
                <a:prstClr val="white"/>
              </a:solidFill>
            </a:endParaRPr>
          </a:p>
        </p:txBody>
      </p:sp>
      <p:pic>
        <p:nvPicPr>
          <p:cNvPr id="18" name="Picture 22" descr="국토교통부에 대한 이미지 검색결과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621" y="6376096"/>
            <a:ext cx="1139538" cy="33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8AF4C1F3-1A4B-3552-01B9-A1CF9A976609}"/>
              </a:ext>
            </a:extLst>
          </p:cNvPr>
          <p:cNvSpPr/>
          <p:nvPr userDrawn="1"/>
        </p:nvSpPr>
        <p:spPr>
          <a:xfrm>
            <a:off x="181254" y="6199703"/>
            <a:ext cx="15121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9F336D-4702-54F2-AA72-D69194C411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68" y="965442"/>
            <a:ext cx="9145168" cy="588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7286F4B-601E-C7A9-3BD6-1A1ECB0A9B49}"/>
              </a:ext>
            </a:extLst>
          </p:cNvPr>
          <p:cNvSpPr txBox="1">
            <a:spLocks/>
          </p:cNvSpPr>
          <p:nvPr userDrawn="1"/>
        </p:nvSpPr>
        <p:spPr>
          <a:xfrm>
            <a:off x="8549004" y="6452855"/>
            <a:ext cx="5857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ctr" defTabSz="914400" rtl="0" eaLnBrk="1" latinLnBrk="1" hangingPunct="1">
              <a:defRPr sz="900" b="1" kern="1200">
                <a:ln>
                  <a:solidFill>
                    <a:schemeClr val="bg1">
                      <a:lumMod val="85000"/>
                      <a:alpha val="0"/>
                    </a:schemeClr>
                  </a:solidFill>
                </a:ln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CB18FE-46AA-4BE0-88C7-F5AF093AC2C4}" type="slidenum">
              <a:rPr lang="ko-KR" altLang="en-US" sz="1200" smtClean="0"/>
              <a:pPr/>
              <a:t>‹#›</a:t>
            </a:fld>
            <a:endParaRPr lang="ko-KR" altLang="en-US" sz="1200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09D83DA-A36B-446E-4469-747E1C25B494}"/>
              </a:ext>
            </a:extLst>
          </p:cNvPr>
          <p:cNvSpPr/>
          <p:nvPr userDrawn="1"/>
        </p:nvSpPr>
        <p:spPr>
          <a:xfrm>
            <a:off x="-3390" y="6793914"/>
            <a:ext cx="9138182" cy="75854"/>
          </a:xfrm>
          <a:prstGeom prst="rect">
            <a:avLst/>
          </a:prstGeom>
          <a:solidFill>
            <a:srgbClr val="0369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1456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292A43F5-A444-2A2F-65E4-5184E51D25F0}"/>
              </a:ext>
            </a:extLst>
          </p:cNvPr>
          <p:cNvSpPr/>
          <p:nvPr userDrawn="1"/>
        </p:nvSpPr>
        <p:spPr>
          <a:xfrm>
            <a:off x="8714222" y="6793914"/>
            <a:ext cx="432000" cy="75854"/>
          </a:xfrm>
          <a:prstGeom prst="rect">
            <a:avLst/>
          </a:prstGeom>
          <a:solidFill>
            <a:srgbClr val="029F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3938" tIns="36969" rIns="73938" bIns="3696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ko-KR" altLang="en-US" sz="1456"/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B7A4A023-F6EB-6F57-6590-7D663022F27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5536" y="6525344"/>
            <a:ext cx="39260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1400" b="1" dirty="0">
                <a:solidFill>
                  <a:srgbClr val="0070C0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K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orea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70C0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utomobile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70C0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T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esting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dirty="0">
                <a:solidFill>
                  <a:srgbClr val="558ED5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&amp;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70C0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R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esearch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70C0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I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nstitute</a:t>
            </a:r>
            <a:endParaRPr lang="ko-KR" alt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pic>
        <p:nvPicPr>
          <p:cNvPr id="26" name="그림 25">
            <a:extLst>
              <a:ext uri="{FF2B5EF4-FFF2-40B4-BE49-F238E27FC236}">
                <a16:creationId xmlns:a16="http://schemas.microsoft.com/office/drawing/2014/main" id="{E074E1EE-BF96-5DC4-EA6E-20483A5AF1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57" y="6583512"/>
            <a:ext cx="326156" cy="191238"/>
          </a:xfrm>
          <a:prstGeom prst="rect">
            <a:avLst/>
          </a:prstGeo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1EBCE1A2-EA9F-734C-9B03-28C9F37C2F09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855" y="105036"/>
            <a:ext cx="2737229" cy="40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794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3815A-26FA-4265-B57F-E4E117C8F89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62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C1841-B1A4-427D-AA7F-1E05E2A5EFC3}" type="datetimeFigureOut">
              <a:rPr lang="ko-KR" altLang="en-US" smtClean="0"/>
              <a:t>2023-03-18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D0272-4CC7-4890-9E85-42050433547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49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hyperlink" Target="mailto:giok.park@gmail.co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parkgiok@kotsa.or.kr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atteriesnews.com/7-battery-electric-cars-day-catch-fire-china-most-involved-brand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microsoft.com/office/2007/relationships/hdphoto" Target="../media/hdphoto1.wdp"/><Relationship Id="rId4" Type="http://schemas.openxmlformats.org/officeDocument/2006/relationships/image" Target="../media/image26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6. 업무\3. 공통\ppt 포멧\21500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6496" y="1313290"/>
            <a:ext cx="69284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chemeClr val="accent1">
                    <a:lumMod val="75000"/>
                  </a:schemeClr>
                </a:solidFill>
              </a:rPr>
              <a:t>EDR/DSSAD</a:t>
            </a:r>
          </a:p>
          <a:p>
            <a:r>
              <a:rPr lang="en-US" altLang="ko-KR" sz="3200" b="1" dirty="0"/>
              <a:t>Reinforcement necessity of     Data Survivability for EDR/DSSAD</a:t>
            </a:r>
            <a:endParaRPr lang="en-US" altLang="ko-KR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6744" y="3789040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K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orea </a:t>
            </a: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A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utomobile </a:t>
            </a: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T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esting &amp; </a:t>
            </a: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R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esearch </a:t>
            </a: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I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nstitute(</a:t>
            </a:r>
            <a:r>
              <a:rPr lang="en-US" altLang="ko-KR" sz="1500" b="1" spc="-100" dirty="0">
                <a:solidFill>
                  <a:srgbClr val="0070C0"/>
                </a:solidFill>
                <a:latin typeface="돋움" panose="020B0600000101010101" pitchFamily="50" charset="-127"/>
                <a:ea typeface="돋움" panose="020B0600000101010101" pitchFamily="50" charset="-127"/>
              </a:rPr>
              <a:t>KATRI</a:t>
            </a:r>
            <a:r>
              <a:rPr lang="en-US" altLang="ko-KR" sz="1500" spc="-100" dirty="0">
                <a:latin typeface="돋움" panose="020B0600000101010101" pitchFamily="50" charset="-127"/>
                <a:ea typeface="돋움" panose="020B0600000101010101" pitchFamily="50" charset="-127"/>
              </a:rPr>
              <a:t>)</a:t>
            </a:r>
          </a:p>
          <a:p>
            <a:pPr algn="just">
              <a:lnSpc>
                <a:spcPct val="150000"/>
              </a:lnSpc>
            </a:pPr>
            <a:r>
              <a:rPr lang="en-US" altLang="ko-KR" sz="1500" dirty="0">
                <a:latin typeface="돋움" panose="020B0600000101010101" pitchFamily="50" charset="-127"/>
                <a:ea typeface="돋움" panose="020B0600000101010101" pitchFamily="50" charset="-127"/>
              </a:rPr>
              <a:t>     Special Accident Investigation Office</a:t>
            </a:r>
          </a:p>
          <a:p>
            <a:pPr algn="just">
              <a:lnSpc>
                <a:spcPct val="150000"/>
              </a:lnSpc>
            </a:pPr>
            <a:r>
              <a:rPr lang="en-US" altLang="ko-KR" sz="1500" dirty="0">
                <a:latin typeface="돋움" panose="020B0600000101010101" pitchFamily="50" charset="-127"/>
                <a:ea typeface="돋움" panose="020B0600000101010101" pitchFamily="50" charset="-127"/>
              </a:rPr>
              <a:t>                         </a:t>
            </a:r>
            <a:r>
              <a:rPr lang="en-US" altLang="ko-KR" sz="1500" dirty="0" err="1">
                <a:latin typeface="돋움" panose="020B0600000101010101" pitchFamily="50" charset="-127"/>
                <a:ea typeface="돋움" panose="020B0600000101010101" pitchFamily="50" charset="-127"/>
              </a:rPr>
              <a:t>Giok</a:t>
            </a:r>
            <a:r>
              <a:rPr lang="en-US" altLang="ko-KR" sz="1500" dirty="0">
                <a:latin typeface="돋움" panose="020B0600000101010101" pitchFamily="50" charset="-127"/>
                <a:ea typeface="돋움" panose="020B0600000101010101" pitchFamily="50" charset="-127"/>
              </a:rPr>
              <a:t> Park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E76F0BC3-6521-4131-A1F0-536893F881F7}"/>
              </a:ext>
            </a:extLst>
          </p:cNvPr>
          <p:cNvSpPr/>
          <p:nvPr/>
        </p:nvSpPr>
        <p:spPr>
          <a:xfrm>
            <a:off x="395536" y="5949280"/>
            <a:ext cx="1512168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11DCB73B-2CEE-C154-2705-5B85991F12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88" y="608445"/>
            <a:ext cx="3224808" cy="37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4343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F51CD234-C33C-ED49-53F7-565CCE852D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4"/>
          <a:stretch/>
        </p:blipFill>
        <p:spPr>
          <a:xfrm>
            <a:off x="0" y="454360"/>
            <a:ext cx="9144000" cy="5949280"/>
          </a:xfrm>
          <a:prstGeom prst="rect">
            <a:avLst/>
          </a:prstGeom>
        </p:spPr>
      </p:pic>
      <p:sp>
        <p:nvSpPr>
          <p:cNvPr id="9" name="TextBox 17"/>
          <p:cNvSpPr txBox="1"/>
          <p:nvPr/>
        </p:nvSpPr>
        <p:spPr>
          <a:xfrm>
            <a:off x="4211964" y="1484788"/>
            <a:ext cx="4420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5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THANK YOU</a:t>
            </a:r>
            <a:endParaRPr lang="ko-KR" altLang="en-US" sz="5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0FC6384-3648-BF26-0568-9D3B434EAA3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855" y="105036"/>
            <a:ext cx="2737229" cy="4097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C01B5C-5980-387E-31A9-0CDA089ED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6525344"/>
            <a:ext cx="39260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1400" b="1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K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orea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utomobile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T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esting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&amp; </a:t>
            </a:r>
            <a:r>
              <a:rPr lang="en-US" altLang="ko-KR" sz="1400" b="1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R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esearch</a:t>
            </a:r>
            <a:r>
              <a:rPr lang="en-US" altLang="ko-KR" sz="1400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 </a:t>
            </a:r>
            <a:r>
              <a:rPr lang="en-US" altLang="ko-KR" sz="1400" b="1" dirty="0">
                <a:solidFill>
                  <a:srgbClr val="003496"/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I</a:t>
            </a:r>
            <a:r>
              <a:rPr lang="en-US" altLang="ko-KR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nstitute</a:t>
            </a:r>
            <a:endParaRPr lang="ko-KR" alt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6AE8B902-1C09-CCFB-F5C1-FFE2F602FB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157" y="6583512"/>
            <a:ext cx="326156" cy="191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8443C0-8D0C-5459-289B-C339C7F5192A}"/>
              </a:ext>
            </a:extLst>
          </p:cNvPr>
          <p:cNvSpPr txBox="1"/>
          <p:nvPr/>
        </p:nvSpPr>
        <p:spPr>
          <a:xfrm>
            <a:off x="5436096" y="5301208"/>
            <a:ext cx="34563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ko-KR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e-mail   </a:t>
            </a:r>
            <a:r>
              <a:rPr lang="en-US" altLang="ko-KR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parkgiok@kotsa.or.kr</a:t>
            </a:r>
            <a:endParaRPr lang="en-US" altLang="ko-KR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altLang="ko-KR" b="0" i="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            </a:t>
            </a:r>
            <a:r>
              <a:rPr lang="en-US" altLang="ko-KR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giok.park@gmail.com</a:t>
            </a:r>
            <a:endParaRPr lang="en-US" altLang="ko-KR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116015" y="454236"/>
            <a:ext cx="1946046" cy="40011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ko-KR" altLang="en-US" sz="2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1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501FFF3-5B22-4368-B392-3BDAFB05414C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pic>
        <p:nvPicPr>
          <p:cNvPr id="13" name="Picture 2" descr="D:\6. 업무\3. 공통\ppt 포멧\2434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73" y="1095792"/>
            <a:ext cx="8424863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371585" y="1291818"/>
            <a:ext cx="6546664" cy="40011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increase in EV Registrations</a:t>
            </a:r>
            <a:endParaRPr lang="ko-KR" altLang="en-US" sz="2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488962" y="2080713"/>
            <a:ext cx="3372723" cy="338554"/>
            <a:chOff x="488962" y="2080713"/>
            <a:chExt cx="3372723" cy="33855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97D08C-D6D9-4F92-A1E2-CCFA05BA9E95}"/>
                </a:ext>
              </a:extLst>
            </p:cNvPr>
            <p:cNvSpPr txBox="1"/>
            <p:nvPr/>
          </p:nvSpPr>
          <p:spPr>
            <a:xfrm>
              <a:off x="643688" y="2080713"/>
              <a:ext cx="32179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Registrations of EV in S. Korea</a:t>
              </a:r>
              <a:endParaRPr lang="ko-KR" altLang="en-US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488962" y="2126553"/>
              <a:ext cx="182446" cy="247262"/>
              <a:chOff x="488962" y="2126553"/>
              <a:chExt cx="182446" cy="247262"/>
            </a:xfrm>
          </p:grpSpPr>
          <p:sp>
            <p:nvSpPr>
              <p:cNvPr id="17" name="대각선 줄무늬 16">
                <a:extLst>
                  <a:ext uri="{FF2B5EF4-FFF2-40B4-BE49-F238E27FC236}">
                    <a16:creationId xmlns:a16="http://schemas.microsoft.com/office/drawing/2014/main" id="{DAB6B845-407C-452C-9F3F-83B1F709C83D}"/>
                  </a:ext>
                </a:extLst>
              </p:cNvPr>
              <p:cNvSpPr/>
              <p:nvPr/>
            </p:nvSpPr>
            <p:spPr>
              <a:xfrm>
                <a:off x="488962" y="2126553"/>
                <a:ext cx="182446" cy="164842"/>
              </a:xfrm>
              <a:prstGeom prst="diagStripe">
                <a:avLst>
                  <a:gd name="adj" fmla="val 44403"/>
                </a:avLst>
              </a:prstGeom>
              <a:solidFill>
                <a:srgbClr val="004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02E7E080-63BC-432F-81B9-5C0D744005E6}"/>
                  </a:ext>
                </a:extLst>
              </p:cNvPr>
              <p:cNvSpPr/>
              <p:nvPr/>
            </p:nvSpPr>
            <p:spPr>
              <a:xfrm flipV="1">
                <a:off x="488962" y="2208973"/>
                <a:ext cx="182446" cy="164842"/>
              </a:xfrm>
              <a:prstGeom prst="diagStripe">
                <a:avLst>
                  <a:gd name="adj" fmla="val 47761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95507"/>
                <a:endParaRPr lang="ko-KR" altLang="en-US" sz="1456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C397D08C-D6D9-4F92-A1E2-CCFA05BA9E95}"/>
              </a:ext>
            </a:extLst>
          </p:cNvPr>
          <p:cNvSpPr txBox="1"/>
          <p:nvPr/>
        </p:nvSpPr>
        <p:spPr>
          <a:xfrm>
            <a:off x="821202" y="2534684"/>
            <a:ext cx="54713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 the number of EV registrations in S. Korea</a:t>
            </a:r>
            <a:endParaRPr lang="ko-KR" altLang="en-US" sz="1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92280" y="2805228"/>
            <a:ext cx="1127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(Unit</a:t>
            </a:r>
            <a:r>
              <a:rPr lang="ko-KR" alt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000" dirty="0">
                <a:latin typeface="Arial" panose="020B0604020202020204" pitchFamily="34" charset="0"/>
                <a:cs typeface="Arial" panose="020B0604020202020204" pitchFamily="34" charset="0"/>
              </a:rPr>
              <a:t>: thousand)</a:t>
            </a:r>
            <a:endParaRPr lang="ko-KR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자유형: 도형 22">
            <a:extLst>
              <a:ext uri="{FF2B5EF4-FFF2-40B4-BE49-F238E27FC236}">
                <a16:creationId xmlns:a16="http://schemas.microsoft.com/office/drawing/2014/main" id="{D44F1B73-9137-4D36-8AA9-C4739E149039}"/>
              </a:ext>
            </a:extLst>
          </p:cNvPr>
          <p:cNvSpPr/>
          <p:nvPr/>
        </p:nvSpPr>
        <p:spPr>
          <a:xfrm flipV="1">
            <a:off x="2281545" y="5476206"/>
            <a:ext cx="1654048" cy="650240"/>
          </a:xfrm>
          <a:custGeom>
            <a:avLst/>
            <a:gdLst>
              <a:gd name="connsiteX0" fmla="*/ 0 w 1654048"/>
              <a:gd name="connsiteY0" fmla="*/ 0 h 650240"/>
              <a:gd name="connsiteX1" fmla="*/ 1654048 w 1654048"/>
              <a:gd name="connsiteY1" fmla="*/ 0 h 650240"/>
              <a:gd name="connsiteX2" fmla="*/ 1654048 w 1654048"/>
              <a:gd name="connsiteY2" fmla="*/ 650240 h 650240"/>
              <a:gd name="connsiteX3" fmla="*/ 0 w 1654048"/>
              <a:gd name="connsiteY3" fmla="*/ 650240 h 650240"/>
              <a:gd name="connsiteX4" fmla="*/ 0 w 1654048"/>
              <a:gd name="connsiteY4" fmla="*/ 0 h 6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54048" h="650240">
                <a:moveTo>
                  <a:pt x="0" y="0"/>
                </a:moveTo>
                <a:lnTo>
                  <a:pt x="1654048" y="0"/>
                </a:lnTo>
                <a:lnTo>
                  <a:pt x="1654048" y="650240"/>
                </a:lnTo>
                <a:lnTo>
                  <a:pt x="0" y="6502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560" tIns="35560" rIns="35560" bIns="35560" numCol="1" spcCol="1270" anchor="b" anchorCtr="0">
            <a:noAutofit/>
          </a:bodyPr>
          <a:lstStyle/>
          <a:p>
            <a:pPr marL="0" lvl="0" indent="0" algn="ctr" defTabSz="12446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800" kern="1200"/>
          </a:p>
        </p:txBody>
      </p:sp>
      <p:sp>
        <p:nvSpPr>
          <p:cNvPr id="28" name="자유형: 도형 27">
            <a:extLst>
              <a:ext uri="{FF2B5EF4-FFF2-40B4-BE49-F238E27FC236}">
                <a16:creationId xmlns:a16="http://schemas.microsoft.com/office/drawing/2014/main" id="{E704F1BC-6BB6-4B62-A020-1D7C82CAA5C6}"/>
              </a:ext>
            </a:extLst>
          </p:cNvPr>
          <p:cNvSpPr/>
          <p:nvPr/>
        </p:nvSpPr>
        <p:spPr>
          <a:xfrm flipV="1">
            <a:off x="4337929" y="4628862"/>
            <a:ext cx="2414016" cy="650240"/>
          </a:xfrm>
          <a:custGeom>
            <a:avLst/>
            <a:gdLst>
              <a:gd name="connsiteX0" fmla="*/ 0 w 2414016"/>
              <a:gd name="connsiteY0" fmla="*/ 0 h 650240"/>
              <a:gd name="connsiteX1" fmla="*/ 2414016 w 2414016"/>
              <a:gd name="connsiteY1" fmla="*/ 0 h 650240"/>
              <a:gd name="connsiteX2" fmla="*/ 2414016 w 2414016"/>
              <a:gd name="connsiteY2" fmla="*/ 650240 h 650240"/>
              <a:gd name="connsiteX3" fmla="*/ 0 w 2414016"/>
              <a:gd name="connsiteY3" fmla="*/ 650240 h 650240"/>
              <a:gd name="connsiteX4" fmla="*/ 0 w 2414016"/>
              <a:gd name="connsiteY4" fmla="*/ 0 h 6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14016" h="650240">
                <a:moveTo>
                  <a:pt x="0" y="0"/>
                </a:moveTo>
                <a:lnTo>
                  <a:pt x="2414016" y="0"/>
                </a:lnTo>
                <a:lnTo>
                  <a:pt x="2414016" y="650240"/>
                </a:lnTo>
                <a:lnTo>
                  <a:pt x="0" y="6502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560" tIns="35560" rIns="35560" bIns="35560" numCol="1" spcCol="1270" anchor="ctr" anchorCtr="0">
            <a:noAutofit/>
          </a:bodyPr>
          <a:lstStyle/>
          <a:p>
            <a:pPr marL="0" lvl="0" indent="0" algn="l" defTabSz="12446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800" kern="1200"/>
          </a:p>
        </p:txBody>
      </p:sp>
      <p:sp>
        <p:nvSpPr>
          <p:cNvPr id="29" name="자유형: 도형 28">
            <a:extLst>
              <a:ext uri="{FF2B5EF4-FFF2-40B4-BE49-F238E27FC236}">
                <a16:creationId xmlns:a16="http://schemas.microsoft.com/office/drawing/2014/main" id="{3AAC66D8-9B64-4243-8537-A6448DF8C9BC}"/>
              </a:ext>
            </a:extLst>
          </p:cNvPr>
          <p:cNvSpPr/>
          <p:nvPr/>
        </p:nvSpPr>
        <p:spPr>
          <a:xfrm flipV="1">
            <a:off x="2281545" y="4139557"/>
            <a:ext cx="1922272" cy="650240"/>
          </a:xfrm>
          <a:custGeom>
            <a:avLst/>
            <a:gdLst>
              <a:gd name="connsiteX0" fmla="*/ 0 w 1922272"/>
              <a:gd name="connsiteY0" fmla="*/ 0 h 650240"/>
              <a:gd name="connsiteX1" fmla="*/ 1922272 w 1922272"/>
              <a:gd name="connsiteY1" fmla="*/ 0 h 650240"/>
              <a:gd name="connsiteX2" fmla="*/ 1922272 w 1922272"/>
              <a:gd name="connsiteY2" fmla="*/ 650240 h 650240"/>
              <a:gd name="connsiteX3" fmla="*/ 0 w 1922272"/>
              <a:gd name="connsiteY3" fmla="*/ 650240 h 650240"/>
              <a:gd name="connsiteX4" fmla="*/ 0 w 1922272"/>
              <a:gd name="connsiteY4" fmla="*/ 0 h 6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2272" h="650240">
                <a:moveTo>
                  <a:pt x="0" y="0"/>
                </a:moveTo>
                <a:lnTo>
                  <a:pt x="1922272" y="0"/>
                </a:lnTo>
                <a:lnTo>
                  <a:pt x="1922272" y="650240"/>
                </a:lnTo>
                <a:lnTo>
                  <a:pt x="0" y="6502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560" tIns="35560" rIns="35560" bIns="35560" numCol="1" spcCol="1270" anchor="ctr" anchorCtr="0">
            <a:noAutofit/>
          </a:bodyPr>
          <a:lstStyle/>
          <a:p>
            <a:pPr marL="0" lvl="0" indent="0" algn="r" defTabSz="12446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800" kern="1200"/>
          </a:p>
        </p:txBody>
      </p:sp>
      <p:sp>
        <p:nvSpPr>
          <p:cNvPr id="30" name="자유형: 도형 29">
            <a:extLst>
              <a:ext uri="{FF2B5EF4-FFF2-40B4-BE49-F238E27FC236}">
                <a16:creationId xmlns:a16="http://schemas.microsoft.com/office/drawing/2014/main" id="{53791083-72A6-4DF2-AE38-6ADD70EB9FC6}"/>
              </a:ext>
            </a:extLst>
          </p:cNvPr>
          <p:cNvSpPr/>
          <p:nvPr/>
        </p:nvSpPr>
        <p:spPr>
          <a:xfrm flipV="1">
            <a:off x="5276714" y="3567346"/>
            <a:ext cx="1475231" cy="650240"/>
          </a:xfrm>
          <a:custGeom>
            <a:avLst/>
            <a:gdLst>
              <a:gd name="connsiteX0" fmla="*/ 0 w 1475231"/>
              <a:gd name="connsiteY0" fmla="*/ 0 h 650240"/>
              <a:gd name="connsiteX1" fmla="*/ 1475231 w 1475231"/>
              <a:gd name="connsiteY1" fmla="*/ 0 h 650240"/>
              <a:gd name="connsiteX2" fmla="*/ 1475231 w 1475231"/>
              <a:gd name="connsiteY2" fmla="*/ 650240 h 650240"/>
              <a:gd name="connsiteX3" fmla="*/ 0 w 1475231"/>
              <a:gd name="connsiteY3" fmla="*/ 650240 h 650240"/>
              <a:gd name="connsiteX4" fmla="*/ 0 w 1475231"/>
              <a:gd name="connsiteY4" fmla="*/ 0 h 6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5231" h="650240">
                <a:moveTo>
                  <a:pt x="0" y="0"/>
                </a:moveTo>
                <a:lnTo>
                  <a:pt x="1475231" y="0"/>
                </a:lnTo>
                <a:lnTo>
                  <a:pt x="1475231" y="650240"/>
                </a:lnTo>
                <a:lnTo>
                  <a:pt x="0" y="65024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5560" tIns="35560" rIns="35560" bIns="35560" numCol="1" spcCol="1270" anchor="ctr" anchorCtr="0">
            <a:noAutofit/>
          </a:bodyPr>
          <a:lstStyle/>
          <a:p>
            <a:pPr marL="0" lvl="0" indent="0" algn="l" defTabSz="1244600" latinLnBrk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ko-KR" altLang="en-US" sz="2800" kern="1200"/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08BE985B-98C4-F91E-C4F0-DA21E9A8C0BF}"/>
              </a:ext>
            </a:extLst>
          </p:cNvPr>
          <p:cNvGrpSpPr/>
          <p:nvPr/>
        </p:nvGrpSpPr>
        <p:grpSpPr>
          <a:xfrm>
            <a:off x="622800" y="2614052"/>
            <a:ext cx="167433" cy="179847"/>
            <a:chOff x="723052" y="2903671"/>
            <a:chExt cx="109096" cy="109741"/>
          </a:xfrm>
        </p:grpSpPr>
        <p:sp>
          <p:nvSpPr>
            <p:cNvPr id="5" name="Freeform 8">
              <a:extLst>
                <a:ext uri="{FF2B5EF4-FFF2-40B4-BE49-F238E27FC236}">
                  <a16:creationId xmlns:a16="http://schemas.microsoft.com/office/drawing/2014/main" id="{C63CA865-9568-4AFD-3292-578217D4B8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9">
              <a:extLst>
                <a:ext uri="{FF2B5EF4-FFF2-40B4-BE49-F238E27FC236}">
                  <a16:creationId xmlns:a16="http://schemas.microsoft.com/office/drawing/2014/main" id="{52A258D1-5869-7795-05DB-24A5A292F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" name="차트 7">
            <a:extLst>
              <a:ext uri="{FF2B5EF4-FFF2-40B4-BE49-F238E27FC236}">
                <a16:creationId xmlns:a16="http://schemas.microsoft.com/office/drawing/2014/main" id="{7CA9EEAE-767A-1875-2325-521E1CC2E5A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6945063"/>
              </p:ext>
            </p:extLst>
          </p:nvPr>
        </p:nvGraphicFramePr>
        <p:xfrm>
          <a:off x="1547664" y="3068960"/>
          <a:ext cx="6333674" cy="3185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도형 5">
            <a:extLst>
              <a:ext uri="{FF2B5EF4-FFF2-40B4-BE49-F238E27FC236}">
                <a16:creationId xmlns:a16="http://schemas.microsoft.com/office/drawing/2014/main" id="{FA502196-AEB0-4E32-B49C-34857E6D6B54}"/>
              </a:ext>
            </a:extLst>
          </p:cNvPr>
          <p:cNvSpPr/>
          <p:nvPr/>
        </p:nvSpPr>
        <p:spPr>
          <a:xfrm rot="18187527" flipV="1">
            <a:off x="2890774" y="3123230"/>
            <a:ext cx="3508285" cy="2446591"/>
          </a:xfrm>
          <a:prstGeom prst="swooshArrow">
            <a:avLst>
              <a:gd name="adj1" fmla="val 19114"/>
              <a:gd name="adj2" fmla="val 31370"/>
            </a:avLst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09732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116015" y="454236"/>
            <a:ext cx="1946046" cy="40011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lang="ko-KR" altLang="en-US" sz="2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1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501FFF3-5B22-4368-B392-3BDAFB05414C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pic>
        <p:nvPicPr>
          <p:cNvPr id="13" name="Picture 2" descr="D:\6. 업무\3. 공통\ppt 포멧\2434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73" y="1095792"/>
            <a:ext cx="8424863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371585" y="1291818"/>
            <a:ext cx="5831596" cy="40011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EV fires can’t be easily extinguished</a:t>
            </a:r>
            <a:endParaRPr lang="ko-KR" altLang="en-US" sz="2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488962" y="2080713"/>
            <a:ext cx="3237493" cy="338554"/>
            <a:chOff x="488962" y="2080713"/>
            <a:chExt cx="3237493" cy="33855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97D08C-D6D9-4F92-A1E2-CCFA05BA9E95}"/>
                </a:ext>
              </a:extLst>
            </p:cNvPr>
            <p:cNvSpPr txBox="1"/>
            <p:nvPr/>
          </p:nvSpPr>
          <p:spPr>
            <a:xfrm>
              <a:off x="643688" y="2080713"/>
              <a:ext cx="30827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Characteristics of EV Battery</a:t>
              </a:r>
              <a:endParaRPr lang="ko-KR" altLang="en-US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" name="그룹 16"/>
            <p:cNvGrpSpPr/>
            <p:nvPr/>
          </p:nvGrpSpPr>
          <p:grpSpPr>
            <a:xfrm>
              <a:off x="488962" y="2126553"/>
              <a:ext cx="182446" cy="247262"/>
              <a:chOff x="488962" y="2126553"/>
              <a:chExt cx="182446" cy="247262"/>
            </a:xfrm>
          </p:grpSpPr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DAB6B845-407C-452C-9F3F-83B1F709C83D}"/>
                  </a:ext>
                </a:extLst>
              </p:cNvPr>
              <p:cNvSpPr/>
              <p:nvPr/>
            </p:nvSpPr>
            <p:spPr>
              <a:xfrm>
                <a:off x="488962" y="2126553"/>
                <a:ext cx="182446" cy="164842"/>
              </a:xfrm>
              <a:prstGeom prst="diagStripe">
                <a:avLst>
                  <a:gd name="adj" fmla="val 44403"/>
                </a:avLst>
              </a:prstGeom>
              <a:solidFill>
                <a:srgbClr val="004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대각선 줄무늬 18">
                <a:extLst>
                  <a:ext uri="{FF2B5EF4-FFF2-40B4-BE49-F238E27FC236}">
                    <a16:creationId xmlns:a16="http://schemas.microsoft.com/office/drawing/2014/main" id="{02E7E080-63BC-432F-81B9-5C0D744005E6}"/>
                  </a:ext>
                </a:extLst>
              </p:cNvPr>
              <p:cNvSpPr/>
              <p:nvPr/>
            </p:nvSpPr>
            <p:spPr>
              <a:xfrm flipV="1">
                <a:off x="488962" y="2208973"/>
                <a:ext cx="182446" cy="164842"/>
              </a:xfrm>
              <a:prstGeom prst="diagStripe">
                <a:avLst>
                  <a:gd name="adj" fmla="val 47761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95507"/>
                <a:endParaRPr lang="ko-KR" altLang="en-US" sz="1456"/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C397D08C-D6D9-4F92-A1E2-CCFA05BA9E95}"/>
              </a:ext>
            </a:extLst>
          </p:cNvPr>
          <p:cNvSpPr txBox="1"/>
          <p:nvPr/>
        </p:nvSpPr>
        <p:spPr>
          <a:xfrm>
            <a:off x="827584" y="3364814"/>
            <a:ext cx="452720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extinguishing takes a lot of time(thermal runaway)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397D08C-D6D9-4F92-A1E2-CCFA05BA9E95}"/>
              </a:ext>
            </a:extLst>
          </p:cNvPr>
          <p:cNvSpPr txBox="1"/>
          <p:nvPr/>
        </p:nvSpPr>
        <p:spPr>
          <a:xfrm>
            <a:off x="823468" y="3789040"/>
            <a:ext cx="743504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causes damage to various parts, and fire extinguishing water causes corrosion of ECU</a:t>
            </a:r>
          </a:p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 large amount of water should be used to extinguish the fire)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6F361038-8C9B-40AF-859C-455A9CB9CCC1}"/>
              </a:ext>
            </a:extLst>
          </p:cNvPr>
          <p:cNvGrpSpPr/>
          <p:nvPr/>
        </p:nvGrpSpPr>
        <p:grpSpPr>
          <a:xfrm>
            <a:off x="488962" y="4725144"/>
            <a:ext cx="2326026" cy="338554"/>
            <a:chOff x="488962" y="2080713"/>
            <a:chExt cx="2326026" cy="33855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9FDEF16-D8A7-4781-A192-F33FE8B5696C}"/>
                </a:ext>
              </a:extLst>
            </p:cNvPr>
            <p:cNvSpPr txBox="1"/>
            <p:nvPr/>
          </p:nvSpPr>
          <p:spPr>
            <a:xfrm>
              <a:off x="643688" y="2080713"/>
              <a:ext cx="21713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panose="020B0604020202020204" pitchFamily="34" charset="0"/>
                </a:rPr>
                <a:t>Concerned Situation</a:t>
              </a:r>
              <a:endParaRPr lang="ko-KR" altLang="en-US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anose="020B0604020202020204" pitchFamily="34" charset="0"/>
              </a:endParaRPr>
            </a:p>
          </p:txBody>
        </p:sp>
        <p:grpSp>
          <p:nvGrpSpPr>
            <p:cNvPr id="31" name="그룹 30">
              <a:extLst>
                <a:ext uri="{FF2B5EF4-FFF2-40B4-BE49-F238E27FC236}">
                  <a16:creationId xmlns:a16="http://schemas.microsoft.com/office/drawing/2014/main" id="{D15D37F2-8284-4C2E-850C-572B597D2A71}"/>
                </a:ext>
              </a:extLst>
            </p:cNvPr>
            <p:cNvGrpSpPr/>
            <p:nvPr/>
          </p:nvGrpSpPr>
          <p:grpSpPr>
            <a:xfrm>
              <a:off x="488962" y="2126553"/>
              <a:ext cx="182446" cy="247262"/>
              <a:chOff x="488962" y="2126553"/>
              <a:chExt cx="182446" cy="247262"/>
            </a:xfrm>
          </p:grpSpPr>
          <p:sp>
            <p:nvSpPr>
              <p:cNvPr id="32" name="대각선 줄무늬 31">
                <a:extLst>
                  <a:ext uri="{FF2B5EF4-FFF2-40B4-BE49-F238E27FC236}">
                    <a16:creationId xmlns:a16="http://schemas.microsoft.com/office/drawing/2014/main" id="{C034518F-B8A6-49F2-BEAD-2E1CC28F746E}"/>
                  </a:ext>
                </a:extLst>
              </p:cNvPr>
              <p:cNvSpPr/>
              <p:nvPr/>
            </p:nvSpPr>
            <p:spPr>
              <a:xfrm>
                <a:off x="488962" y="2126553"/>
                <a:ext cx="182446" cy="164842"/>
              </a:xfrm>
              <a:prstGeom prst="diagStripe">
                <a:avLst>
                  <a:gd name="adj" fmla="val 44403"/>
                </a:avLst>
              </a:prstGeom>
              <a:solidFill>
                <a:srgbClr val="004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대각선 줄무늬 32">
                <a:extLst>
                  <a:ext uri="{FF2B5EF4-FFF2-40B4-BE49-F238E27FC236}">
                    <a16:creationId xmlns:a16="http://schemas.microsoft.com/office/drawing/2014/main" id="{E7741511-15F4-4A21-8D7E-24518DC479C4}"/>
                  </a:ext>
                </a:extLst>
              </p:cNvPr>
              <p:cNvSpPr/>
              <p:nvPr/>
            </p:nvSpPr>
            <p:spPr>
              <a:xfrm flipV="1">
                <a:off x="488962" y="2208973"/>
                <a:ext cx="182446" cy="164842"/>
              </a:xfrm>
              <a:prstGeom prst="diagStripe">
                <a:avLst>
                  <a:gd name="adj" fmla="val 47761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95507"/>
                <a:endParaRPr lang="ko-KR" altLang="en-US" sz="1456"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24DE6F8-AD54-47B1-B6A7-7632668F13AF}"/>
              </a:ext>
            </a:extLst>
          </p:cNvPr>
          <p:cNvSpPr txBox="1"/>
          <p:nvPr/>
        </p:nvSpPr>
        <p:spPr>
          <a:xfrm>
            <a:off x="829213" y="5147319"/>
            <a:ext cx="757880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surrounding ACM parts are melted by fire and the ACM cannot be separated by normal methods. (Sometimes need hammering and cutting surrounding parts)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DBDF7CB-AF32-4755-AAFA-969ED23D775E}"/>
              </a:ext>
            </a:extLst>
          </p:cNvPr>
          <p:cNvSpPr txBox="1"/>
          <p:nvPr/>
        </p:nvSpPr>
        <p:spPr>
          <a:xfrm>
            <a:off x="862887" y="5722654"/>
            <a:ext cx="746896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cannot be extracted due to ACM damage caused by fire and corrosion of internal parts</a:t>
            </a:r>
            <a:b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caused by fire extinguishing water.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97A5E87-7C20-B2F1-FDC6-297C9AAC6D64}"/>
              </a:ext>
            </a:extLst>
          </p:cNvPr>
          <p:cNvSpPr txBox="1"/>
          <p:nvPr/>
        </p:nvSpPr>
        <p:spPr>
          <a:xfrm>
            <a:off x="827584" y="2522448"/>
            <a:ext cx="459933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 occurs after charging is completed or while driving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1225B1A-9615-3723-01DD-32B7B0BCCFC4}"/>
              </a:ext>
            </a:extLst>
          </p:cNvPr>
          <p:cNvSpPr txBox="1"/>
          <p:nvPr/>
        </p:nvSpPr>
        <p:spPr>
          <a:xfrm>
            <a:off x="832124" y="2943448"/>
            <a:ext cx="481574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voltage battery damage caused a fire after a collision</a:t>
            </a:r>
            <a:endParaRPr lang="ko-KR" altLang="en-US" sz="13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CF1C01B7-1793-EFD6-957B-6338A377B347}"/>
              </a:ext>
            </a:extLst>
          </p:cNvPr>
          <p:cNvGrpSpPr/>
          <p:nvPr/>
        </p:nvGrpSpPr>
        <p:grpSpPr>
          <a:xfrm>
            <a:off x="622800" y="2572524"/>
            <a:ext cx="167433" cy="179847"/>
            <a:chOff x="723052" y="2903671"/>
            <a:chExt cx="109096" cy="109741"/>
          </a:xfrm>
        </p:grpSpPr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06C02EA7-D10B-B552-4403-53F5F7762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93639272-1496-65BB-3896-CEEFBD75C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F10D7858-9872-A510-D37D-B4A1C678F11F}"/>
              </a:ext>
            </a:extLst>
          </p:cNvPr>
          <p:cNvGrpSpPr/>
          <p:nvPr/>
        </p:nvGrpSpPr>
        <p:grpSpPr>
          <a:xfrm>
            <a:off x="622800" y="2997708"/>
            <a:ext cx="167433" cy="179847"/>
            <a:chOff x="723052" y="2903671"/>
            <a:chExt cx="109096" cy="109741"/>
          </a:xfrm>
        </p:grpSpPr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FDE9CDD6-BE6C-114B-E98E-9951CE990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BF21E7C1-D793-1649-B30F-C6971D48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9" name="그룹 68">
            <a:extLst>
              <a:ext uri="{FF2B5EF4-FFF2-40B4-BE49-F238E27FC236}">
                <a16:creationId xmlns:a16="http://schemas.microsoft.com/office/drawing/2014/main" id="{6748CDDF-86BE-5040-EEFC-36014F98167D}"/>
              </a:ext>
            </a:extLst>
          </p:cNvPr>
          <p:cNvGrpSpPr/>
          <p:nvPr/>
        </p:nvGrpSpPr>
        <p:grpSpPr>
          <a:xfrm>
            <a:off x="611560" y="3422892"/>
            <a:ext cx="167433" cy="179847"/>
            <a:chOff x="723052" y="2903671"/>
            <a:chExt cx="109096" cy="109741"/>
          </a:xfrm>
        </p:grpSpPr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FB6360E7-AF2F-81D7-C8F2-606FCE21B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DC352046-2D07-7DB9-A5C1-72C85B770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2" name="그룹 71">
            <a:extLst>
              <a:ext uri="{FF2B5EF4-FFF2-40B4-BE49-F238E27FC236}">
                <a16:creationId xmlns:a16="http://schemas.microsoft.com/office/drawing/2014/main" id="{7EF581FB-0D52-A87E-BBF4-9F5403D303F4}"/>
              </a:ext>
            </a:extLst>
          </p:cNvPr>
          <p:cNvGrpSpPr/>
          <p:nvPr/>
        </p:nvGrpSpPr>
        <p:grpSpPr>
          <a:xfrm>
            <a:off x="611560" y="3848077"/>
            <a:ext cx="167433" cy="179847"/>
            <a:chOff x="723052" y="2903671"/>
            <a:chExt cx="109096" cy="109741"/>
          </a:xfrm>
        </p:grpSpPr>
        <p:sp>
          <p:nvSpPr>
            <p:cNvPr id="73" name="Freeform 8">
              <a:extLst>
                <a:ext uri="{FF2B5EF4-FFF2-40B4-BE49-F238E27FC236}">
                  <a16:creationId xmlns:a16="http://schemas.microsoft.com/office/drawing/2014/main" id="{317FB087-6F47-ADF0-E422-C23284EA8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80DC5DC4-65EC-202A-8250-2CB5601944D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그룹 80">
            <a:extLst>
              <a:ext uri="{FF2B5EF4-FFF2-40B4-BE49-F238E27FC236}">
                <a16:creationId xmlns:a16="http://schemas.microsoft.com/office/drawing/2014/main" id="{CE871C0F-E5BF-859B-6480-4B6497E27373}"/>
              </a:ext>
            </a:extLst>
          </p:cNvPr>
          <p:cNvGrpSpPr/>
          <p:nvPr/>
        </p:nvGrpSpPr>
        <p:grpSpPr>
          <a:xfrm>
            <a:off x="611560" y="5222954"/>
            <a:ext cx="167433" cy="179847"/>
            <a:chOff x="723052" y="2903671"/>
            <a:chExt cx="109096" cy="109741"/>
          </a:xfrm>
        </p:grpSpPr>
        <p:sp>
          <p:nvSpPr>
            <p:cNvPr id="82" name="Freeform 8">
              <a:extLst>
                <a:ext uri="{FF2B5EF4-FFF2-40B4-BE49-F238E27FC236}">
                  <a16:creationId xmlns:a16="http://schemas.microsoft.com/office/drawing/2014/main" id="{1A27368C-6A2C-5E4F-D790-9684F3235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9">
              <a:extLst>
                <a:ext uri="{FF2B5EF4-FFF2-40B4-BE49-F238E27FC236}">
                  <a16:creationId xmlns:a16="http://schemas.microsoft.com/office/drawing/2014/main" id="{B92F3FB7-BF47-89F6-79C9-1930276202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DDA56A3F-133D-3736-9BD5-155C4002537D}"/>
              </a:ext>
            </a:extLst>
          </p:cNvPr>
          <p:cNvGrpSpPr/>
          <p:nvPr/>
        </p:nvGrpSpPr>
        <p:grpSpPr>
          <a:xfrm>
            <a:off x="611560" y="5783778"/>
            <a:ext cx="167433" cy="179847"/>
            <a:chOff x="723052" y="2903671"/>
            <a:chExt cx="109096" cy="109741"/>
          </a:xfrm>
        </p:grpSpPr>
        <p:sp>
          <p:nvSpPr>
            <p:cNvPr id="85" name="Freeform 8">
              <a:extLst>
                <a:ext uri="{FF2B5EF4-FFF2-40B4-BE49-F238E27FC236}">
                  <a16:creationId xmlns:a16="http://schemas.microsoft.com/office/drawing/2014/main" id="{7149304C-0686-8E37-88BC-EBE899D54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b="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9">
              <a:extLst>
                <a:ext uri="{FF2B5EF4-FFF2-40B4-BE49-F238E27FC236}">
                  <a16:creationId xmlns:a16="http://schemas.microsoft.com/office/drawing/2014/main" id="{B5D700C5-152D-4DA6-9894-A6BC2DAA6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2217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E6520-2960-3C79-7E8F-4F198DA64A5D}"/>
              </a:ext>
            </a:extLst>
          </p:cNvPr>
          <p:cNvSpPr txBox="1"/>
          <p:nvPr/>
        </p:nvSpPr>
        <p:spPr>
          <a:xfrm>
            <a:off x="1116015" y="438848"/>
            <a:ext cx="4377802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Electric vehicle fire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46FD6-80A0-A11C-1D13-A531E3C5891F}"/>
              </a:ext>
            </a:extLst>
          </p:cNvPr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2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F0BC4D7-A339-2286-6381-1617B3E7489E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F76EC4E4-C069-5183-427C-7A811F9F6BEF}"/>
              </a:ext>
            </a:extLst>
          </p:cNvPr>
          <p:cNvGrpSpPr/>
          <p:nvPr/>
        </p:nvGrpSpPr>
        <p:grpSpPr>
          <a:xfrm>
            <a:off x="622800" y="1828885"/>
            <a:ext cx="167433" cy="179847"/>
            <a:chOff x="723052" y="2903671"/>
            <a:chExt cx="109096" cy="109741"/>
          </a:xfrm>
        </p:grpSpPr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89257E18-4A60-2BD2-B38F-7A2F4FAB4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B6D53F0-B853-994C-F427-94066127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8B78827-50F8-EDA7-6D90-AEAA7B117014}"/>
              </a:ext>
            </a:extLst>
          </p:cNvPr>
          <p:cNvSpPr txBox="1"/>
          <p:nvPr/>
        </p:nvSpPr>
        <p:spPr>
          <a:xfrm>
            <a:off x="790232" y="1751330"/>
            <a:ext cx="7886224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(Summary) The fire occurred while parking after charging was completed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altLang="ko-KR" sz="1300" b="1" spc="-30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about 30 minutes of completion of charging, smoke was observed, and then it turned into a fire</a:t>
            </a: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64807C25-5058-8B8D-5D2C-ACAA953A5755}"/>
              </a:ext>
            </a:extLst>
          </p:cNvPr>
          <p:cNvGrpSpPr/>
          <p:nvPr/>
        </p:nvGrpSpPr>
        <p:grpSpPr>
          <a:xfrm>
            <a:off x="622800" y="2471484"/>
            <a:ext cx="167433" cy="179847"/>
            <a:chOff x="723052" y="2903671"/>
            <a:chExt cx="109096" cy="109741"/>
          </a:xfrm>
        </p:grpSpPr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36281D04-EAD2-BCEB-28FD-CD1681CC7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0CE607A1-329A-690A-D07F-B9CAAC66D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9CF5C3A-C0FD-391F-CE02-8429D617D09B}"/>
              </a:ext>
            </a:extLst>
          </p:cNvPr>
          <p:cNvSpPr txBox="1"/>
          <p:nvPr/>
        </p:nvSpPr>
        <p:spPr>
          <a:xfrm>
            <a:off x="790232" y="2399402"/>
            <a:ext cx="79582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(damage) Vehicles and facilities were damaged due to a vehicle fire surrounding the parking lot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16D19A71-4A86-EA8D-1D68-84D6E99F5231}"/>
              </a:ext>
            </a:extLst>
          </p:cNvPr>
          <p:cNvGrpSpPr/>
          <p:nvPr/>
        </p:nvGrpSpPr>
        <p:grpSpPr>
          <a:xfrm>
            <a:off x="622800" y="2927262"/>
            <a:ext cx="167433" cy="179847"/>
            <a:chOff x="723052" y="2903671"/>
            <a:chExt cx="109096" cy="109741"/>
          </a:xfrm>
        </p:grpSpPr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C98FA79C-4B17-A832-C078-8211318F9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A3928348-5CE4-9A89-A424-D3441CF1B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C2CB9294-A93D-060B-15BD-3D87D7ADA9E7}"/>
              </a:ext>
            </a:extLst>
          </p:cNvPr>
          <p:cNvSpPr txBox="1"/>
          <p:nvPr/>
        </p:nvSpPr>
        <p:spPr>
          <a:xfrm>
            <a:off x="790232" y="2844066"/>
            <a:ext cx="7730968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(Cause) Internal short circuit due to defective manufacturing of high voltage battery cells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Worldwide recall of Kona EV, IONIQ EV, and Electricity Bus EV using the same battery</a:t>
            </a:r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238FB8FB-0F61-E7E3-E7B1-4572B1EC993B}"/>
              </a:ext>
            </a:extLst>
          </p:cNvPr>
          <p:cNvGrpSpPr/>
          <p:nvPr/>
        </p:nvGrpSpPr>
        <p:grpSpPr>
          <a:xfrm>
            <a:off x="622800" y="3623482"/>
            <a:ext cx="167433" cy="179847"/>
            <a:chOff x="723052" y="2903671"/>
            <a:chExt cx="109096" cy="109741"/>
          </a:xfrm>
        </p:grpSpPr>
        <p:sp>
          <p:nvSpPr>
            <p:cNvPr id="38" name="Freeform 8">
              <a:extLst>
                <a:ext uri="{FF2B5EF4-FFF2-40B4-BE49-F238E27FC236}">
                  <a16:creationId xmlns:a16="http://schemas.microsoft.com/office/drawing/2014/main" id="{E31949BA-1527-76F3-4C40-1D23E84E5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9">
              <a:extLst>
                <a:ext uri="{FF2B5EF4-FFF2-40B4-BE49-F238E27FC236}">
                  <a16:creationId xmlns:a16="http://schemas.microsoft.com/office/drawing/2014/main" id="{A8186D8E-2ED5-1095-83DC-22247B3B0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65F8CB8F-6EF3-B25B-89C5-F208BD1D388E}"/>
              </a:ext>
            </a:extLst>
          </p:cNvPr>
          <p:cNvSpPr txBox="1"/>
          <p:nvPr/>
        </p:nvSpPr>
        <p:spPr>
          <a:xfrm>
            <a:off x="790232" y="3553276"/>
            <a:ext cx="8102248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(Issue) Unable to recognize signs of fire, delay in identifying the fire caused due to  thermal runaway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ko-KR" sz="1300" b="1" spc="-50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High voltage abnormality detection and risk notification through BMS diagnostic logic reinforcement, etc</a:t>
            </a: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1" name="_x375020320" descr="EMB00001198be99">
            <a:extLst>
              <a:ext uri="{FF2B5EF4-FFF2-40B4-BE49-F238E27FC236}">
                <a16:creationId xmlns:a16="http://schemas.microsoft.com/office/drawing/2014/main" id="{743F6FD6-72AA-6B74-25B3-F9E9EF34E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853" y="4462113"/>
            <a:ext cx="2724598" cy="1703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_x108896248" descr="EMB00001198be9a">
            <a:extLst>
              <a:ext uri="{FF2B5EF4-FFF2-40B4-BE49-F238E27FC236}">
                <a16:creationId xmlns:a16="http://schemas.microsoft.com/office/drawing/2014/main" id="{C6346EDA-97FD-66B3-2083-E666701E3C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478212"/>
            <a:ext cx="2478639" cy="1679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_x375021616" descr="EMB00001198be9b">
            <a:extLst>
              <a:ext uri="{FF2B5EF4-FFF2-40B4-BE49-F238E27FC236}">
                <a16:creationId xmlns:a16="http://schemas.microsoft.com/office/drawing/2014/main" id="{A0C2FFD9-27B2-BA36-F5A5-98EBC417F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113" y="4478008"/>
            <a:ext cx="2520280" cy="1687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42182DD7-CE5B-98A9-9BEB-11251DE1DA9E}"/>
              </a:ext>
            </a:extLst>
          </p:cNvPr>
          <p:cNvSpPr txBox="1"/>
          <p:nvPr/>
        </p:nvSpPr>
        <p:spPr>
          <a:xfrm>
            <a:off x="547964" y="1268760"/>
            <a:ext cx="55002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Cases of fire after charging (Korea, Hyundai Kona EV)</a:t>
            </a: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8202893-AEE5-52B3-4309-B349C6409959}"/>
              </a:ext>
            </a:extLst>
          </p:cNvPr>
          <p:cNvGrpSpPr/>
          <p:nvPr/>
        </p:nvGrpSpPr>
        <p:grpSpPr>
          <a:xfrm>
            <a:off x="391811" y="1314406"/>
            <a:ext cx="182446" cy="247262"/>
            <a:chOff x="3943350" y="4419600"/>
            <a:chExt cx="212725" cy="319087"/>
          </a:xfrm>
        </p:grpSpPr>
        <p:sp>
          <p:nvSpPr>
            <p:cNvPr id="46" name="대각선 줄무늬 45">
              <a:extLst>
                <a:ext uri="{FF2B5EF4-FFF2-40B4-BE49-F238E27FC236}">
                  <a16:creationId xmlns:a16="http://schemas.microsoft.com/office/drawing/2014/main" id="{4B2775B6-1C6E-81A1-D856-1E5EF64A2E06}"/>
                </a:ext>
              </a:extLst>
            </p:cNvPr>
            <p:cNvSpPr/>
            <p:nvPr/>
          </p:nvSpPr>
          <p:spPr>
            <a:xfrm>
              <a:off x="3943350" y="4419600"/>
              <a:ext cx="212725" cy="212725"/>
            </a:xfrm>
            <a:prstGeom prst="diagStripe">
              <a:avLst>
                <a:gd name="adj" fmla="val 44403"/>
              </a:avLst>
            </a:prstGeom>
            <a:solidFill>
              <a:srgbClr val="004C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대각선 줄무늬 46">
              <a:extLst>
                <a:ext uri="{FF2B5EF4-FFF2-40B4-BE49-F238E27FC236}">
                  <a16:creationId xmlns:a16="http://schemas.microsoft.com/office/drawing/2014/main" id="{3EC0239B-E849-4CFE-AC05-40CE16A9C93F}"/>
                </a:ext>
              </a:extLst>
            </p:cNvPr>
            <p:cNvSpPr/>
            <p:nvPr/>
          </p:nvSpPr>
          <p:spPr>
            <a:xfrm flipV="1">
              <a:off x="3943350" y="4525962"/>
              <a:ext cx="212725" cy="212725"/>
            </a:xfrm>
            <a:prstGeom prst="diagStripe">
              <a:avLst>
                <a:gd name="adj" fmla="val 4776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5507"/>
              <a:endParaRPr lang="ko-KR" altLang="en-US" sz="1456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2584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E6520-2960-3C79-7E8F-4F198DA64A5D}"/>
              </a:ext>
            </a:extLst>
          </p:cNvPr>
          <p:cNvSpPr txBox="1"/>
          <p:nvPr/>
        </p:nvSpPr>
        <p:spPr>
          <a:xfrm>
            <a:off x="1116015" y="438848"/>
            <a:ext cx="4377802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Electric vehicle fire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46FD6-80A0-A11C-1D13-A531E3C5891F}"/>
              </a:ext>
            </a:extLst>
          </p:cNvPr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2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F0BC4D7-A339-2286-6381-1617B3E7489E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F1F8AD0-722B-9BE3-BB8F-3D72D44BDE08}"/>
              </a:ext>
            </a:extLst>
          </p:cNvPr>
          <p:cNvSpPr txBox="1"/>
          <p:nvPr/>
        </p:nvSpPr>
        <p:spPr>
          <a:xfrm>
            <a:off x="789792" y="1752054"/>
            <a:ext cx="773041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(Summary) Smoke occurred from the rear of the vehicle while driving, and a fire occurred after </a:t>
            </a:r>
            <a:b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                  the vehicle was stopped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29441CEA-8B31-C827-B580-46DDF615C707}"/>
              </a:ext>
            </a:extLst>
          </p:cNvPr>
          <p:cNvGrpSpPr/>
          <p:nvPr/>
        </p:nvGrpSpPr>
        <p:grpSpPr>
          <a:xfrm>
            <a:off x="622800" y="2398028"/>
            <a:ext cx="167433" cy="179847"/>
            <a:chOff x="723052" y="2903671"/>
            <a:chExt cx="109096" cy="109741"/>
          </a:xfrm>
        </p:grpSpPr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D4800CFD-673A-9EC7-A04F-C496B27AA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7CA0C916-DCCC-1100-8673-E65846AAE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984548B-51EB-C17F-83B7-41852B476633}"/>
              </a:ext>
            </a:extLst>
          </p:cNvPr>
          <p:cNvSpPr txBox="1"/>
          <p:nvPr/>
        </p:nvSpPr>
        <p:spPr>
          <a:xfrm>
            <a:off x="795430" y="2340664"/>
            <a:ext cx="7448978" cy="595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(Damage) It takes 3 hours to extinguish the fire, burns down the vehicle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Unable to get out from vehicle cabin due to malfunction of door lock</a:t>
            </a:r>
            <a:endParaRPr lang="en-US" altLang="ko-KR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3D0CFC87-8997-0ED4-9F4B-45F16685FC71}"/>
              </a:ext>
            </a:extLst>
          </p:cNvPr>
          <p:cNvGrpSpPr/>
          <p:nvPr/>
        </p:nvGrpSpPr>
        <p:grpSpPr>
          <a:xfrm>
            <a:off x="622800" y="3132128"/>
            <a:ext cx="167433" cy="179847"/>
            <a:chOff x="723052" y="2903671"/>
            <a:chExt cx="109096" cy="109741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E16BA435-E694-6774-9ADD-907962B1A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32FFDEC5-63C4-11E7-BCA3-BAC533F9C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0086879C-9185-0AAB-F644-320E0186B07D}"/>
              </a:ext>
            </a:extLst>
          </p:cNvPr>
          <p:cNvSpPr txBox="1"/>
          <p:nvPr/>
        </p:nvSpPr>
        <p:spPr>
          <a:xfrm>
            <a:off x="790790" y="3064604"/>
            <a:ext cx="77304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(Cause of fire) Collecting additional NHTSA information</a:t>
            </a: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CC6E72A8-E5F3-E866-52FB-208EE77E40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830" y="4558398"/>
            <a:ext cx="2294979" cy="1822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그림 14">
            <a:extLst>
              <a:ext uri="{FF2B5EF4-FFF2-40B4-BE49-F238E27FC236}">
                <a16:creationId xmlns:a16="http://schemas.microsoft.com/office/drawing/2014/main" id="{75F16281-7213-8ABC-1575-B88B8FDDB6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3" y="4558398"/>
            <a:ext cx="2448271" cy="1822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239DC9A4-B327-31AB-EE46-90A4029515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611258"/>
            <a:ext cx="4686044" cy="864306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CAE4C111-E7F3-21B1-81C1-D765D42FB7B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4955" y="4558398"/>
            <a:ext cx="3174092" cy="1822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EE0B25-A5FA-7431-6C83-73A9CC9A7B8F}"/>
              </a:ext>
            </a:extLst>
          </p:cNvPr>
          <p:cNvSpPr txBox="1"/>
          <p:nvPr/>
        </p:nvSpPr>
        <p:spPr>
          <a:xfrm>
            <a:off x="547964" y="1268760"/>
            <a:ext cx="5433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Cases of fire while driving (USA, Tesla Model S Plaid)</a:t>
            </a:r>
          </a:p>
        </p:txBody>
      </p: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ABFCBF52-0943-D681-EA5C-3DB244FD0E16}"/>
              </a:ext>
            </a:extLst>
          </p:cNvPr>
          <p:cNvGrpSpPr/>
          <p:nvPr/>
        </p:nvGrpSpPr>
        <p:grpSpPr>
          <a:xfrm>
            <a:off x="391811" y="1314406"/>
            <a:ext cx="182446" cy="247262"/>
            <a:chOff x="3943350" y="4419600"/>
            <a:chExt cx="212725" cy="319087"/>
          </a:xfrm>
        </p:grpSpPr>
        <p:sp>
          <p:nvSpPr>
            <p:cNvPr id="20" name="대각선 줄무늬 19">
              <a:extLst>
                <a:ext uri="{FF2B5EF4-FFF2-40B4-BE49-F238E27FC236}">
                  <a16:creationId xmlns:a16="http://schemas.microsoft.com/office/drawing/2014/main" id="{68F5219B-7900-E9D3-25E8-175BE9757566}"/>
                </a:ext>
              </a:extLst>
            </p:cNvPr>
            <p:cNvSpPr/>
            <p:nvPr/>
          </p:nvSpPr>
          <p:spPr>
            <a:xfrm>
              <a:off x="3943350" y="4419600"/>
              <a:ext cx="212725" cy="212725"/>
            </a:xfrm>
            <a:prstGeom prst="diagStripe">
              <a:avLst>
                <a:gd name="adj" fmla="val 44403"/>
              </a:avLst>
            </a:prstGeom>
            <a:solidFill>
              <a:srgbClr val="004C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대각선 줄무늬 20">
              <a:extLst>
                <a:ext uri="{FF2B5EF4-FFF2-40B4-BE49-F238E27FC236}">
                  <a16:creationId xmlns:a16="http://schemas.microsoft.com/office/drawing/2014/main" id="{96196144-FBC6-8DFC-0F89-F44CC361186E}"/>
                </a:ext>
              </a:extLst>
            </p:cNvPr>
            <p:cNvSpPr/>
            <p:nvPr/>
          </p:nvSpPr>
          <p:spPr>
            <a:xfrm flipV="1">
              <a:off x="3943350" y="4525962"/>
              <a:ext cx="212725" cy="212725"/>
            </a:xfrm>
            <a:prstGeom prst="diagStripe">
              <a:avLst>
                <a:gd name="adj" fmla="val 4776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5507"/>
              <a:endParaRPr lang="ko-KR" altLang="en-US" sz="1456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B770F34F-54D4-49CA-E4EA-F7232C1E6132}"/>
              </a:ext>
            </a:extLst>
          </p:cNvPr>
          <p:cNvGrpSpPr/>
          <p:nvPr/>
        </p:nvGrpSpPr>
        <p:grpSpPr>
          <a:xfrm>
            <a:off x="622800" y="1828885"/>
            <a:ext cx="167433" cy="179847"/>
            <a:chOff x="723052" y="2903671"/>
            <a:chExt cx="109096" cy="109741"/>
          </a:xfrm>
        </p:grpSpPr>
        <p:sp>
          <p:nvSpPr>
            <p:cNvPr id="23" name="Freeform 8">
              <a:extLst>
                <a:ext uri="{FF2B5EF4-FFF2-40B4-BE49-F238E27FC236}">
                  <a16:creationId xmlns:a16="http://schemas.microsoft.com/office/drawing/2014/main" id="{FF1E44AA-C117-3CEF-AAEF-83484DCC5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BD98FF23-D270-9325-8CF5-15A4E93CE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1797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E6520-2960-3C79-7E8F-4F198DA64A5D}"/>
              </a:ext>
            </a:extLst>
          </p:cNvPr>
          <p:cNvSpPr txBox="1"/>
          <p:nvPr/>
        </p:nvSpPr>
        <p:spPr>
          <a:xfrm>
            <a:off x="1116015" y="438848"/>
            <a:ext cx="4377802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Electric vehicle fire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46FD6-80A0-A11C-1D13-A531E3C5891F}"/>
              </a:ext>
            </a:extLst>
          </p:cNvPr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2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F0BC4D7-A339-2286-6381-1617B3E7489E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A284B0-DBF8-A0DB-F557-EDAF41AEEB7F}"/>
              </a:ext>
            </a:extLst>
          </p:cNvPr>
          <p:cNvSpPr txBox="1"/>
          <p:nvPr/>
        </p:nvSpPr>
        <p:spPr>
          <a:xfrm>
            <a:off x="790233" y="1752783"/>
            <a:ext cx="78862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(Summary) The fire occurred after a collision with the wall due to a driver’s </a:t>
            </a:r>
            <a:r>
              <a:rPr lang="en-US" altLang="ko-KR" sz="1300" b="1" dirty="0" err="1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misoperation</a:t>
            </a: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in the </a:t>
            </a:r>
            <a:b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                  underground parking lot at the apartment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79EE3-8254-8CCA-980A-BD979CEE02EE}"/>
              </a:ext>
            </a:extLst>
          </p:cNvPr>
          <p:cNvSpPr txBox="1"/>
          <p:nvPr/>
        </p:nvSpPr>
        <p:spPr>
          <a:xfrm>
            <a:off x="797280" y="2327498"/>
            <a:ext cx="770403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(Damage) The vehicle burned, and the driver escaped, but one passenger died inside the cabin</a:t>
            </a: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312800B0-4ACE-459C-19A5-C2977BAB161D}"/>
              </a:ext>
            </a:extLst>
          </p:cNvPr>
          <p:cNvGrpSpPr/>
          <p:nvPr/>
        </p:nvGrpSpPr>
        <p:grpSpPr>
          <a:xfrm>
            <a:off x="622800" y="2915784"/>
            <a:ext cx="167433" cy="179847"/>
            <a:chOff x="723052" y="2903671"/>
            <a:chExt cx="109096" cy="109741"/>
          </a:xfrm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A428ABAF-098E-9469-8976-11E1AA9BC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B12C189B-52EB-DEA3-5D2E-947927690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02E268E-30B2-674D-42DE-F529B3C7753F}"/>
              </a:ext>
            </a:extLst>
          </p:cNvPr>
          <p:cNvSpPr txBox="1"/>
          <p:nvPr/>
        </p:nvSpPr>
        <p:spPr>
          <a:xfrm>
            <a:off x="790233" y="2845054"/>
            <a:ext cx="78862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(Cause of fire) Presumed short circuit in the battery system due to the deformation of the high</a:t>
            </a:r>
            <a:b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                       voltage battery pack case caused by the frontal impact</a:t>
            </a:r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1EDEA1A4-DC30-0C5B-760E-6A949B6EC843}"/>
              </a:ext>
            </a:extLst>
          </p:cNvPr>
          <p:cNvGrpSpPr/>
          <p:nvPr/>
        </p:nvGrpSpPr>
        <p:grpSpPr>
          <a:xfrm>
            <a:off x="622800" y="3573016"/>
            <a:ext cx="167433" cy="179847"/>
            <a:chOff x="723052" y="2903671"/>
            <a:chExt cx="109096" cy="109741"/>
          </a:xfrm>
        </p:grpSpPr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49672E04-3C5A-9AFF-4F06-E831A133F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8E1D299A-1557-8AB6-A97F-415183CC6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7697549-3C1F-48A7-434F-BA5436F0434F}"/>
              </a:ext>
            </a:extLst>
          </p:cNvPr>
          <p:cNvSpPr txBox="1"/>
          <p:nvPr/>
        </p:nvSpPr>
        <p:spPr>
          <a:xfrm>
            <a:off x="790233" y="3496652"/>
            <a:ext cx="77569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(Issue) Unable to extract data from EDR(Both direct connection and EEPROM swapping failed)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0847BA-AD20-01CE-C07B-866E85E49267}"/>
              </a:ext>
            </a:extLst>
          </p:cNvPr>
          <p:cNvSpPr txBox="1"/>
          <p:nvPr/>
        </p:nvSpPr>
        <p:spPr>
          <a:xfrm>
            <a:off x="547964" y="1268760"/>
            <a:ext cx="4827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Cases of fire after crash (Korea, Tesla Model X)</a:t>
            </a:r>
          </a:p>
        </p:txBody>
      </p:sp>
      <p:grpSp>
        <p:nvGrpSpPr>
          <p:cNvPr id="22" name="그룹 21">
            <a:extLst>
              <a:ext uri="{FF2B5EF4-FFF2-40B4-BE49-F238E27FC236}">
                <a16:creationId xmlns:a16="http://schemas.microsoft.com/office/drawing/2014/main" id="{17A64537-5F33-F727-50B5-F6D45C515C0F}"/>
              </a:ext>
            </a:extLst>
          </p:cNvPr>
          <p:cNvGrpSpPr/>
          <p:nvPr/>
        </p:nvGrpSpPr>
        <p:grpSpPr>
          <a:xfrm>
            <a:off x="391811" y="1314406"/>
            <a:ext cx="182446" cy="247262"/>
            <a:chOff x="3943350" y="4419600"/>
            <a:chExt cx="212725" cy="319087"/>
          </a:xfrm>
        </p:grpSpPr>
        <p:sp>
          <p:nvSpPr>
            <p:cNvPr id="23" name="대각선 줄무늬 22">
              <a:extLst>
                <a:ext uri="{FF2B5EF4-FFF2-40B4-BE49-F238E27FC236}">
                  <a16:creationId xmlns:a16="http://schemas.microsoft.com/office/drawing/2014/main" id="{BABDE603-C85D-7A5B-DFAF-76F58B5A4E74}"/>
                </a:ext>
              </a:extLst>
            </p:cNvPr>
            <p:cNvSpPr/>
            <p:nvPr/>
          </p:nvSpPr>
          <p:spPr>
            <a:xfrm>
              <a:off x="3943350" y="4419600"/>
              <a:ext cx="212725" cy="212725"/>
            </a:xfrm>
            <a:prstGeom prst="diagStripe">
              <a:avLst>
                <a:gd name="adj" fmla="val 44403"/>
              </a:avLst>
            </a:prstGeom>
            <a:solidFill>
              <a:srgbClr val="004C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대각선 줄무늬 23">
              <a:extLst>
                <a:ext uri="{FF2B5EF4-FFF2-40B4-BE49-F238E27FC236}">
                  <a16:creationId xmlns:a16="http://schemas.microsoft.com/office/drawing/2014/main" id="{7791DC01-7657-1374-3DFC-9AA5D990D410}"/>
                </a:ext>
              </a:extLst>
            </p:cNvPr>
            <p:cNvSpPr/>
            <p:nvPr/>
          </p:nvSpPr>
          <p:spPr>
            <a:xfrm flipV="1">
              <a:off x="3943350" y="4525962"/>
              <a:ext cx="212725" cy="212725"/>
            </a:xfrm>
            <a:prstGeom prst="diagStripe">
              <a:avLst>
                <a:gd name="adj" fmla="val 4776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5507"/>
              <a:endParaRPr lang="ko-KR" altLang="en-US" sz="1456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C912C20F-E2C5-FD33-5AFB-13AEDEE2FEC8}"/>
              </a:ext>
            </a:extLst>
          </p:cNvPr>
          <p:cNvGrpSpPr/>
          <p:nvPr/>
        </p:nvGrpSpPr>
        <p:grpSpPr>
          <a:xfrm>
            <a:off x="622800" y="1828885"/>
            <a:ext cx="167433" cy="179847"/>
            <a:chOff x="723052" y="2903671"/>
            <a:chExt cx="109096" cy="109741"/>
          </a:xfrm>
        </p:grpSpPr>
        <p:sp>
          <p:nvSpPr>
            <p:cNvPr id="49" name="Freeform 8">
              <a:extLst>
                <a:ext uri="{FF2B5EF4-FFF2-40B4-BE49-F238E27FC236}">
                  <a16:creationId xmlns:a16="http://schemas.microsoft.com/office/drawing/2014/main" id="{200F2C13-D006-A45E-9366-58D307889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9">
              <a:extLst>
                <a:ext uri="{FF2B5EF4-FFF2-40B4-BE49-F238E27FC236}">
                  <a16:creationId xmlns:a16="http://schemas.microsoft.com/office/drawing/2014/main" id="{224A1146-2ACA-A8D7-8567-ED452C6231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1" name="그림 50">
            <a:extLst>
              <a:ext uri="{FF2B5EF4-FFF2-40B4-BE49-F238E27FC236}">
                <a16:creationId xmlns:a16="http://schemas.microsoft.com/office/drawing/2014/main" id="{75D5D51F-81EB-DDE0-36D0-851C265710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3026" y="4091352"/>
            <a:ext cx="4361568" cy="2289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90AF33E7-581B-C505-3AE1-EF8F72C827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6573" y="4093853"/>
            <a:ext cx="3319363" cy="2287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3" name="그룹 52">
            <a:extLst>
              <a:ext uri="{FF2B5EF4-FFF2-40B4-BE49-F238E27FC236}">
                <a16:creationId xmlns:a16="http://schemas.microsoft.com/office/drawing/2014/main" id="{1258A523-189A-56F7-E196-0D0AABEDBB36}"/>
              </a:ext>
            </a:extLst>
          </p:cNvPr>
          <p:cNvGrpSpPr/>
          <p:nvPr/>
        </p:nvGrpSpPr>
        <p:grpSpPr>
          <a:xfrm>
            <a:off x="622800" y="2385194"/>
            <a:ext cx="167433" cy="179847"/>
            <a:chOff x="723052" y="2903671"/>
            <a:chExt cx="109096" cy="109741"/>
          </a:xfrm>
        </p:grpSpPr>
        <p:sp>
          <p:nvSpPr>
            <p:cNvPr id="54" name="Freeform 8">
              <a:extLst>
                <a:ext uri="{FF2B5EF4-FFF2-40B4-BE49-F238E27FC236}">
                  <a16:creationId xmlns:a16="http://schemas.microsoft.com/office/drawing/2014/main" id="{21ACC955-C243-D06D-967D-14E189E0F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6EF827B3-11B6-1F63-52D4-9B31CCF3C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2181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E6520-2960-3C79-7E8F-4F198DA64A5D}"/>
              </a:ext>
            </a:extLst>
          </p:cNvPr>
          <p:cNvSpPr txBox="1"/>
          <p:nvPr/>
        </p:nvSpPr>
        <p:spPr>
          <a:xfrm>
            <a:off x="1116015" y="438848"/>
            <a:ext cx="4377802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Electric vehicle fire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346FD6-80A0-A11C-1D13-A531E3C5891F}"/>
              </a:ext>
            </a:extLst>
          </p:cNvPr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2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F0BC4D7-A339-2286-6381-1617B3E7489E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F76EC4E4-C069-5183-427C-7A811F9F6BEF}"/>
              </a:ext>
            </a:extLst>
          </p:cNvPr>
          <p:cNvGrpSpPr/>
          <p:nvPr/>
        </p:nvGrpSpPr>
        <p:grpSpPr>
          <a:xfrm>
            <a:off x="622800" y="1828885"/>
            <a:ext cx="167433" cy="179847"/>
            <a:chOff x="723052" y="2903671"/>
            <a:chExt cx="109096" cy="109741"/>
          </a:xfrm>
        </p:grpSpPr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89257E18-4A60-2BD2-B38F-7A2F4FAB4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CB6D53F0-B853-994C-F427-940661275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8B78827-50F8-EDA7-6D90-AEAA7B117014}"/>
              </a:ext>
            </a:extLst>
          </p:cNvPr>
          <p:cNvSpPr txBox="1"/>
          <p:nvPr/>
        </p:nvSpPr>
        <p:spPr>
          <a:xfrm>
            <a:off x="790232" y="1776497"/>
            <a:ext cx="78862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first quarter of 2022, 680 electric car fires were recorded in China</a:t>
            </a:r>
            <a:endParaRPr lang="en-US" altLang="ko-KR" sz="1300" b="1" spc="-30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그룹 28">
            <a:extLst>
              <a:ext uri="{FF2B5EF4-FFF2-40B4-BE49-F238E27FC236}">
                <a16:creationId xmlns:a16="http://schemas.microsoft.com/office/drawing/2014/main" id="{64807C25-5058-8B8D-5D2C-ACAA953A5755}"/>
              </a:ext>
            </a:extLst>
          </p:cNvPr>
          <p:cNvGrpSpPr/>
          <p:nvPr/>
        </p:nvGrpSpPr>
        <p:grpSpPr>
          <a:xfrm>
            <a:off x="622800" y="2260168"/>
            <a:ext cx="167433" cy="179847"/>
            <a:chOff x="723052" y="2903671"/>
            <a:chExt cx="109096" cy="109741"/>
          </a:xfrm>
        </p:grpSpPr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36281D04-EAD2-BCEB-28FD-CD1681CC7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0CE607A1-329A-690A-D07F-B9CAAC66D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9CF5C3A-C0FD-391F-CE02-8429D617D09B}"/>
              </a:ext>
            </a:extLst>
          </p:cNvPr>
          <p:cNvSpPr txBox="1"/>
          <p:nvPr/>
        </p:nvSpPr>
        <p:spPr>
          <a:xfrm>
            <a:off x="790232" y="2204864"/>
            <a:ext cx="3997792" cy="202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electric cars are on fire in China</a:t>
            </a:r>
            <a:br>
              <a:rPr lang="en-US" altLang="ko-KR" sz="13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400" b="0" i="0" dirty="0">
                <a:solidFill>
                  <a:srgbClr val="5E5E5E"/>
                </a:solidFill>
                <a:effectLst/>
                <a:latin typeface="Cabin"/>
              </a:rPr>
              <a:t>(The 86 fires of electric cars disclosed by the media)</a:t>
            </a:r>
            <a:endParaRPr lang="en-US" altLang="ko-KR" sz="1300" b="1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when charging the battery 27.5%;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while parking 38.5%;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while driving 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after a collision</a:t>
            </a:r>
          </a:p>
          <a:p>
            <a:pPr fontAlgn="base">
              <a:spcBef>
                <a:spcPts val="800"/>
              </a:spcBef>
            </a:pPr>
            <a:r>
              <a:rPr lang="en-US" altLang="ko-KR" sz="13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 - unidentified causes, in 7 episodes.</a:t>
            </a:r>
            <a:endParaRPr lang="en-US" altLang="ko-KR" sz="1300" b="1" dirty="0">
              <a:ln>
                <a:solidFill>
                  <a:prstClr val="black">
                    <a:alpha val="0"/>
                  </a:prstClr>
                </a:solidFill>
              </a:ln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2182DD7-CE5B-98A9-9BEB-11251DE1DA9E}"/>
              </a:ext>
            </a:extLst>
          </p:cNvPr>
          <p:cNvSpPr txBox="1"/>
          <p:nvPr/>
        </p:nvSpPr>
        <p:spPr>
          <a:xfrm>
            <a:off x="547964" y="1268760"/>
            <a:ext cx="7032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 Battery Electric Cars a Day Catch Fire in China (barreriesnews.com)</a:t>
            </a:r>
          </a:p>
        </p:txBody>
      </p:sp>
      <p:grpSp>
        <p:nvGrpSpPr>
          <p:cNvPr id="45" name="그룹 44">
            <a:extLst>
              <a:ext uri="{FF2B5EF4-FFF2-40B4-BE49-F238E27FC236}">
                <a16:creationId xmlns:a16="http://schemas.microsoft.com/office/drawing/2014/main" id="{B8202893-AEE5-52B3-4309-B349C6409959}"/>
              </a:ext>
            </a:extLst>
          </p:cNvPr>
          <p:cNvGrpSpPr/>
          <p:nvPr/>
        </p:nvGrpSpPr>
        <p:grpSpPr>
          <a:xfrm>
            <a:off x="391811" y="1314406"/>
            <a:ext cx="182446" cy="247262"/>
            <a:chOff x="3943350" y="4419600"/>
            <a:chExt cx="212725" cy="319087"/>
          </a:xfrm>
        </p:grpSpPr>
        <p:sp>
          <p:nvSpPr>
            <p:cNvPr id="46" name="대각선 줄무늬 45">
              <a:extLst>
                <a:ext uri="{FF2B5EF4-FFF2-40B4-BE49-F238E27FC236}">
                  <a16:creationId xmlns:a16="http://schemas.microsoft.com/office/drawing/2014/main" id="{4B2775B6-1C6E-81A1-D856-1E5EF64A2E06}"/>
                </a:ext>
              </a:extLst>
            </p:cNvPr>
            <p:cNvSpPr/>
            <p:nvPr/>
          </p:nvSpPr>
          <p:spPr>
            <a:xfrm>
              <a:off x="3943350" y="4419600"/>
              <a:ext cx="212725" cy="212725"/>
            </a:xfrm>
            <a:prstGeom prst="diagStripe">
              <a:avLst>
                <a:gd name="adj" fmla="val 44403"/>
              </a:avLst>
            </a:prstGeom>
            <a:solidFill>
              <a:srgbClr val="004C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대각선 줄무늬 46">
              <a:extLst>
                <a:ext uri="{FF2B5EF4-FFF2-40B4-BE49-F238E27FC236}">
                  <a16:creationId xmlns:a16="http://schemas.microsoft.com/office/drawing/2014/main" id="{3EC0239B-E849-4CFE-AC05-40CE16A9C93F}"/>
                </a:ext>
              </a:extLst>
            </p:cNvPr>
            <p:cNvSpPr/>
            <p:nvPr/>
          </p:nvSpPr>
          <p:spPr>
            <a:xfrm flipV="1">
              <a:off x="3943350" y="4525962"/>
              <a:ext cx="212725" cy="212725"/>
            </a:xfrm>
            <a:prstGeom prst="diagStripe">
              <a:avLst>
                <a:gd name="adj" fmla="val 4776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5507"/>
              <a:endParaRPr lang="ko-KR" altLang="en-US" sz="1456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3C609B7-3390-1974-D99E-EB30F7521B93}"/>
              </a:ext>
            </a:extLst>
          </p:cNvPr>
          <p:cNvSpPr txBox="1"/>
          <p:nvPr/>
        </p:nvSpPr>
        <p:spPr>
          <a:xfrm>
            <a:off x="755576" y="6263734"/>
            <a:ext cx="66967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/>
              <a:t>Source : </a:t>
            </a:r>
            <a:r>
              <a:rPr lang="en-US" altLang="ko-KR" sz="1100" dirty="0">
                <a:hlinkClick r:id="rId3"/>
              </a:rPr>
              <a:t>https://batteriesnews.com/7-battery-electric-cars-day-catch-fire-china-most-involved-brands/</a:t>
            </a:r>
            <a:endParaRPr lang="en-US" altLang="ko-KR" sz="11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5E08090-1932-3DEA-5096-C36A2389D3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308561"/>
            <a:ext cx="3528392" cy="185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1C16AA3-0C6F-B617-6637-7F6DA722D9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2132856"/>
            <a:ext cx="3367048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그림 12">
            <a:extLst>
              <a:ext uri="{FF2B5EF4-FFF2-40B4-BE49-F238E27FC236}">
                <a16:creationId xmlns:a16="http://schemas.microsoft.com/office/drawing/2014/main" id="{40E0B3D1-12F3-635B-83F6-5BE727F32A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2040" y="4308561"/>
            <a:ext cx="3367048" cy="186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2213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116015" y="438848"/>
            <a:ext cx="3874459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EDR Data Survivability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3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rgbClr val="FFFFFF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501FFF3-5B22-4368-B392-3BDAFB05414C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pic>
        <p:nvPicPr>
          <p:cNvPr id="33" name="그림 32">
            <a:extLst>
              <a:ext uri="{FF2B5EF4-FFF2-40B4-BE49-F238E27FC236}">
                <a16:creationId xmlns:a16="http://schemas.microsoft.com/office/drawing/2014/main" id="{DEF78582-2B3B-48CF-B28F-8014FC8A0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784" y="1798822"/>
            <a:ext cx="3768648" cy="2119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7CFB9CBB-44E0-4DEA-B0C8-FBC607119D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211" y="1798822"/>
            <a:ext cx="3768648" cy="2119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6" name="직사각형 35">
            <a:extLst>
              <a:ext uri="{FF2B5EF4-FFF2-40B4-BE49-F238E27FC236}">
                <a16:creationId xmlns:a16="http://schemas.microsoft.com/office/drawing/2014/main" id="{E6D5B75A-4C18-44BF-9A5B-F84FEDADD9C9}"/>
              </a:ext>
            </a:extLst>
          </p:cNvPr>
          <p:cNvSpPr/>
          <p:nvPr/>
        </p:nvSpPr>
        <p:spPr>
          <a:xfrm>
            <a:off x="6225051" y="4156131"/>
            <a:ext cx="115212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B4A743-69DD-8AF8-C556-EBC87D202EBE}"/>
              </a:ext>
            </a:extLst>
          </p:cNvPr>
          <p:cNvSpPr txBox="1"/>
          <p:nvPr/>
        </p:nvSpPr>
        <p:spPr>
          <a:xfrm>
            <a:off x="547964" y="1268760"/>
            <a:ext cx="45111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ko-KR" sz="1600" b="1" dirty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 detached from electric vehicle after fire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CEAA30BD-A7B3-C4D2-863E-FA7B7260918B}"/>
              </a:ext>
            </a:extLst>
          </p:cNvPr>
          <p:cNvGrpSpPr/>
          <p:nvPr/>
        </p:nvGrpSpPr>
        <p:grpSpPr>
          <a:xfrm>
            <a:off x="391811" y="1314406"/>
            <a:ext cx="182446" cy="247262"/>
            <a:chOff x="3943350" y="4419600"/>
            <a:chExt cx="212725" cy="319087"/>
          </a:xfrm>
        </p:grpSpPr>
        <p:sp>
          <p:nvSpPr>
            <p:cNvPr id="6" name="대각선 줄무늬 5">
              <a:extLst>
                <a:ext uri="{FF2B5EF4-FFF2-40B4-BE49-F238E27FC236}">
                  <a16:creationId xmlns:a16="http://schemas.microsoft.com/office/drawing/2014/main" id="{5703B954-13D3-A14B-5ADC-FDE768EC1BC3}"/>
                </a:ext>
              </a:extLst>
            </p:cNvPr>
            <p:cNvSpPr/>
            <p:nvPr/>
          </p:nvSpPr>
          <p:spPr>
            <a:xfrm>
              <a:off x="3943350" y="4419600"/>
              <a:ext cx="212725" cy="212725"/>
            </a:xfrm>
            <a:prstGeom prst="diagStripe">
              <a:avLst>
                <a:gd name="adj" fmla="val 44403"/>
              </a:avLst>
            </a:prstGeom>
            <a:solidFill>
              <a:srgbClr val="004C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대각선 줄무늬 6">
              <a:extLst>
                <a:ext uri="{FF2B5EF4-FFF2-40B4-BE49-F238E27FC236}">
                  <a16:creationId xmlns:a16="http://schemas.microsoft.com/office/drawing/2014/main" id="{142AA292-3DDD-FED1-48C1-4AFB2329D9B5}"/>
                </a:ext>
              </a:extLst>
            </p:cNvPr>
            <p:cNvSpPr/>
            <p:nvPr/>
          </p:nvSpPr>
          <p:spPr>
            <a:xfrm flipV="1">
              <a:off x="3943350" y="4525962"/>
              <a:ext cx="212725" cy="212725"/>
            </a:xfrm>
            <a:prstGeom prst="diagStripe">
              <a:avLst>
                <a:gd name="adj" fmla="val 47761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95507"/>
              <a:endParaRPr lang="ko-KR" altLang="en-US" sz="1456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6" name="그림 15">
            <a:extLst>
              <a:ext uri="{FF2B5EF4-FFF2-40B4-BE49-F238E27FC236}">
                <a16:creationId xmlns:a16="http://schemas.microsoft.com/office/drawing/2014/main" id="{0CA268E3-533A-3662-AF52-972F5A242C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91784" y="4111985"/>
            <a:ext cx="3768648" cy="21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3801A600-D9E2-8F1C-ADA3-4510C5D8EAB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211" y="4111985"/>
            <a:ext cx="3768648" cy="2117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타원 18">
            <a:extLst>
              <a:ext uri="{FF2B5EF4-FFF2-40B4-BE49-F238E27FC236}">
                <a16:creationId xmlns:a16="http://schemas.microsoft.com/office/drawing/2014/main" id="{2865F165-1096-9408-4A5D-69B58FA1CA4D}"/>
              </a:ext>
            </a:extLst>
          </p:cNvPr>
          <p:cNvSpPr/>
          <p:nvPr/>
        </p:nvSpPr>
        <p:spPr>
          <a:xfrm>
            <a:off x="2192603" y="2209041"/>
            <a:ext cx="1440160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B46208-24C8-9143-9A4C-2F181787D9EB}"/>
              </a:ext>
            </a:extLst>
          </p:cNvPr>
          <p:cNvSpPr txBox="1"/>
          <p:nvPr/>
        </p:nvSpPr>
        <p:spPr>
          <a:xfrm>
            <a:off x="4711516" y="1814441"/>
            <a:ext cx="487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A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BC1BDA-CC44-DC96-D592-171091CF9DC1}"/>
              </a:ext>
            </a:extLst>
          </p:cNvPr>
          <p:cNvSpPr txBox="1"/>
          <p:nvPr/>
        </p:nvSpPr>
        <p:spPr>
          <a:xfrm>
            <a:off x="4712883" y="4127594"/>
            <a:ext cx="487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C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0DD11CD-217C-AE79-3D7D-66791807A1A8}"/>
              </a:ext>
            </a:extLst>
          </p:cNvPr>
          <p:cNvSpPr txBox="1"/>
          <p:nvPr/>
        </p:nvSpPr>
        <p:spPr>
          <a:xfrm>
            <a:off x="4100020" y="4118302"/>
            <a:ext cx="343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solidFill>
                  <a:srgbClr val="FF0000"/>
                </a:solidFill>
              </a:rPr>
              <a:t>B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913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116015" y="438848"/>
            <a:ext cx="1537280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2937" y="419801"/>
            <a:ext cx="400751" cy="43088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>
                    <a:alpha val="65000"/>
                  </a:schemeClr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0</a:t>
            </a:r>
            <a:r>
              <a:rPr lang="en-US" altLang="ko-KR" sz="28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Arial" panose="020B0604020202020204" pitchFamily="34" charset="0"/>
                <a:ea typeface="나눔바른고딕" panose="020B0603020101020101" pitchFamily="50" charset="-127"/>
                <a:cs typeface="Arial" panose="020B0604020202020204" pitchFamily="34" charset="0"/>
              </a:rPr>
              <a:t>4</a:t>
            </a:r>
            <a:endParaRPr lang="ko-KR" altLang="en-US" sz="28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 rotWithShape="0">
                  <a:prstClr val="black">
                    <a:alpha val="30000"/>
                  </a:prstClr>
                </a:outerShdw>
              </a:effectLst>
              <a:latin typeface="Arial" panose="020B0604020202020204" pitchFamily="34" charset="0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3501FFF3-5B22-4368-B392-3BDAFB05414C}"/>
              </a:ext>
            </a:extLst>
          </p:cNvPr>
          <p:cNvSpPr/>
          <p:nvPr/>
        </p:nvSpPr>
        <p:spPr>
          <a:xfrm>
            <a:off x="899596" y="154521"/>
            <a:ext cx="276389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100" b="1" dirty="0">
                <a:solidFill>
                  <a:schemeClr val="accent1"/>
                </a:solidFill>
              </a:rPr>
              <a:t> EDR/DSSAD Informal Working Group</a:t>
            </a:r>
            <a:endParaRPr lang="en-US" altLang="ko-KR" sz="1050" b="1" dirty="0">
              <a:solidFill>
                <a:schemeClr val="accent1"/>
              </a:solidFill>
            </a:endParaRPr>
          </a:p>
        </p:txBody>
      </p:sp>
      <p:pic>
        <p:nvPicPr>
          <p:cNvPr id="13" name="Picture 2" descr="D:\6. 업무\3. 공통\ppt 포멧\2434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573" y="1095792"/>
            <a:ext cx="8424863" cy="65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B982B31-6285-4769-9167-3D6F7418D68C}"/>
              </a:ext>
            </a:extLst>
          </p:cNvPr>
          <p:cNvSpPr txBox="1"/>
          <p:nvPr/>
        </p:nvSpPr>
        <p:spPr>
          <a:xfrm>
            <a:off x="1371585" y="1196752"/>
            <a:ext cx="7175362" cy="369332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4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</a:rPr>
              <a:t>Data</a:t>
            </a:r>
            <a:r>
              <a:rPr lang="en-US" altLang="ko-KR" sz="24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rgbClr val="0000FF"/>
                </a:solidFill>
                <a:latin typeface="+mn-ea"/>
              </a:rPr>
              <a:t> </a:t>
            </a:r>
            <a:r>
              <a:rPr lang="en-US" altLang="ko-KR" sz="24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Survivability reinforcement for EDR/DSSAD</a:t>
            </a:r>
            <a:endParaRPr lang="ko-KR" altLang="en-US" sz="24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488962" y="1844824"/>
            <a:ext cx="7293796" cy="338554"/>
            <a:chOff x="488962" y="2080713"/>
            <a:chExt cx="7293796" cy="338554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397D08C-D6D9-4F92-A1E2-CCFA05BA9E95}"/>
                </a:ext>
              </a:extLst>
            </p:cNvPr>
            <p:cNvSpPr txBox="1"/>
            <p:nvPr/>
          </p:nvSpPr>
          <p:spPr>
            <a:xfrm>
              <a:off x="643688" y="2080713"/>
              <a:ext cx="71390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latin typeface="+mn-ea"/>
                  <a:cs typeface="Arial" panose="020B0604020202020204" pitchFamily="34" charset="0"/>
                </a:rPr>
                <a:t>Proposal for initiate the discussion for data survivability from fire risk </a:t>
              </a:r>
              <a:endParaRPr lang="ko-KR" altLang="en-US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Arial" panose="020B0604020202020204" pitchFamily="34" charset="0"/>
              </a:endParaRPr>
            </a:p>
          </p:txBody>
        </p:sp>
        <p:grpSp>
          <p:nvGrpSpPr>
            <p:cNvPr id="17" name="그룹 16"/>
            <p:cNvGrpSpPr/>
            <p:nvPr/>
          </p:nvGrpSpPr>
          <p:grpSpPr>
            <a:xfrm>
              <a:off x="488962" y="2126553"/>
              <a:ext cx="182446" cy="247262"/>
              <a:chOff x="488962" y="2126553"/>
              <a:chExt cx="182446" cy="247262"/>
            </a:xfrm>
          </p:grpSpPr>
          <p:sp>
            <p:nvSpPr>
              <p:cNvPr id="18" name="대각선 줄무늬 17">
                <a:extLst>
                  <a:ext uri="{FF2B5EF4-FFF2-40B4-BE49-F238E27FC236}">
                    <a16:creationId xmlns:a16="http://schemas.microsoft.com/office/drawing/2014/main" id="{DAB6B845-407C-452C-9F3F-83B1F709C83D}"/>
                  </a:ext>
                </a:extLst>
              </p:cNvPr>
              <p:cNvSpPr/>
              <p:nvPr/>
            </p:nvSpPr>
            <p:spPr>
              <a:xfrm>
                <a:off x="488962" y="2126553"/>
                <a:ext cx="182446" cy="164842"/>
              </a:xfrm>
              <a:prstGeom prst="diagStripe">
                <a:avLst>
                  <a:gd name="adj" fmla="val 44403"/>
                </a:avLst>
              </a:prstGeom>
              <a:solidFill>
                <a:srgbClr val="004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대각선 줄무늬 18">
                <a:extLst>
                  <a:ext uri="{FF2B5EF4-FFF2-40B4-BE49-F238E27FC236}">
                    <a16:creationId xmlns:a16="http://schemas.microsoft.com/office/drawing/2014/main" id="{02E7E080-63BC-432F-81B9-5C0D744005E6}"/>
                  </a:ext>
                </a:extLst>
              </p:cNvPr>
              <p:cNvSpPr/>
              <p:nvPr/>
            </p:nvSpPr>
            <p:spPr>
              <a:xfrm flipV="1">
                <a:off x="488962" y="2208973"/>
                <a:ext cx="182446" cy="164842"/>
              </a:xfrm>
              <a:prstGeom prst="diagStripe">
                <a:avLst>
                  <a:gd name="adj" fmla="val 47761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95507"/>
                <a:endParaRPr lang="ko-KR" altLang="en-US" sz="1456"/>
              </a:p>
            </p:txBody>
          </p:sp>
        </p:grpSp>
      </p:grpSp>
      <p:grpSp>
        <p:nvGrpSpPr>
          <p:cNvPr id="49" name="그룹 48">
            <a:extLst>
              <a:ext uri="{FF2B5EF4-FFF2-40B4-BE49-F238E27FC236}">
                <a16:creationId xmlns:a16="http://schemas.microsoft.com/office/drawing/2014/main" id="{3C3AFDCF-7F5C-0036-5661-E242FEC1A258}"/>
              </a:ext>
            </a:extLst>
          </p:cNvPr>
          <p:cNvGrpSpPr/>
          <p:nvPr/>
        </p:nvGrpSpPr>
        <p:grpSpPr>
          <a:xfrm>
            <a:off x="3687097" y="5007842"/>
            <a:ext cx="1878752" cy="1445494"/>
            <a:chOff x="2732903" y="4770464"/>
            <a:chExt cx="1878752" cy="1445494"/>
          </a:xfrm>
        </p:grpSpPr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36B334B6-5C3A-4743-8AD4-FB3C7E17C728}"/>
                </a:ext>
              </a:extLst>
            </p:cNvPr>
            <p:cNvSpPr/>
            <p:nvPr/>
          </p:nvSpPr>
          <p:spPr>
            <a:xfrm>
              <a:off x="2732903" y="4770464"/>
              <a:ext cx="1878752" cy="1445494"/>
            </a:xfrm>
            <a:prstGeom prst="ellipse">
              <a:avLst/>
            </a:prstGeom>
            <a:solidFill>
              <a:srgbClr val="068CB6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ABB353A-A020-46C6-BE18-9E5AA556B8CA}"/>
                </a:ext>
              </a:extLst>
            </p:cNvPr>
            <p:cNvSpPr txBox="1"/>
            <p:nvPr/>
          </p:nvSpPr>
          <p:spPr>
            <a:xfrm>
              <a:off x="3057938" y="5800952"/>
              <a:ext cx="1207475" cy="235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KoPubWorld돋움체 Medium" panose="00000600000000000000" pitchFamily="2" charset="-127"/>
                </a:rPr>
                <a:t>Waterproof</a:t>
              </a:r>
              <a:endParaRPr lang="ko-KR" altLang="en-US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KoPubWorld돋움체 Medium" panose="00000600000000000000" pitchFamily="2" charset="-127"/>
              </a:endParaRPr>
            </a:p>
          </p:txBody>
        </p:sp>
        <p:pic>
          <p:nvPicPr>
            <p:cNvPr id="22" name="Picture 2" descr="drop icon 이미지 검색결과">
              <a:extLst>
                <a:ext uri="{FF2B5EF4-FFF2-40B4-BE49-F238E27FC236}">
                  <a16:creationId xmlns:a16="http://schemas.microsoft.com/office/drawing/2014/main" id="{96E7C63E-688C-4982-9CEA-A6C4045F79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899" b="97101" l="0" r="100000">
                          <a14:foregroundMark x1="37931" y1="49275" x2="43103" y2="31159"/>
                          <a14:foregroundMark x1="29310" y1="57971" x2="41379" y2="4637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373199" y="4972017"/>
              <a:ext cx="598161" cy="6789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그룹 49">
            <a:extLst>
              <a:ext uri="{FF2B5EF4-FFF2-40B4-BE49-F238E27FC236}">
                <a16:creationId xmlns:a16="http://schemas.microsoft.com/office/drawing/2014/main" id="{BD24A999-FF02-36E8-14DB-6B0267570C0C}"/>
              </a:ext>
            </a:extLst>
          </p:cNvPr>
          <p:cNvGrpSpPr/>
          <p:nvPr/>
        </p:nvGrpSpPr>
        <p:grpSpPr>
          <a:xfrm>
            <a:off x="1224562" y="5007842"/>
            <a:ext cx="1878752" cy="1445494"/>
            <a:chOff x="4782238" y="4747344"/>
            <a:chExt cx="1878752" cy="1445494"/>
          </a:xfrm>
        </p:grpSpPr>
        <p:sp>
          <p:nvSpPr>
            <p:cNvPr id="25" name="타원 24">
              <a:extLst>
                <a:ext uri="{FF2B5EF4-FFF2-40B4-BE49-F238E27FC236}">
                  <a16:creationId xmlns:a16="http://schemas.microsoft.com/office/drawing/2014/main" id="{EADEEA38-81B1-4E9D-9402-819A3F63AF72}"/>
                </a:ext>
              </a:extLst>
            </p:cNvPr>
            <p:cNvSpPr/>
            <p:nvPr/>
          </p:nvSpPr>
          <p:spPr>
            <a:xfrm>
              <a:off x="4782238" y="4747344"/>
              <a:ext cx="1878752" cy="144549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DAC3986-B577-4957-9A12-09FF1D19C8A5}"/>
                </a:ext>
              </a:extLst>
            </p:cNvPr>
            <p:cNvSpPr txBox="1"/>
            <p:nvPr/>
          </p:nvSpPr>
          <p:spPr>
            <a:xfrm>
              <a:off x="5155799" y="5800952"/>
              <a:ext cx="1152243" cy="235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KoPubWorld돋움체 Medium" panose="00000600000000000000" pitchFamily="2" charset="-127"/>
                </a:rPr>
                <a:t>Fireproof</a:t>
              </a:r>
              <a:endParaRPr lang="ko-KR" altLang="en-US" sz="1400" dirty="0">
                <a:solidFill>
                  <a:schemeClr val="bg1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  <a:cs typeface="KoPubWorld돋움체 Medium" panose="00000600000000000000" pitchFamily="2" charset="-127"/>
              </a:endParaRPr>
            </a:p>
          </p:txBody>
        </p:sp>
        <p:pic>
          <p:nvPicPr>
            <p:cNvPr id="23" name="Picture 4" descr="fire icon 이미지 검색결과">
              <a:extLst>
                <a:ext uri="{FF2B5EF4-FFF2-40B4-BE49-F238E27FC236}">
                  <a16:creationId xmlns:a16="http://schemas.microsoft.com/office/drawing/2014/main" id="{2F07F26A-5D5D-4D54-A92A-538F31ECFEE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0156" t="9870" r="17135" b="10964"/>
            <a:stretch/>
          </p:blipFill>
          <p:spPr bwMode="auto">
            <a:xfrm>
              <a:off x="5316336" y="4928944"/>
              <a:ext cx="831171" cy="807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8" name="그룹 47">
            <a:extLst>
              <a:ext uri="{FF2B5EF4-FFF2-40B4-BE49-F238E27FC236}">
                <a16:creationId xmlns:a16="http://schemas.microsoft.com/office/drawing/2014/main" id="{F691CDBE-217E-36E5-30B8-CAFEBA974CAA}"/>
              </a:ext>
            </a:extLst>
          </p:cNvPr>
          <p:cNvGrpSpPr/>
          <p:nvPr/>
        </p:nvGrpSpPr>
        <p:grpSpPr>
          <a:xfrm>
            <a:off x="6149632" y="5007842"/>
            <a:ext cx="1878752" cy="1445494"/>
            <a:chOff x="683568" y="4770464"/>
            <a:chExt cx="1878752" cy="1445494"/>
          </a:xfrm>
        </p:grpSpPr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E2C31AD0-7B03-45EF-9701-CC45646179D4}"/>
                </a:ext>
              </a:extLst>
            </p:cNvPr>
            <p:cNvSpPr/>
            <p:nvPr/>
          </p:nvSpPr>
          <p:spPr>
            <a:xfrm>
              <a:off x="683568" y="4770464"/>
              <a:ext cx="1878752" cy="144549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04E240-E971-4A87-96CC-73824FFB74F2}"/>
                </a:ext>
              </a:extLst>
            </p:cNvPr>
            <p:cNvSpPr txBox="1"/>
            <p:nvPr/>
          </p:nvSpPr>
          <p:spPr>
            <a:xfrm>
              <a:off x="1157830" y="5800952"/>
              <a:ext cx="930224" cy="2355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solidFill>
                    <a:schemeClr val="bg1"/>
                  </a:solidFill>
                  <a:latin typeface="KoPub돋움체 Bold" panose="02020603020101020101" pitchFamily="18" charset="-127"/>
                  <a:ea typeface="KoPub돋움체 Bold" panose="02020603020101020101" pitchFamily="18" charset="-127"/>
                  <a:cs typeface="KoPubWorld돋움체 Medium" panose="00000600000000000000" pitchFamily="2" charset="-127"/>
                </a:rPr>
                <a:t>Strength</a:t>
              </a:r>
            </a:p>
          </p:txBody>
        </p:sp>
        <p:pic>
          <p:nvPicPr>
            <p:cNvPr id="24" name="Picture 6" descr="hammer icon 이미지 검색결과">
              <a:extLst>
                <a:ext uri="{FF2B5EF4-FFF2-40B4-BE49-F238E27FC236}">
                  <a16:creationId xmlns:a16="http://schemas.microsoft.com/office/drawing/2014/main" id="{13CBDA74-7826-4F7E-9448-5E0F665501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391" b="99023" l="58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1525" y="4972017"/>
              <a:ext cx="1042838" cy="802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C703E4FB-4459-4A68-9046-6CB9F7302080}"/>
              </a:ext>
            </a:extLst>
          </p:cNvPr>
          <p:cNvSpPr txBox="1"/>
          <p:nvPr/>
        </p:nvSpPr>
        <p:spPr>
          <a:xfrm>
            <a:off x="778993" y="2276872"/>
            <a:ext cx="81656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latin typeface="+mn-ea"/>
                <a:cs typeface="Arial" panose="020B0604020202020204" pitchFamily="34" charset="0"/>
              </a:rPr>
              <a:t>Korea would like to propose the start of the discussion of this issue possibly within EDR/DSSAD group.</a:t>
            </a:r>
            <a:endParaRPr lang="ko-KR" altLang="en-US" sz="1600" b="1" dirty="0">
              <a:ln>
                <a:solidFill>
                  <a:schemeClr val="tx1">
                    <a:alpha val="0"/>
                  </a:schemeClr>
                </a:solidFill>
              </a:ln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43" name="그룹 42">
            <a:extLst>
              <a:ext uri="{FF2B5EF4-FFF2-40B4-BE49-F238E27FC236}">
                <a16:creationId xmlns:a16="http://schemas.microsoft.com/office/drawing/2014/main" id="{5AE833C2-C31B-88C5-B464-B80EBA249C89}"/>
              </a:ext>
            </a:extLst>
          </p:cNvPr>
          <p:cNvGrpSpPr/>
          <p:nvPr/>
        </p:nvGrpSpPr>
        <p:grpSpPr>
          <a:xfrm>
            <a:off x="611560" y="2366881"/>
            <a:ext cx="167433" cy="179847"/>
            <a:chOff x="723052" y="2903671"/>
            <a:chExt cx="109096" cy="109741"/>
          </a:xfrm>
        </p:grpSpPr>
        <p:sp>
          <p:nvSpPr>
            <p:cNvPr id="44" name="Freeform 8">
              <a:extLst>
                <a:ext uri="{FF2B5EF4-FFF2-40B4-BE49-F238E27FC236}">
                  <a16:creationId xmlns:a16="http://schemas.microsoft.com/office/drawing/2014/main" id="{FCAD051E-A300-2E02-C7F2-0C01D5177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9">
              <a:extLst>
                <a:ext uri="{FF2B5EF4-FFF2-40B4-BE49-F238E27FC236}">
                  <a16:creationId xmlns:a16="http://schemas.microsoft.com/office/drawing/2014/main" id="{D67B21E4-6091-706D-3C29-4424BBE7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488962" y="2988094"/>
            <a:ext cx="6996151" cy="338554"/>
            <a:chOff x="488962" y="2080713"/>
            <a:chExt cx="6996151" cy="33855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397D08C-D6D9-4F92-A1E2-CCFA05BA9E95}"/>
                </a:ext>
              </a:extLst>
            </p:cNvPr>
            <p:cNvSpPr txBox="1"/>
            <p:nvPr/>
          </p:nvSpPr>
          <p:spPr>
            <a:xfrm>
              <a:off x="643688" y="2080713"/>
              <a:ext cx="68414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600" b="1" dirty="0">
                  <a:ln>
                    <a:solidFill>
                      <a:schemeClr val="tx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Arial" panose="020B0604020202020204" pitchFamily="34" charset="0"/>
                </a:rPr>
                <a:t>A single-product evaluation method(device fitted with EDR/DSSAD)</a:t>
              </a:r>
              <a:endParaRPr lang="ko-KR" altLang="en-US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anose="020B0604020202020204" pitchFamily="34" charset="0"/>
              </a:endParaRPr>
            </a:p>
          </p:txBody>
        </p:sp>
        <p:grpSp>
          <p:nvGrpSpPr>
            <p:cNvPr id="53" name="그룹 52"/>
            <p:cNvGrpSpPr/>
            <p:nvPr/>
          </p:nvGrpSpPr>
          <p:grpSpPr>
            <a:xfrm>
              <a:off x="488962" y="2126553"/>
              <a:ext cx="182446" cy="247262"/>
              <a:chOff x="488962" y="2126553"/>
              <a:chExt cx="182446" cy="247262"/>
            </a:xfrm>
          </p:grpSpPr>
          <p:sp>
            <p:nvSpPr>
              <p:cNvPr id="54" name="대각선 줄무늬 53">
                <a:extLst>
                  <a:ext uri="{FF2B5EF4-FFF2-40B4-BE49-F238E27FC236}">
                    <a16:creationId xmlns:a16="http://schemas.microsoft.com/office/drawing/2014/main" id="{DAB6B845-407C-452C-9F3F-83B1F709C83D}"/>
                  </a:ext>
                </a:extLst>
              </p:cNvPr>
              <p:cNvSpPr/>
              <p:nvPr/>
            </p:nvSpPr>
            <p:spPr>
              <a:xfrm>
                <a:off x="488962" y="2126553"/>
                <a:ext cx="182446" cy="164842"/>
              </a:xfrm>
              <a:prstGeom prst="diagStripe">
                <a:avLst>
                  <a:gd name="adj" fmla="val 44403"/>
                </a:avLst>
              </a:prstGeom>
              <a:solidFill>
                <a:srgbClr val="004C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ko-KR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대각선 줄무늬 54">
                <a:extLst>
                  <a:ext uri="{FF2B5EF4-FFF2-40B4-BE49-F238E27FC236}">
                    <a16:creationId xmlns:a16="http://schemas.microsoft.com/office/drawing/2014/main" id="{02E7E080-63BC-432F-81B9-5C0D744005E6}"/>
                  </a:ext>
                </a:extLst>
              </p:cNvPr>
              <p:cNvSpPr/>
              <p:nvPr/>
            </p:nvSpPr>
            <p:spPr>
              <a:xfrm flipV="1">
                <a:off x="488962" y="2208973"/>
                <a:ext cx="182446" cy="164842"/>
              </a:xfrm>
              <a:prstGeom prst="diagStripe">
                <a:avLst>
                  <a:gd name="adj" fmla="val 47761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73938" tIns="36969" rIns="73938" bIns="36969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95507"/>
                <a:endParaRPr lang="ko-KR" altLang="en-US" sz="1456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BFEA59C0-FF85-4BE8-A4E0-1D7C2CEF7F71}"/>
              </a:ext>
            </a:extLst>
          </p:cNvPr>
          <p:cNvSpPr txBox="1"/>
          <p:nvPr/>
        </p:nvSpPr>
        <p:spPr>
          <a:xfrm>
            <a:off x="792152" y="3444526"/>
            <a:ext cx="81230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anose="020B0604020202020204" pitchFamily="34" charset="0"/>
              </a:rPr>
              <a:t>Data should be preserved even when exposed to high temperatures due to fire</a:t>
            </a:r>
            <a:endParaRPr lang="ko-KR" altLang="en-US" sz="1600" b="1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57" name="그룹 56">
            <a:extLst>
              <a:ext uri="{FF2B5EF4-FFF2-40B4-BE49-F238E27FC236}">
                <a16:creationId xmlns:a16="http://schemas.microsoft.com/office/drawing/2014/main" id="{E58434A0-707C-20A6-7CA9-E976A794250E}"/>
              </a:ext>
            </a:extLst>
          </p:cNvPr>
          <p:cNvGrpSpPr/>
          <p:nvPr/>
        </p:nvGrpSpPr>
        <p:grpSpPr>
          <a:xfrm>
            <a:off x="622800" y="3528327"/>
            <a:ext cx="167433" cy="179847"/>
            <a:chOff x="723052" y="2903671"/>
            <a:chExt cx="109096" cy="109741"/>
          </a:xfrm>
        </p:grpSpPr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973F0733-10DE-B816-827C-CDDAA8E88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9A856206-D8C5-B609-9DDA-3CB41D859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0" name="그룹 59">
            <a:extLst>
              <a:ext uri="{FF2B5EF4-FFF2-40B4-BE49-F238E27FC236}">
                <a16:creationId xmlns:a16="http://schemas.microsoft.com/office/drawing/2014/main" id="{4D187703-F6DA-B146-88F0-7DEF9E11A3A6}"/>
              </a:ext>
            </a:extLst>
          </p:cNvPr>
          <p:cNvGrpSpPr/>
          <p:nvPr/>
        </p:nvGrpSpPr>
        <p:grpSpPr>
          <a:xfrm>
            <a:off x="611560" y="3913221"/>
            <a:ext cx="167433" cy="179847"/>
            <a:chOff x="723052" y="2903671"/>
            <a:chExt cx="109096" cy="109741"/>
          </a:xfrm>
        </p:grpSpPr>
        <p:sp>
          <p:nvSpPr>
            <p:cNvPr id="61" name="Freeform 8">
              <a:extLst>
                <a:ext uri="{FF2B5EF4-FFF2-40B4-BE49-F238E27FC236}">
                  <a16:creationId xmlns:a16="http://schemas.microsoft.com/office/drawing/2014/main" id="{23F75582-717E-2D4E-616B-0CAF285D5D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9">
              <a:extLst>
                <a:ext uri="{FF2B5EF4-FFF2-40B4-BE49-F238E27FC236}">
                  <a16:creationId xmlns:a16="http://schemas.microsoft.com/office/drawing/2014/main" id="{B156B1A4-8532-98BC-CE30-A532D5D1F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3" name="그룹 62">
            <a:extLst>
              <a:ext uri="{FF2B5EF4-FFF2-40B4-BE49-F238E27FC236}">
                <a16:creationId xmlns:a16="http://schemas.microsoft.com/office/drawing/2014/main" id="{5EFCA145-3BD9-6434-9C70-1BF6050BDF47}"/>
              </a:ext>
            </a:extLst>
          </p:cNvPr>
          <p:cNvGrpSpPr/>
          <p:nvPr/>
        </p:nvGrpSpPr>
        <p:grpSpPr>
          <a:xfrm>
            <a:off x="611560" y="4608447"/>
            <a:ext cx="167433" cy="179847"/>
            <a:chOff x="723052" y="2903671"/>
            <a:chExt cx="109096" cy="109741"/>
          </a:xfrm>
        </p:grpSpPr>
        <p:sp>
          <p:nvSpPr>
            <p:cNvPr id="64" name="Freeform 8">
              <a:extLst>
                <a:ext uri="{FF2B5EF4-FFF2-40B4-BE49-F238E27FC236}">
                  <a16:creationId xmlns:a16="http://schemas.microsoft.com/office/drawing/2014/main" id="{7EF3A22B-6E00-856D-13CA-C08583068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52" y="2908669"/>
              <a:ext cx="102778" cy="104743"/>
            </a:xfrm>
            <a:custGeom>
              <a:avLst/>
              <a:gdLst>
                <a:gd name="T0" fmla="*/ 724 w 828"/>
                <a:gd name="T1" fmla="*/ 376 h 828"/>
                <a:gd name="T2" fmla="*/ 724 w 828"/>
                <a:gd name="T3" fmla="*/ 609 h 828"/>
                <a:gd name="T4" fmla="*/ 609 w 828"/>
                <a:gd name="T5" fmla="*/ 724 h 828"/>
                <a:gd name="T6" fmla="*/ 217 w 828"/>
                <a:gd name="T7" fmla="*/ 724 h 828"/>
                <a:gd name="T8" fmla="*/ 104 w 828"/>
                <a:gd name="T9" fmla="*/ 609 h 828"/>
                <a:gd name="T10" fmla="*/ 104 w 828"/>
                <a:gd name="T11" fmla="*/ 218 h 828"/>
                <a:gd name="T12" fmla="*/ 217 w 828"/>
                <a:gd name="T13" fmla="*/ 104 h 828"/>
                <a:gd name="T14" fmla="*/ 541 w 828"/>
                <a:gd name="T15" fmla="*/ 104 h 828"/>
                <a:gd name="T16" fmla="*/ 628 w 828"/>
                <a:gd name="T17" fmla="*/ 1 h 828"/>
                <a:gd name="T18" fmla="*/ 609 w 828"/>
                <a:gd name="T19" fmla="*/ 0 h 828"/>
                <a:gd name="T20" fmla="*/ 217 w 828"/>
                <a:gd name="T21" fmla="*/ 0 h 828"/>
                <a:gd name="T22" fmla="*/ 0 w 828"/>
                <a:gd name="T23" fmla="*/ 218 h 828"/>
                <a:gd name="T24" fmla="*/ 0 w 828"/>
                <a:gd name="T25" fmla="*/ 609 h 828"/>
                <a:gd name="T26" fmla="*/ 217 w 828"/>
                <a:gd name="T27" fmla="*/ 828 h 828"/>
                <a:gd name="T28" fmla="*/ 609 w 828"/>
                <a:gd name="T29" fmla="*/ 828 h 828"/>
                <a:gd name="T30" fmla="*/ 828 w 828"/>
                <a:gd name="T31" fmla="*/ 609 h 828"/>
                <a:gd name="T32" fmla="*/ 828 w 828"/>
                <a:gd name="T33" fmla="*/ 259 h 828"/>
                <a:gd name="T34" fmla="*/ 828 w 828"/>
                <a:gd name="T35" fmla="*/ 257 h 828"/>
                <a:gd name="T36" fmla="*/ 724 w 828"/>
                <a:gd name="T37" fmla="*/ 37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8" h="828">
                  <a:moveTo>
                    <a:pt x="724" y="376"/>
                  </a:moveTo>
                  <a:cubicBezTo>
                    <a:pt x="724" y="609"/>
                    <a:pt x="724" y="609"/>
                    <a:pt x="724" y="609"/>
                  </a:cubicBezTo>
                  <a:cubicBezTo>
                    <a:pt x="724" y="672"/>
                    <a:pt x="672" y="724"/>
                    <a:pt x="609" y="724"/>
                  </a:cubicBezTo>
                  <a:cubicBezTo>
                    <a:pt x="217" y="724"/>
                    <a:pt x="217" y="724"/>
                    <a:pt x="217" y="724"/>
                  </a:cubicBezTo>
                  <a:cubicBezTo>
                    <a:pt x="155" y="724"/>
                    <a:pt x="104" y="672"/>
                    <a:pt x="104" y="609"/>
                  </a:cubicBezTo>
                  <a:cubicBezTo>
                    <a:pt x="104" y="218"/>
                    <a:pt x="104" y="218"/>
                    <a:pt x="104" y="218"/>
                  </a:cubicBezTo>
                  <a:cubicBezTo>
                    <a:pt x="104" y="155"/>
                    <a:pt x="155" y="104"/>
                    <a:pt x="217" y="104"/>
                  </a:cubicBezTo>
                  <a:cubicBezTo>
                    <a:pt x="541" y="104"/>
                    <a:pt x="541" y="104"/>
                    <a:pt x="541" y="104"/>
                  </a:cubicBezTo>
                  <a:cubicBezTo>
                    <a:pt x="628" y="1"/>
                    <a:pt x="628" y="1"/>
                    <a:pt x="628" y="1"/>
                  </a:cubicBezTo>
                  <a:cubicBezTo>
                    <a:pt x="622" y="1"/>
                    <a:pt x="616" y="0"/>
                    <a:pt x="609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98" y="0"/>
                    <a:pt x="0" y="98"/>
                    <a:pt x="0" y="218"/>
                  </a:cubicBezTo>
                  <a:cubicBezTo>
                    <a:pt x="0" y="609"/>
                    <a:pt x="0" y="609"/>
                    <a:pt x="0" y="609"/>
                  </a:cubicBezTo>
                  <a:cubicBezTo>
                    <a:pt x="0" y="729"/>
                    <a:pt x="98" y="828"/>
                    <a:pt x="217" y="828"/>
                  </a:cubicBezTo>
                  <a:cubicBezTo>
                    <a:pt x="609" y="828"/>
                    <a:pt x="609" y="828"/>
                    <a:pt x="609" y="828"/>
                  </a:cubicBezTo>
                  <a:cubicBezTo>
                    <a:pt x="729" y="828"/>
                    <a:pt x="828" y="729"/>
                    <a:pt x="828" y="609"/>
                  </a:cubicBezTo>
                  <a:cubicBezTo>
                    <a:pt x="828" y="259"/>
                    <a:pt x="828" y="259"/>
                    <a:pt x="828" y="259"/>
                  </a:cubicBezTo>
                  <a:cubicBezTo>
                    <a:pt x="828" y="258"/>
                    <a:pt x="828" y="258"/>
                    <a:pt x="828" y="257"/>
                  </a:cubicBezTo>
                  <a:lnTo>
                    <a:pt x="724" y="37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atinLnBrk="0">
                <a:spcAft>
                  <a:spcPts val="600"/>
                </a:spcAft>
              </a:pPr>
              <a:endParaRPr lang="ko-KR" altLang="en-US" sz="120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5A7289DE-2302-F49C-1ABC-B24E0F103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928" y="2903671"/>
              <a:ext cx="84220" cy="79754"/>
            </a:xfrm>
            <a:custGeom>
              <a:avLst/>
              <a:gdLst>
                <a:gd name="T0" fmla="*/ 651 w 679"/>
                <a:gd name="T1" fmla="*/ 15 h 629"/>
                <a:gd name="T2" fmla="*/ 581 w 679"/>
                <a:gd name="T3" fmla="*/ 25 h 629"/>
                <a:gd name="T4" fmla="*/ 182 w 679"/>
                <a:gd name="T5" fmla="*/ 442 h 629"/>
                <a:gd name="T6" fmla="*/ 97 w 679"/>
                <a:gd name="T7" fmla="*/ 383 h 629"/>
                <a:gd name="T8" fmla="*/ 25 w 679"/>
                <a:gd name="T9" fmla="*/ 376 h 629"/>
                <a:gd name="T10" fmla="*/ 17 w 679"/>
                <a:gd name="T11" fmla="*/ 439 h 629"/>
                <a:gd name="T12" fmla="*/ 185 w 679"/>
                <a:gd name="T13" fmla="*/ 629 h 629"/>
                <a:gd name="T14" fmla="*/ 663 w 679"/>
                <a:gd name="T15" fmla="*/ 78 h 629"/>
                <a:gd name="T16" fmla="*/ 651 w 679"/>
                <a:gd name="T17" fmla="*/ 15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629">
                  <a:moveTo>
                    <a:pt x="651" y="15"/>
                  </a:moveTo>
                  <a:cubicBezTo>
                    <a:pt x="629" y="0"/>
                    <a:pt x="597" y="5"/>
                    <a:pt x="581" y="25"/>
                  </a:cubicBezTo>
                  <a:cubicBezTo>
                    <a:pt x="182" y="442"/>
                    <a:pt x="182" y="442"/>
                    <a:pt x="182" y="442"/>
                  </a:cubicBezTo>
                  <a:cubicBezTo>
                    <a:pt x="97" y="383"/>
                    <a:pt x="97" y="383"/>
                    <a:pt x="97" y="383"/>
                  </a:cubicBezTo>
                  <a:cubicBezTo>
                    <a:pt x="79" y="364"/>
                    <a:pt x="47" y="361"/>
                    <a:pt x="25" y="376"/>
                  </a:cubicBezTo>
                  <a:cubicBezTo>
                    <a:pt x="3" y="391"/>
                    <a:pt x="0" y="420"/>
                    <a:pt x="17" y="439"/>
                  </a:cubicBezTo>
                  <a:cubicBezTo>
                    <a:pt x="185" y="629"/>
                    <a:pt x="185" y="629"/>
                    <a:pt x="185" y="629"/>
                  </a:cubicBezTo>
                  <a:cubicBezTo>
                    <a:pt x="663" y="78"/>
                    <a:pt x="663" y="78"/>
                    <a:pt x="663" y="78"/>
                  </a:cubicBezTo>
                  <a:cubicBezTo>
                    <a:pt x="679" y="58"/>
                    <a:pt x="674" y="29"/>
                    <a:pt x="651" y="15"/>
                  </a:cubicBezTo>
                  <a:close/>
                </a:path>
              </a:pathLst>
            </a:custGeom>
            <a:solidFill>
              <a:srgbClr val="2C4E8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latinLnBrk="0"/>
              <a:endParaRPr lang="ko-KR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690002C5-D49D-76CB-890A-603D09F8013C}"/>
              </a:ext>
            </a:extLst>
          </p:cNvPr>
          <p:cNvSpPr txBox="1"/>
          <p:nvPr/>
        </p:nvSpPr>
        <p:spPr>
          <a:xfrm>
            <a:off x="783259" y="3852190"/>
            <a:ext cx="8123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anose="020B0604020202020204" pitchFamily="34" charset="0"/>
              </a:rPr>
              <a:t>Data should be preserved even in conditions such as fire extinguishing fluid injection and flooding vehicles in a water tank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E63689F-1860-0C3F-268A-418271C11A35}"/>
              </a:ext>
            </a:extLst>
          </p:cNvPr>
          <p:cNvSpPr txBox="1"/>
          <p:nvPr/>
        </p:nvSpPr>
        <p:spPr>
          <a:xfrm>
            <a:off x="780470" y="4530606"/>
            <a:ext cx="7861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spc="-50" dirty="0">
                <a:ln>
                  <a:solidFill>
                    <a:schemeClr val="tx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Arial" panose="020B0604020202020204" pitchFamily="34" charset="0"/>
              </a:rPr>
              <a:t>Data shall be preserved even in direct shocks outside the ACM and vehicle crashes.</a:t>
            </a:r>
            <a:endParaRPr lang="ko-KR" altLang="en-US" sz="1600" b="1" spc="-50" dirty="0">
              <a:ln>
                <a:solidFill>
                  <a:schemeClr val="tx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407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822</Words>
  <Application>Microsoft Office PowerPoint</Application>
  <PresentationFormat>On-screen Show (4:3)</PresentationFormat>
  <Paragraphs>98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돋움</vt:lpstr>
      <vt:lpstr>맑은 고딕</vt:lpstr>
      <vt:lpstr>Arial</vt:lpstr>
      <vt:lpstr>Cabin</vt:lpstr>
      <vt:lpstr>KoPub돋움체 Bold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EDR/DSSAD data Survivability</dc:title>
  <dc:subject>EDR/DSSAD data survivability</dc:subject>
  <dc:creator>GIok PArk;박기옥</dc:creator>
  <cp:keywords>KATRI;EDR;DSSAD;Survivability</cp:keywords>
  <cp:lastModifiedBy>Scott Schmidt</cp:lastModifiedBy>
  <cp:revision>274</cp:revision>
  <cp:lastPrinted>2022-11-07T11:35:35Z</cp:lastPrinted>
  <dcterms:created xsi:type="dcterms:W3CDTF">2019-06-21T01:20:54Z</dcterms:created>
  <dcterms:modified xsi:type="dcterms:W3CDTF">2023-03-18T17:54:21Z</dcterms:modified>
</cp:coreProperties>
</file>