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61" r:id="rId2"/>
    <p:sldId id="263" r:id="rId3"/>
  </p:sldIdLst>
  <p:sldSz cx="12192000" cy="6858000"/>
  <p:notesSz cx="6888163" cy="10021888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AEFF7"/>
          </a:solidFill>
        </a:fill>
      </a:tcStyle>
    </a:wholeTbl>
    <a:band1H>
      <a:tcStyle>
        <a:tcBdr/>
        <a:fill>
          <a:solidFill>
            <a:srgbClr val="D2DEE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2DEE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5B9BD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5B9BD5"/>
          </a:solidFill>
        </a:fill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  <a:tblStyle styleId="{5940675A-B579-460E-94D1-54222C63F5D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737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DAC498F-9B78-58FA-DBF1-CEC7963ED183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84866" cy="502837"/>
          </a:xfrm>
          <a:prstGeom prst="rect">
            <a:avLst/>
          </a:prstGeom>
          <a:noFill/>
          <a:ln>
            <a:noFill/>
          </a:ln>
        </p:spPr>
        <p:txBody>
          <a:bodyPr vert="horz" wrap="square" lIns="96624" tIns="48307" rIns="96624" bIns="48307" anchor="t" anchorCtr="0" compatLnSpc="1">
            <a:noAutofit/>
          </a:bodyPr>
          <a:lstStyle>
            <a:lvl1pPr marL="0" marR="0" lvl="0" indent="0" algn="l" defTabSz="966246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3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D68D86-9658-D6B1-B136-D1F41E3B277E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901689" y="0"/>
            <a:ext cx="2984866" cy="502837"/>
          </a:xfrm>
          <a:prstGeom prst="rect">
            <a:avLst/>
          </a:prstGeom>
          <a:noFill/>
          <a:ln>
            <a:noFill/>
          </a:ln>
        </p:spPr>
        <p:txBody>
          <a:bodyPr vert="horz" wrap="square" lIns="96624" tIns="48307" rIns="96624" bIns="48307" anchor="t" anchorCtr="0" compatLnSpc="1">
            <a:noAutofit/>
          </a:bodyPr>
          <a:lstStyle>
            <a:lvl1pPr marL="0" marR="0" lvl="0" indent="0" algn="r" defTabSz="966246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3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E23FEE9-A144-40F9-922B-06B329E86822}" type="datetime1">
              <a:rPr lang="en-GB"/>
              <a:pPr lvl="0"/>
              <a:t>23/11/2022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9AD54A8-5F48-5684-982C-B1550C61AA5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38153" y="1252535"/>
            <a:ext cx="6011859" cy="338295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A45CC36D-25DC-864C-F260-BD5541A31B33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8817" y="4823030"/>
            <a:ext cx="5510531" cy="3946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6624" tIns="48307" rIns="96624" bIns="48307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E396F0-5777-84D6-7D3E-774B0E992058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519050"/>
            <a:ext cx="2984866" cy="502837"/>
          </a:xfrm>
          <a:prstGeom prst="rect">
            <a:avLst/>
          </a:prstGeom>
          <a:noFill/>
          <a:ln>
            <a:noFill/>
          </a:ln>
        </p:spPr>
        <p:txBody>
          <a:bodyPr vert="horz" wrap="square" lIns="96624" tIns="48307" rIns="96624" bIns="48307" anchor="b" anchorCtr="0" compatLnSpc="1">
            <a:noAutofit/>
          </a:bodyPr>
          <a:lstStyle>
            <a:lvl1pPr marL="0" marR="0" lvl="0" indent="0" algn="l" defTabSz="966246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3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1ADE96-3921-1D8C-35DD-9DB6D0B7DB7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901689" y="9519050"/>
            <a:ext cx="2984866" cy="502837"/>
          </a:xfrm>
          <a:prstGeom prst="rect">
            <a:avLst/>
          </a:prstGeom>
          <a:noFill/>
          <a:ln>
            <a:noFill/>
          </a:ln>
        </p:spPr>
        <p:txBody>
          <a:bodyPr vert="horz" wrap="square" lIns="96624" tIns="48307" rIns="96624" bIns="48307" anchor="b" anchorCtr="0" compatLnSpc="1">
            <a:noAutofit/>
          </a:bodyPr>
          <a:lstStyle>
            <a:lvl1pPr marL="0" marR="0" lvl="0" indent="0" algn="r" defTabSz="966246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3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3D95F9B-95EE-4718-894C-2DC450B191B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648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9BA24-3EB4-6D3F-631A-8E9A8D749CB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8B0996-A901-D673-376F-8E4E0BB1FAA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0A568-DA14-E8DA-AF9C-E1CC78F9F83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E8E8230-252F-49DF-AC67-B33085B642DA}" type="datetime1">
              <a:rPr lang="en-GB"/>
              <a:pPr lvl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637072-07C3-E7D0-024B-AB9B27195E7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B3514-F456-A985-9F8A-87EB66B04CE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2AEC616-F130-4190-8710-880AC4372939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443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28291-EAF4-CDAC-A644-E271395D9B0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2A50B8-90D3-E5B9-4EC7-410781FB52DB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1B19AF-6A33-5AB4-B019-18C6C252329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804A917-FA84-4F89-A007-D4408BC8D502}" type="datetime1">
              <a:rPr lang="en-GB"/>
              <a:pPr lvl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8D818-8750-7A89-3349-19F1CE6E7BB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648883-37C2-F79B-649F-75C84847402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107334C-5639-4858-9293-F9813F5BEA4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938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63ACDB-9747-3C78-BBAC-26B0B838FA76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98E506-990D-BA65-6B63-AFF9B4BDB1B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2D0494-9164-7BC6-D938-52D7E7ECB4E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D05BA50-B426-49C6-8D4E-D8705AE7BC6E}" type="datetime1">
              <a:rPr lang="en-GB"/>
              <a:pPr lvl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C2394D-C9F9-1CF4-0C7A-CB4AC7D47DA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69CA9-389D-9619-630E-1A97DB8DADA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9AF6D3-4FAF-420D-B27B-D7304B46220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337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685C8-1A2D-EFC1-7EB3-D51AC3F656D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40DAD-E7F4-99EC-A63A-A78E7BE31085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E231A5-BEED-625B-898B-EF5A825894C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74095B9-165C-4240-A04B-90AA1AEEF67C}" type="datetime1">
              <a:rPr lang="en-GB"/>
              <a:pPr lvl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24D00A-B79F-5896-55CA-53921BD0064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80E273-61C6-4445-641D-F1FABEB8C6D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C2C37DF-B824-4848-9D5B-63F8CE94A14E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91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3C3FE-86C1-7D97-578B-25B46EFC2A7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9ABB2A-826A-8D53-0B6B-5BEBFD9F870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24C83-AEA5-7817-A2B4-040D62C3234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A748B7-1A51-41EB-AD47-DFB19561CCF8}" type="datetime1">
              <a:rPr lang="en-GB"/>
              <a:pPr lvl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2903E-CB08-D0CA-E4B9-EA073D5AB72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4A343-1385-8156-1147-CC87140D19C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4C1B533-BC8E-484C-A8AE-0481CD2A9C6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038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CAC5D-9DE4-81E8-F059-0337788DB07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1EA5A-E9ED-6173-DD85-0DA949F1F25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2E7549-41DA-8E40-2FBB-3B0C5DAF9CE0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64A82F-34DE-E98D-23E7-6288B54C18D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E3DA98C-A6AB-4B9F-BC21-4578E8FFB39C}" type="datetime1">
              <a:rPr lang="en-GB"/>
              <a:pPr lvl="0"/>
              <a:t>23/11/2022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A3085-E599-5EE0-1C0F-B847DCDEADC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9F2B43-915C-9CAA-FFE0-586514CBCA7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E9DEE8D-3E97-48C0-AC57-2902C8BFE163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995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7D092-3FDF-0B2D-B53A-F20647D99E1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0E6EB-3C1C-F712-7B77-A148017C6E3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165FDE-69C5-9087-EDEE-AC31F17186A4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8D34E7-1489-B5EE-AE3B-2B2542D1B49F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FB94D0-06A1-67D2-37A3-39C6B1991FEB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225D5C-62B7-3F16-1EDB-B8677DB7898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35B5BC6-5BAA-4D8C-9393-7E13B07167F2}" type="datetime1">
              <a:rPr lang="en-GB"/>
              <a:pPr lvl="0"/>
              <a:t>23/11/2022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D13176-6300-5F1E-426A-D536582DBDC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BE1C0C-837E-931B-1DA2-25A2D03F2FB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E752DE5-57D0-4A8E-9DC0-15CD85227526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329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3EDF5-6413-1363-1B7F-45FE2FF4B8A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AB6DCD-DAB3-1BBE-83E3-640CCBB0CB3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F75AC28-BEA7-4A05-9194-404EA55326FD}" type="datetime1">
              <a:rPr lang="en-GB"/>
              <a:pPr lvl="0"/>
              <a:t>23/11/2022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D4E60A-2676-20CD-4174-EF14393495D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3F11A2-4751-3DB1-10A2-74226686F64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E6353C2-3893-4425-9F4A-0B62E5DC16FB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62408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4651FB-1A47-B24B-CAA4-205D97FDA7D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E56E587-3499-4B8C-9AFD-7D01C0F02E87}" type="datetime1">
              <a:rPr lang="en-GB"/>
              <a:pPr lvl="0"/>
              <a:t>23/11/2022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175009-408E-0120-AE74-24565E0241A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07FAED-8834-DAD3-0733-4836AD6A42D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B4F4ECA-9C85-4310-827A-AC461BCB98B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35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90FDA-B657-6A3A-9FE0-FE761BA330A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4C005-D4E7-C54D-CD63-072557B7871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BC7B8F-E083-1D84-C03E-3F3A161A391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0F886-9BEC-CAEF-2E27-7BB6D1C9551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2E56DBE-50D9-4AB2-A4AA-0F994762E4C7}" type="datetime1">
              <a:rPr lang="en-GB"/>
              <a:pPr lvl="0"/>
              <a:t>23/11/2022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B25B81-0099-4814-68EE-57159F93E92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2342F7-3857-F78C-741F-00BC58E2250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324D323-ACC0-48B9-A7F3-87B80C431F6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138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15845-C0DF-27E8-778A-FD2F126D2D4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1341C8-6959-5694-0F7A-8F9C5DE97C08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en-GB" sz="3200"/>
            </a:lvl1pPr>
          </a:lstStyle>
          <a:p>
            <a:pPr lvl="0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4C8F09-D2D8-B632-45CE-C043708617E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649717-38E0-EE10-824E-61B88DF28A4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C450F37-EEA4-4770-80BE-D8BAB2E9535A}" type="datetime1">
              <a:rPr lang="en-GB"/>
              <a:pPr lvl="0"/>
              <a:t>23/11/2022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AD29EF-7D72-7A56-E4F8-377B4E741B5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452DC5-DEC0-9514-CD9B-0107597778E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4C60AF2-AA0A-422B-98BD-6D5D5FCDF241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880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74D73B-F2EC-7BC4-D640-71082E8F9C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1D4EF1-F5D1-755D-65E7-5755B5AD321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AC807-53CE-C8DF-0D04-FE59192BA189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AC71CA50-8E14-49FB-BE19-384A5701463D}" type="datetime1">
              <a:rPr lang="en-GB"/>
              <a:pPr lvl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89D795-BA17-7C92-BD4B-8A07A03CDB26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A2744-4BBA-2C9B-85AD-50BEB70A51E2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DE405C4E-2F64-4C73-9C54-381CC633027B}" type="slidenum"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6D4E4-AE24-1680-4651-0D6023CF0AA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1449" y="229717"/>
            <a:ext cx="10515600" cy="735013"/>
          </a:xfrm>
        </p:spPr>
        <p:txBody>
          <a:bodyPr/>
          <a:lstStyle/>
          <a:p>
            <a:pPr lvl="0"/>
            <a:r>
              <a:rPr lang="en-GB" sz="3600" dirty="0"/>
              <a:t>Replacement Brake Family (PM emissions)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32A19AA8-4C59-C959-6979-45B79C15E4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08" t="29365" r="35899" b="19777"/>
          <a:stretch>
            <a:fillRect/>
          </a:stretch>
        </p:blipFill>
        <p:spPr>
          <a:xfrm>
            <a:off x="166695" y="1833564"/>
            <a:ext cx="4162421" cy="42640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Rectangle 15">
            <a:extLst>
              <a:ext uri="{FF2B5EF4-FFF2-40B4-BE49-F238E27FC236}">
                <a16:creationId xmlns:a16="http://schemas.microsoft.com/office/drawing/2014/main" id="{15A3C155-5FFC-8CC4-D00C-497EFAE2CE9C}"/>
              </a:ext>
            </a:extLst>
          </p:cNvPr>
          <p:cNvSpPr/>
          <p:nvPr/>
        </p:nvSpPr>
        <p:spPr>
          <a:xfrm>
            <a:off x="4476664" y="1302873"/>
            <a:ext cx="7291471" cy="5325410"/>
          </a:xfrm>
          <a:prstGeom prst="rect">
            <a:avLst/>
          </a:prstGeom>
          <a:solidFill>
            <a:srgbClr val="C5E0B4"/>
          </a:solidFill>
          <a:ln w="12701" cap="flat">
            <a:solidFill>
              <a:srgbClr val="41719C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sng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Replacement Pad Materials &amp; Brake Discs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Brake Emissions </a:t>
            </a:r>
            <a:r>
              <a:rPr lang="en-GB" sz="18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Test Groups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formed by a combination of 5 parameters -</a:t>
            </a:r>
          </a:p>
          <a:p>
            <a:pPr marL="342900" marR="0" lvl="0" indent="-34290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Vehicle GVW weight range : 500 </a:t>
            </a:r>
            <a:r>
              <a:rPr lang="en-GB" sz="1400" kern="0" dirty="0">
                <a:solidFill>
                  <a:srgbClr val="000000"/>
                </a:solidFill>
                <a:latin typeface="Calibri"/>
              </a:rPr>
              <a:t>to</a:t>
            </a:r>
            <a:r>
              <a:rPr lang="en-GB" sz="14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 3500 kg in 500 kg increments </a:t>
            </a:r>
          </a:p>
          <a:p>
            <a:pPr marL="342900" marR="0" lvl="0" indent="-34290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Brake Disc Braking Path Material Type – CI/Coated CI/Carbon-Ceramic/Alum Alloy</a:t>
            </a:r>
          </a:p>
          <a:p>
            <a:pPr marL="342900" marR="0" lvl="0" indent="-34290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Brake Disc Surface Form – Plain or Not Plain (i.e. Drilled or Grooved)</a:t>
            </a:r>
          </a:p>
          <a:p>
            <a:pPr marL="342900" marR="0" lvl="0" indent="-34290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Axle location – Front or Rear</a:t>
            </a:r>
          </a:p>
          <a:p>
            <a:pPr marL="342900" marR="0" lvl="0" indent="-34290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kern="0" dirty="0">
                <a:solidFill>
                  <a:srgbClr val="000000"/>
                </a:solidFill>
                <a:latin typeface="Calibri"/>
              </a:rPr>
              <a:t>For pads, the friction material (e.g. NAO, Low-Met, Ceramic)</a:t>
            </a:r>
            <a:endParaRPr lang="en-GB" sz="1400" b="0" i="0" u="none" strike="noStrike" kern="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342900" marR="0" lvl="0" indent="-34290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Worst case selection = highest energy / 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PAD 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friction area</a:t>
            </a:r>
          </a:p>
          <a:p>
            <a:pPr marL="285750" marR="0" lvl="0" indent="-28575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Mass – as defined in R90 for M1, N1</a:t>
            </a:r>
          </a:p>
          <a:p>
            <a:pPr marL="285750" marR="0" lvl="0" indent="-28575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Speed – Vmax in WLTP Brake Cycle (Trip No.106:133 &gt; 34kph)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or  (Vmax &gt; 34kph)  where actual Vmax &lt; </a:t>
            </a:r>
            <a:r>
              <a:rPr lang="en-GB" sz="14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</a:rPr>
              <a:t>133kph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Conduct tests for component required</a:t>
            </a:r>
          </a:p>
          <a:p>
            <a:pPr marL="342900" marR="0" lvl="0" indent="-34290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Replacement Pad Material with OE Disc </a:t>
            </a:r>
          </a:p>
          <a:p>
            <a:pPr marL="342900" marR="0" lvl="0" indent="-34290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Replacement Disc with OE Pad </a:t>
            </a:r>
          </a:p>
          <a:p>
            <a:pPr marL="342900" marR="0" lvl="0" indent="-34290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Replacement Couple (Pad + Disc)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Test Method = GTR Brake PM Cycle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1EF833-2DBC-ED16-5A33-E597D8E68D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1627" y="105881"/>
            <a:ext cx="2785317" cy="73501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31EF833-2DBC-ED16-5A33-E597D8E68D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1627" y="105881"/>
            <a:ext cx="2785317" cy="7350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6045A31-E686-9F50-F770-8BE1D780B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9225" y="140377"/>
            <a:ext cx="4654412" cy="657724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807138D-6DBE-E3B8-CC09-F9A568E9E2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2244" y="1780024"/>
            <a:ext cx="4658266" cy="4937598"/>
          </a:xfrm>
          <a:prstGeom prst="rect">
            <a:avLst/>
          </a:prstGeom>
        </p:spPr>
      </p:pic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EC5D13F9-F26D-C8C4-7063-A7E46CCFA1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542553"/>
              </p:ext>
            </p:extLst>
          </p:nvPr>
        </p:nvGraphicFramePr>
        <p:xfrm>
          <a:off x="6322244" y="772863"/>
          <a:ext cx="2870201" cy="744220"/>
        </p:xfrm>
        <a:graphic>
          <a:graphicData uri="http://schemas.openxmlformats.org/drawingml/2006/table">
            <a:tbl>
              <a:tblPr/>
              <a:tblGrid>
                <a:gridCol w="801275">
                  <a:extLst>
                    <a:ext uri="{9D8B030D-6E8A-4147-A177-3AD203B41FA5}">
                      <a16:colId xmlns:a16="http://schemas.microsoft.com/office/drawing/2014/main" val="1751959294"/>
                    </a:ext>
                  </a:extLst>
                </a:gridCol>
                <a:gridCol w="465858">
                  <a:extLst>
                    <a:ext uri="{9D8B030D-6E8A-4147-A177-3AD203B41FA5}">
                      <a16:colId xmlns:a16="http://schemas.microsoft.com/office/drawing/2014/main" val="1695545934"/>
                    </a:ext>
                  </a:extLst>
                </a:gridCol>
                <a:gridCol w="335935">
                  <a:extLst>
                    <a:ext uri="{9D8B030D-6E8A-4147-A177-3AD203B41FA5}">
                      <a16:colId xmlns:a16="http://schemas.microsoft.com/office/drawing/2014/main" val="1070604987"/>
                    </a:ext>
                  </a:extLst>
                </a:gridCol>
                <a:gridCol w="801275">
                  <a:extLst>
                    <a:ext uri="{9D8B030D-6E8A-4147-A177-3AD203B41FA5}">
                      <a16:colId xmlns:a16="http://schemas.microsoft.com/office/drawing/2014/main" val="1201882504"/>
                    </a:ext>
                  </a:extLst>
                </a:gridCol>
                <a:gridCol w="465858">
                  <a:extLst>
                    <a:ext uri="{9D8B030D-6E8A-4147-A177-3AD203B41FA5}">
                      <a16:colId xmlns:a16="http://schemas.microsoft.com/office/drawing/2014/main" val="3425735239"/>
                    </a:ext>
                  </a:extLst>
                </a:gridCol>
              </a:tblGrid>
              <a:tr h="18605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B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R90 family</a:t>
                      </a:r>
                    </a:p>
                  </a:txBody>
                  <a:tcPr marL="7749" marR="7749" marT="77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B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49" marR="7749" marT="77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B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PM family</a:t>
                      </a:r>
                    </a:p>
                  </a:txBody>
                  <a:tcPr marL="7749" marR="7749" marT="77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079361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r" fontAlgn="b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 tests</a:t>
                      </a:r>
                    </a:p>
                  </a:txBody>
                  <a:tcPr marL="7749" marR="7749" marT="77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7749" marR="7749" marT="774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B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49" marR="7749" marT="77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 tests</a:t>
                      </a:r>
                    </a:p>
                  </a:txBody>
                  <a:tcPr marL="7749" marR="7749" marT="77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749" marR="7749" marT="774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7876215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r" fontAlgn="b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 rests</a:t>
                      </a:r>
                    </a:p>
                  </a:txBody>
                  <a:tcPr marL="7749" marR="7749" marT="77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749" marR="7749" marT="774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B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49" marR="7749" marT="77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 rests</a:t>
                      </a:r>
                    </a:p>
                  </a:txBody>
                  <a:tcPr marL="7749" marR="7749" marT="77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749" marR="7749" marT="774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6986231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r" fontAlgn="b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49" marR="7749" marT="77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7749" marR="7749" marT="774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B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49" marR="7749" marT="77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49" marR="7749" marT="77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B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49" marR="7749" marT="774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061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7542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</Words>
  <Application>Microsoft Office PowerPoint</Application>
  <PresentationFormat>Widescreen</PresentationFormat>
  <Paragraphs>35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Replacement Brake Family (PM emissions)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2022-11-17T10:23:43Z</dcterms:created>
  <dcterms:modified xsi:type="dcterms:W3CDTF">2022-11-23T14:43:54Z</dcterms:modified>
</cp:coreProperties>
</file>