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399" r:id="rId2"/>
    <p:sldId id="433" r:id="rId3"/>
    <p:sldId id="432" r:id="rId4"/>
    <p:sldId id="464" r:id="rId5"/>
    <p:sldId id="459" r:id="rId6"/>
    <p:sldId id="467" r:id="rId7"/>
    <p:sldId id="444" r:id="rId8"/>
    <p:sldId id="456" r:id="rId9"/>
    <p:sldId id="458" r:id="rId10"/>
    <p:sldId id="461" r:id="rId11"/>
    <p:sldId id="465" r:id="rId12"/>
    <p:sldId id="463" r:id="rId13"/>
    <p:sldId id="466" r:id="rId14"/>
    <p:sldId id="30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B43B030-250E-3E4B-82D5-D814821672A0}">
          <p14:sldIdLst>
            <p14:sldId id="399"/>
            <p14:sldId id="433"/>
            <p14:sldId id="432"/>
            <p14:sldId id="464"/>
            <p14:sldId id="459"/>
            <p14:sldId id="467"/>
            <p14:sldId id="444"/>
            <p14:sldId id="456"/>
            <p14:sldId id="458"/>
            <p14:sldId id="461"/>
            <p14:sldId id="465"/>
            <p14:sldId id="463"/>
            <p14:sldId id="466"/>
            <p14:sldId id="300"/>
          </p14:sldIdLst>
        </p14:section>
      </p14:sectionLst>
    </p:ex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227DC1"/>
    <a:srgbClr val="0069D9"/>
    <a:srgbClr val="FFC000"/>
    <a:srgbClr val="FF6600"/>
    <a:srgbClr val="169068"/>
    <a:srgbClr val="F8D1AC"/>
    <a:srgbClr val="2177D5"/>
    <a:srgbClr val="235D9D"/>
    <a:srgbClr val="2768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2" autoAdjust="0"/>
    <p:restoredTop sz="96405" autoAdjust="0"/>
  </p:normalViewPr>
  <p:slideViewPr>
    <p:cSldViewPr snapToGrid="0">
      <p:cViewPr varScale="1">
        <p:scale>
          <a:sx n="128" d="100"/>
          <a:sy n="128" d="100"/>
        </p:scale>
        <p:origin x="360" y="176"/>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256"/>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16/12/2022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16/12/2022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3133201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meetings with companies involved in the process we found that the validation of the ADS is often viewed as performing simulation in very same environment used for development which shouldn’t be the case as validation is a completely different use case from development and has stricter requirements. </a:t>
            </a:r>
          </a:p>
        </p:txBody>
      </p:sp>
      <p:sp>
        <p:nvSpPr>
          <p:cNvPr id="4" name="Slide Number Placeholder 3"/>
          <p:cNvSpPr>
            <a:spLocks noGrp="1"/>
          </p:cNvSpPr>
          <p:nvPr>
            <p:ph type="sldNum" sz="quarter" idx="5"/>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1556504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can think of the virtual testing as being made up of 4 main ingredients which include sensor, ADS, vehicle, world</a:t>
            </a:r>
          </a:p>
        </p:txBody>
      </p:sp>
      <p:sp>
        <p:nvSpPr>
          <p:cNvPr id="4" name="Slide Number Placeholder 3"/>
          <p:cNvSpPr>
            <a:spLocks noGrp="1"/>
          </p:cNvSpPr>
          <p:nvPr>
            <p:ph type="sldNum" sz="quarter" idx="5"/>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1711657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meetings with companies involved in the process we found that the validation of the ADS is often viewed as performing simulation in very same environment used for development which shouldn’t be the case as validation is a completely different use case from development and has stricter requirements. </a:t>
            </a:r>
          </a:p>
        </p:txBody>
      </p:sp>
      <p:sp>
        <p:nvSpPr>
          <p:cNvPr id="4" name="Slide Number Placeholder 3"/>
          <p:cNvSpPr>
            <a:spLocks noGrp="1"/>
          </p:cNvSpPr>
          <p:nvPr>
            <p:ph type="sldNum" sz="quarter" idx="5"/>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3620216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meetings with companies involved in the process we found that the validation of the ADS is often viewed as performing simulation in very same environment used for development which shouldn’t be the case as validation is a completely different use case from development and has stricter requirements. </a:t>
            </a:r>
          </a:p>
        </p:txBody>
      </p:sp>
      <p:sp>
        <p:nvSpPr>
          <p:cNvPr id="4" name="Slide Number Placeholder 3"/>
          <p:cNvSpPr>
            <a:spLocks noGrp="1"/>
          </p:cNvSpPr>
          <p:nvPr>
            <p:ph type="sldNum" sz="quarter" idx="5"/>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4281914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meetings with companies involved in the process we found that the validation of the ADS is often viewed as performing simulation in very same environment used for development which shouldn’t be the case as validation is a completely different use case from development and has stricter requirements. </a:t>
            </a:r>
          </a:p>
        </p:txBody>
      </p:sp>
      <p:sp>
        <p:nvSpPr>
          <p:cNvPr id="4" name="Slide Number Placeholder 3"/>
          <p:cNvSpPr>
            <a:spLocks noGrp="1"/>
          </p:cNvSpPr>
          <p:nvPr>
            <p:ph type="sldNum" sz="quarter" idx="5"/>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2338557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meetings with companies involved in the process we found that the validation of the ADS is often viewed as performing simulation in very same environment used for development which shouldn’t be the case as validation is a completely different use case from development and has stricter requirements. </a:t>
            </a:r>
          </a:p>
        </p:txBody>
      </p:sp>
      <p:sp>
        <p:nvSpPr>
          <p:cNvPr id="4" name="Slide Number Placeholder 3"/>
          <p:cNvSpPr>
            <a:spLocks noGrp="1"/>
          </p:cNvSpPr>
          <p:nvPr>
            <p:ph type="sldNum" sz="quarter" idx="5"/>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3878003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a:t>Click to edit Master title style</a:t>
            </a:r>
            <a:endParaRPr lang="en-GB" noProof="0"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r>
              <a:rPr lang="en-GB" noProof="0"/>
              <a:t>Click icon to add picture</a:t>
            </a:r>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Click to 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r>
              <a:rPr lang="en-GB" noProof="0"/>
              <a:t>Click icon to add picture</a:t>
            </a:r>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r>
              <a:rPr lang="en-GB" noProof="0"/>
              <a:t>Click icon to add picture</a:t>
            </a:r>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a:t>Click to edit Master title style</a:t>
            </a:r>
            <a:endParaRPr lang="en-GB" noProof="0" dirty="0"/>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r>
              <a:rPr lang="en-GB" noProof="0"/>
              <a:t>Click icon to add picture</a:t>
            </a:r>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r>
              <a:rPr lang="en-GB" noProof="0"/>
              <a:t>Click icon to add picture</a:t>
            </a:r>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r>
              <a:rPr lang="en-GB" noProof="0"/>
              <a:t>Click icon to add picture</a:t>
            </a:r>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a:t>Click to 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Click to 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Click to 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r>
              <a:rPr lang="en-GB" noProof="0"/>
              <a:t>Click icon to add picture</a:t>
            </a:r>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r>
              <a:rPr lang="en-GB" noProof="0"/>
              <a:t>Click icon to add picture</a:t>
            </a:r>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r>
              <a:rPr lang="en-GB" noProof="0"/>
              <a:t>Click icon to add picture</a:t>
            </a:r>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a:t>Click to 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a:t>Click to 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r>
              <a:rPr lang="en-GB" noProof="0"/>
              <a:t>Click icon to add picture</a:t>
            </a:r>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a:t>Click to 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Click to 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a:t>Click to edit Master title style</a:t>
            </a:r>
            <a:endParaRPr lang="en-GB" noProof="0" dirty="0"/>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endParaRPr lang="en-GB" noProof="0" dirty="0"/>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a:t>Click to edit Master title style</a:t>
            </a:r>
            <a:endParaRPr lang="en-GB" noProof="0" dirty="0"/>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endParaRPr lang="en-GB" noProof="0" dirty="0"/>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r>
              <a:rPr lang="en-GB" noProof="0"/>
              <a:t>Click to edit Master text styles</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r>
              <a:rPr lang="en-GB" noProof="0"/>
              <a:t>Click icon to add picture</a:t>
            </a:r>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9" cstate="print">
            <a:extLst>
              <a:ext uri="{28A0092B-C50C-407E-A947-70E740481C1C}">
                <a14:useLocalDpi xmlns:a14="http://schemas.microsoft.com/office/drawing/2010/main"/>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htsa.gov/sites/nhtsa.gov/files/2022-06/ADS-SGO-Report-June-2022.pdf"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https://www.nhtsa.gov/sites/nhtsa.gov/files/2022-06/ADS-SGO-Report-June-2022.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hyperlink" Target="https://www.nhtsa.gov/sites/nhtsa.gov/files/2022-06/ADS-SGO-Report-June-2022.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www.nhtsa.gov/sites/nhtsa.gov/files/2021-08/First_Amended_SGO_2021_01_Final.pdf"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1349" y="1992572"/>
            <a:ext cx="10290265" cy="1957128"/>
          </a:xfrm>
        </p:spPr>
        <p:txBody>
          <a:bodyPr wrap="square"/>
          <a:lstStyle/>
          <a:p>
            <a:r>
              <a:rPr lang="en-GB" sz="5400" dirty="0"/>
              <a:t>VMAD SG3</a:t>
            </a:r>
            <a:endParaRPr lang="nl-NL" sz="5400" dirty="0"/>
          </a:p>
        </p:txBody>
      </p:sp>
      <p:sp>
        <p:nvSpPr>
          <p:cNvPr id="3" name="Subtitle 2"/>
          <p:cNvSpPr>
            <a:spLocks noGrp="1"/>
          </p:cNvSpPr>
          <p:nvPr>
            <p:ph type="subTitle" idx="1"/>
          </p:nvPr>
        </p:nvSpPr>
        <p:spPr>
          <a:xfrm>
            <a:off x="1071349" y="3617672"/>
            <a:ext cx="10290265" cy="897754"/>
          </a:xfrm>
        </p:spPr>
        <p:txBody>
          <a:bodyPr/>
          <a:lstStyle/>
          <a:p>
            <a:r>
              <a:rPr lang="en-GB" sz="2400" dirty="0"/>
              <a:t>Confidentiality of information &amp; aggregate data</a:t>
            </a:r>
          </a:p>
        </p:txBody>
      </p:sp>
      <p:sp>
        <p:nvSpPr>
          <p:cNvPr id="4" name="Text Placeholder 3"/>
          <p:cNvSpPr>
            <a:spLocks noGrp="1"/>
          </p:cNvSpPr>
          <p:nvPr>
            <p:ph type="body" sz="quarter" idx="13"/>
          </p:nvPr>
        </p:nvSpPr>
        <p:spPr>
          <a:xfrm>
            <a:off x="5072744" y="5391726"/>
            <a:ext cx="6288872" cy="877455"/>
          </a:xfrm>
        </p:spPr>
        <p:txBody>
          <a:bodyPr/>
          <a:lstStyle/>
          <a:p>
            <a:r>
              <a:rPr lang="nl-NL" dirty="0" err="1"/>
              <a:t>Riccardo</a:t>
            </a:r>
            <a:r>
              <a:rPr lang="nl-NL" dirty="0"/>
              <a:t> Donà</a:t>
            </a:r>
          </a:p>
        </p:txBody>
      </p:sp>
      <p:sp>
        <p:nvSpPr>
          <p:cNvPr id="5" name="Text Placeholder 3">
            <a:extLst>
              <a:ext uri="{FF2B5EF4-FFF2-40B4-BE49-F238E27FC236}">
                <a16:creationId xmlns:a16="http://schemas.microsoft.com/office/drawing/2014/main" id="{74F3794E-F78A-354F-9EBE-2B6160541583}"/>
              </a:ext>
            </a:extLst>
          </p:cNvPr>
          <p:cNvSpPr txBox="1">
            <a:spLocks/>
          </p:cNvSpPr>
          <p:nvPr/>
        </p:nvSpPr>
        <p:spPr>
          <a:xfrm>
            <a:off x="993912" y="5391725"/>
            <a:ext cx="4984007" cy="877455"/>
          </a:xfrm>
          <a:prstGeom prst="rect">
            <a:avLst/>
          </a:prstGeom>
        </p:spPr>
        <p:txBody>
          <a:bodyPr>
            <a:noAutofit/>
          </a:bodyPr>
          <a:lstStyle>
            <a:lvl1pPr marL="0" indent="0" algn="r" defTabSz="914400" rtl="0" eaLnBrk="1" latinLnBrk="0" hangingPunct="1">
              <a:lnSpc>
                <a:spcPct val="100000"/>
              </a:lnSpc>
              <a:spcBef>
                <a:spcPts val="0"/>
              </a:spcBef>
              <a:spcAft>
                <a:spcPts val="800"/>
              </a:spcAft>
              <a:buClr>
                <a:srgbClr val="2B91C5"/>
              </a:buClr>
              <a:buFontTx/>
              <a:buNone/>
              <a:defRPr sz="2200" i="1" kern="1200" baseline="0">
                <a:solidFill>
                  <a:schemeClr val="bg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nl-NL" i="0" dirty="0"/>
              <a:t>19/12/2022</a:t>
            </a:r>
          </a:p>
        </p:txBody>
      </p:sp>
    </p:spTree>
    <p:extLst>
      <p:ext uri="{BB962C8B-B14F-4D97-AF65-F5344CB8AC3E}">
        <p14:creationId xmlns:p14="http://schemas.microsoft.com/office/powerpoint/2010/main" val="3515087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7E13B9-0FFD-A646-8A9A-AC01C9EA4A80}"/>
              </a:ext>
            </a:extLst>
          </p:cNvPr>
          <p:cNvSpPr>
            <a:spLocks noGrp="1"/>
          </p:cNvSpPr>
          <p:nvPr>
            <p:ph idx="1"/>
          </p:nvPr>
        </p:nvSpPr>
        <p:spPr>
          <a:xfrm>
            <a:off x="967154" y="1825624"/>
            <a:ext cx="4576448" cy="4170363"/>
          </a:xfrm>
        </p:spPr>
        <p:txBody>
          <a:bodyPr/>
          <a:lstStyle/>
          <a:p>
            <a:pPr>
              <a:buFont typeface="Wingdings" pitchFamily="2" charset="2"/>
              <a:buChar char="Ø"/>
            </a:pPr>
            <a:r>
              <a:rPr lang="en-GB" dirty="0"/>
              <a:t>Global safety assessment</a:t>
            </a:r>
          </a:p>
          <a:p>
            <a:pPr>
              <a:buFont typeface="Wingdings" pitchFamily="2" charset="2"/>
              <a:buChar char="Ø"/>
            </a:pPr>
            <a:r>
              <a:rPr lang="en-GB" dirty="0"/>
              <a:t>Identify long-term trends</a:t>
            </a:r>
          </a:p>
        </p:txBody>
      </p:sp>
      <p:sp>
        <p:nvSpPr>
          <p:cNvPr id="3" name="Title 2">
            <a:extLst>
              <a:ext uri="{FF2B5EF4-FFF2-40B4-BE49-F238E27FC236}">
                <a16:creationId xmlns:a16="http://schemas.microsoft.com/office/drawing/2014/main" id="{EE4B4AB5-DFD4-7747-95FF-C257180FE302}"/>
              </a:ext>
            </a:extLst>
          </p:cNvPr>
          <p:cNvSpPr>
            <a:spLocks noGrp="1"/>
          </p:cNvSpPr>
          <p:nvPr>
            <p:ph type="title"/>
          </p:nvPr>
        </p:nvSpPr>
        <p:spPr/>
        <p:txBody>
          <a:bodyPr/>
          <a:lstStyle/>
          <a:p>
            <a:r>
              <a:rPr lang="en-GB" dirty="0"/>
              <a:t>Aggregate data example</a:t>
            </a:r>
          </a:p>
        </p:txBody>
      </p:sp>
      <p:sp>
        <p:nvSpPr>
          <p:cNvPr id="5" name="TextBox 4">
            <a:extLst>
              <a:ext uri="{FF2B5EF4-FFF2-40B4-BE49-F238E27FC236}">
                <a16:creationId xmlns:a16="http://schemas.microsoft.com/office/drawing/2014/main" id="{076E0ED9-1EFA-E049-8577-C817F8901E67}"/>
              </a:ext>
            </a:extLst>
          </p:cNvPr>
          <p:cNvSpPr txBox="1"/>
          <p:nvPr/>
        </p:nvSpPr>
        <p:spPr>
          <a:xfrm>
            <a:off x="1066545" y="6156257"/>
            <a:ext cx="7588680" cy="738664"/>
          </a:xfrm>
          <a:prstGeom prst="rect">
            <a:avLst/>
          </a:prstGeom>
          <a:noFill/>
        </p:spPr>
        <p:txBody>
          <a:bodyPr wrap="none" rtlCol="0">
            <a:spAutoFit/>
          </a:bodyPr>
          <a:lstStyle/>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EASA </a:t>
            </a:r>
            <a:r>
              <a:rPr lang="en-GB" sz="1400" i="1" dirty="0">
                <a:effectLst/>
                <a:latin typeface="Arial" panose="020B0604020202020204" pitchFamily="34" charset="0"/>
                <a:ea typeface="SimSun" panose="02010600030101010101" pitchFamily="2" charset="-122"/>
                <a:cs typeface="Arial" panose="020B0604020202020204" pitchFamily="34" charset="0"/>
              </a:rPr>
              <a:t>Annual Safety Review</a:t>
            </a:r>
            <a:r>
              <a:rPr lang="en-GB" sz="1400" dirty="0">
                <a:effectLst/>
                <a:latin typeface="Arial" panose="020B0604020202020204" pitchFamily="34" charset="0"/>
                <a:ea typeface="SimSun" panose="02010600030101010101" pitchFamily="2" charset="-122"/>
                <a:cs typeface="Arial" panose="020B0604020202020204" pitchFamily="34" charset="0"/>
              </a:rPr>
              <a:t>; EASA, 2022;</a:t>
            </a:r>
          </a:p>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a:t>
            </a:r>
            <a:r>
              <a:rPr lang="en-GB" sz="1400" dirty="0">
                <a:effectLst/>
                <a:latin typeface="Arial" panose="020B0604020202020204" pitchFamily="34" charset="0"/>
                <a:ea typeface="SimSun" panose="02010600030101010101" pitchFamily="2" charset="-122"/>
                <a:cs typeface="Arial" panose="020B0604020202020204" pitchFamily="34" charset="0"/>
                <a:hlinkClick r:id="rId3"/>
              </a:rPr>
              <a:t>https://www.nhtsa.gov/sites/nhtsa.gov/files/2022-06/ADS-SGO-Report-June-2022.pdf</a:t>
            </a:r>
            <a:r>
              <a:rPr lang="en-GB" sz="1400" dirty="0">
                <a:effectLst/>
                <a:latin typeface="Arial" panose="020B0604020202020204" pitchFamily="34" charset="0"/>
                <a:ea typeface="SimSun" panose="02010600030101010101" pitchFamily="2" charset="-122"/>
                <a:cs typeface="Arial" panose="020B0604020202020204" pitchFamily="34" charset="0"/>
              </a:rPr>
              <a:t> </a:t>
            </a:r>
          </a:p>
          <a:p>
            <a:pPr>
              <a:buClr>
                <a:schemeClr val="accent5"/>
              </a:buClr>
            </a:pPr>
            <a:endParaRPr lang="en-IT" sz="1400" dirty="0">
              <a:effectLst/>
              <a:latin typeface="Arial" panose="020B0604020202020204" pitchFamily="34" charset="0"/>
              <a:ea typeface="SimSun" panose="02010600030101010101" pitchFamily="2" charset="-122"/>
              <a:cs typeface="Arial" panose="020B0604020202020204" pitchFamily="34" charset="0"/>
            </a:endParaRPr>
          </a:p>
        </p:txBody>
      </p:sp>
      <p:pic>
        <p:nvPicPr>
          <p:cNvPr id="6" name="Picture 5">
            <a:extLst>
              <a:ext uri="{FF2B5EF4-FFF2-40B4-BE49-F238E27FC236}">
                <a16:creationId xmlns:a16="http://schemas.microsoft.com/office/drawing/2014/main" id="{D377B6AA-07D8-3343-8045-A087F2DBF304}"/>
              </a:ext>
            </a:extLst>
          </p:cNvPr>
          <p:cNvPicPr>
            <a:picLocks noChangeAspect="1"/>
          </p:cNvPicPr>
          <p:nvPr/>
        </p:nvPicPr>
        <p:blipFill>
          <a:blip r:embed="rId4"/>
          <a:stretch>
            <a:fillRect/>
          </a:stretch>
        </p:blipFill>
        <p:spPr>
          <a:xfrm>
            <a:off x="6825343" y="3228763"/>
            <a:ext cx="4576448" cy="2972552"/>
          </a:xfrm>
          <a:prstGeom prst="rect">
            <a:avLst/>
          </a:prstGeom>
        </p:spPr>
      </p:pic>
      <p:pic>
        <p:nvPicPr>
          <p:cNvPr id="4" name="Picture 3">
            <a:extLst>
              <a:ext uri="{FF2B5EF4-FFF2-40B4-BE49-F238E27FC236}">
                <a16:creationId xmlns:a16="http://schemas.microsoft.com/office/drawing/2014/main" id="{BFCDFE1D-535C-BA4D-9253-C2D4B99D51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6538436" y="417833"/>
            <a:ext cx="5150262" cy="2694367"/>
          </a:xfrm>
          <a:prstGeom prst="rect">
            <a:avLst/>
          </a:prstGeom>
          <a:noFill/>
          <a:ln>
            <a:noFill/>
          </a:ln>
        </p:spPr>
      </p:pic>
    </p:spTree>
    <p:extLst>
      <p:ext uri="{BB962C8B-B14F-4D97-AF65-F5344CB8AC3E}">
        <p14:creationId xmlns:p14="http://schemas.microsoft.com/office/powerpoint/2010/main" val="1569597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7E13B9-0FFD-A646-8A9A-AC01C9EA4A80}"/>
              </a:ext>
            </a:extLst>
          </p:cNvPr>
          <p:cNvSpPr>
            <a:spLocks noGrp="1"/>
          </p:cNvSpPr>
          <p:nvPr>
            <p:ph idx="1"/>
          </p:nvPr>
        </p:nvSpPr>
        <p:spPr>
          <a:xfrm>
            <a:off x="967153" y="1825624"/>
            <a:ext cx="4976447" cy="4170363"/>
          </a:xfrm>
        </p:spPr>
        <p:txBody>
          <a:bodyPr/>
          <a:lstStyle/>
          <a:p>
            <a:pPr>
              <a:buFont typeface="Wingdings" pitchFamily="2" charset="2"/>
              <a:buChar char="Ø"/>
            </a:pPr>
            <a:r>
              <a:rPr lang="en-GB" dirty="0"/>
              <a:t>Identify in which phase the occurrence took place (statistically)</a:t>
            </a:r>
          </a:p>
        </p:txBody>
      </p:sp>
      <p:sp>
        <p:nvSpPr>
          <p:cNvPr id="3" name="Title 2">
            <a:extLst>
              <a:ext uri="{FF2B5EF4-FFF2-40B4-BE49-F238E27FC236}">
                <a16:creationId xmlns:a16="http://schemas.microsoft.com/office/drawing/2014/main" id="{EE4B4AB5-DFD4-7747-95FF-C257180FE302}"/>
              </a:ext>
            </a:extLst>
          </p:cNvPr>
          <p:cNvSpPr>
            <a:spLocks noGrp="1"/>
          </p:cNvSpPr>
          <p:nvPr>
            <p:ph type="title"/>
          </p:nvPr>
        </p:nvSpPr>
        <p:spPr/>
        <p:txBody>
          <a:bodyPr/>
          <a:lstStyle/>
          <a:p>
            <a:r>
              <a:rPr lang="en-GB" dirty="0"/>
              <a:t>Aggregate data example</a:t>
            </a:r>
          </a:p>
        </p:txBody>
      </p:sp>
      <p:pic>
        <p:nvPicPr>
          <p:cNvPr id="4" name="Picture 3">
            <a:extLst>
              <a:ext uri="{FF2B5EF4-FFF2-40B4-BE49-F238E27FC236}">
                <a16:creationId xmlns:a16="http://schemas.microsoft.com/office/drawing/2014/main" id="{BFCDFE1D-535C-BA4D-9253-C2D4B99D511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auto">
          <a:xfrm>
            <a:off x="5943600" y="1665354"/>
            <a:ext cx="5745420" cy="2676029"/>
          </a:xfrm>
          <a:prstGeom prst="rect">
            <a:avLst/>
          </a:prstGeom>
          <a:noFill/>
          <a:ln>
            <a:noFill/>
          </a:ln>
        </p:spPr>
      </p:pic>
      <p:sp>
        <p:nvSpPr>
          <p:cNvPr id="7" name="TextBox 6">
            <a:extLst>
              <a:ext uri="{FF2B5EF4-FFF2-40B4-BE49-F238E27FC236}">
                <a16:creationId xmlns:a16="http://schemas.microsoft.com/office/drawing/2014/main" id="{F56F9F0E-30E5-C045-BDEC-B3841D6C3801}"/>
              </a:ext>
            </a:extLst>
          </p:cNvPr>
          <p:cNvSpPr txBox="1"/>
          <p:nvPr/>
        </p:nvSpPr>
        <p:spPr>
          <a:xfrm>
            <a:off x="1066545" y="6156257"/>
            <a:ext cx="7588680" cy="738664"/>
          </a:xfrm>
          <a:prstGeom prst="rect">
            <a:avLst/>
          </a:prstGeom>
          <a:noFill/>
        </p:spPr>
        <p:txBody>
          <a:bodyPr wrap="none" rtlCol="0">
            <a:spAutoFit/>
          </a:bodyPr>
          <a:lstStyle/>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EASA </a:t>
            </a:r>
            <a:r>
              <a:rPr lang="en-GB" sz="1400" i="1" dirty="0">
                <a:effectLst/>
                <a:latin typeface="Arial" panose="020B0604020202020204" pitchFamily="34" charset="0"/>
                <a:ea typeface="SimSun" panose="02010600030101010101" pitchFamily="2" charset="-122"/>
                <a:cs typeface="Arial" panose="020B0604020202020204" pitchFamily="34" charset="0"/>
              </a:rPr>
              <a:t>Annual Safety Review</a:t>
            </a:r>
            <a:r>
              <a:rPr lang="en-GB" sz="1400" dirty="0">
                <a:effectLst/>
                <a:latin typeface="Arial" panose="020B0604020202020204" pitchFamily="34" charset="0"/>
                <a:ea typeface="SimSun" panose="02010600030101010101" pitchFamily="2" charset="-122"/>
                <a:cs typeface="Arial" panose="020B0604020202020204" pitchFamily="34" charset="0"/>
              </a:rPr>
              <a:t>; EASA, 2022;</a:t>
            </a:r>
          </a:p>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a:t>
            </a:r>
            <a:r>
              <a:rPr lang="en-GB" sz="1400" dirty="0">
                <a:effectLst/>
                <a:latin typeface="Arial" panose="020B0604020202020204" pitchFamily="34" charset="0"/>
                <a:ea typeface="SimSun" panose="02010600030101010101" pitchFamily="2" charset="-122"/>
                <a:cs typeface="Arial" panose="020B0604020202020204" pitchFamily="34" charset="0"/>
                <a:hlinkClick r:id="rId4"/>
              </a:rPr>
              <a:t>https://www.nhtsa.gov/sites/nhtsa.gov/files/2022-06/ADS-SGO-Report-June-2022.pdf</a:t>
            </a:r>
            <a:r>
              <a:rPr lang="en-GB" sz="1400" dirty="0">
                <a:effectLst/>
                <a:latin typeface="Arial" panose="020B0604020202020204" pitchFamily="34" charset="0"/>
                <a:ea typeface="SimSun" panose="02010600030101010101" pitchFamily="2" charset="-122"/>
                <a:cs typeface="Arial" panose="020B0604020202020204" pitchFamily="34" charset="0"/>
              </a:rPr>
              <a:t> </a:t>
            </a:r>
          </a:p>
          <a:p>
            <a:pPr>
              <a:buClr>
                <a:schemeClr val="accent5"/>
              </a:buClr>
            </a:pPr>
            <a:endParaRPr lang="en-IT" sz="1400" dirty="0">
              <a:effectLst/>
              <a:latin typeface="Arial" panose="020B0604020202020204" pitchFamily="34" charset="0"/>
              <a:ea typeface="SimSun" panose="02010600030101010101" pitchFamily="2" charset="-122"/>
              <a:cs typeface="Arial" panose="020B0604020202020204" pitchFamily="34" charset="0"/>
            </a:endParaRPr>
          </a:p>
        </p:txBody>
      </p:sp>
      <p:pic>
        <p:nvPicPr>
          <p:cNvPr id="8" name="Picture 7">
            <a:extLst>
              <a:ext uri="{FF2B5EF4-FFF2-40B4-BE49-F238E27FC236}">
                <a16:creationId xmlns:a16="http://schemas.microsoft.com/office/drawing/2014/main" id="{9396C961-639E-6041-B8F3-311D6819B18E}"/>
              </a:ext>
            </a:extLst>
          </p:cNvPr>
          <p:cNvPicPr>
            <a:picLocks noChangeAspect="1"/>
          </p:cNvPicPr>
          <p:nvPr/>
        </p:nvPicPr>
        <p:blipFill>
          <a:blip r:embed="rId5"/>
          <a:stretch>
            <a:fillRect/>
          </a:stretch>
        </p:blipFill>
        <p:spPr>
          <a:xfrm>
            <a:off x="758237" y="3216184"/>
            <a:ext cx="5185363" cy="2410668"/>
          </a:xfrm>
          <a:prstGeom prst="rect">
            <a:avLst/>
          </a:prstGeom>
        </p:spPr>
      </p:pic>
    </p:spTree>
    <p:extLst>
      <p:ext uri="{BB962C8B-B14F-4D97-AF65-F5344CB8AC3E}">
        <p14:creationId xmlns:p14="http://schemas.microsoft.com/office/powerpoint/2010/main" val="4037915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7E13B9-0FFD-A646-8A9A-AC01C9EA4A80}"/>
              </a:ext>
            </a:extLst>
          </p:cNvPr>
          <p:cNvSpPr>
            <a:spLocks noGrp="1"/>
          </p:cNvSpPr>
          <p:nvPr>
            <p:ph idx="1"/>
          </p:nvPr>
        </p:nvSpPr>
        <p:spPr>
          <a:xfrm>
            <a:off x="967154" y="1825624"/>
            <a:ext cx="3922898" cy="4170363"/>
          </a:xfrm>
        </p:spPr>
        <p:txBody>
          <a:bodyPr/>
          <a:lstStyle/>
          <a:p>
            <a:pPr>
              <a:buFont typeface="Wingdings" pitchFamily="2" charset="2"/>
              <a:buChar char="Ø"/>
            </a:pPr>
            <a:r>
              <a:rPr lang="en-GB" dirty="0"/>
              <a:t>Communicate the amount of safety recommendations and how they are linked to the occurrences</a:t>
            </a:r>
          </a:p>
        </p:txBody>
      </p:sp>
      <p:sp>
        <p:nvSpPr>
          <p:cNvPr id="3" name="Title 2">
            <a:extLst>
              <a:ext uri="{FF2B5EF4-FFF2-40B4-BE49-F238E27FC236}">
                <a16:creationId xmlns:a16="http://schemas.microsoft.com/office/drawing/2014/main" id="{EE4B4AB5-DFD4-7747-95FF-C257180FE302}"/>
              </a:ext>
            </a:extLst>
          </p:cNvPr>
          <p:cNvSpPr>
            <a:spLocks noGrp="1"/>
          </p:cNvSpPr>
          <p:nvPr>
            <p:ph type="title"/>
          </p:nvPr>
        </p:nvSpPr>
        <p:spPr/>
        <p:txBody>
          <a:bodyPr/>
          <a:lstStyle/>
          <a:p>
            <a:r>
              <a:rPr lang="en-GB" dirty="0"/>
              <a:t>Aggregate data example</a:t>
            </a:r>
          </a:p>
        </p:txBody>
      </p:sp>
      <p:pic>
        <p:nvPicPr>
          <p:cNvPr id="4" name="Picture 3">
            <a:extLst>
              <a:ext uri="{FF2B5EF4-FFF2-40B4-BE49-F238E27FC236}">
                <a16:creationId xmlns:a16="http://schemas.microsoft.com/office/drawing/2014/main" id="{BFCDFE1D-535C-BA4D-9253-C2D4B99D511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auto">
          <a:xfrm>
            <a:off x="4810539" y="1925015"/>
            <a:ext cx="6192079" cy="3679990"/>
          </a:xfrm>
          <a:prstGeom prst="rect">
            <a:avLst/>
          </a:prstGeom>
          <a:noFill/>
          <a:ln>
            <a:noFill/>
          </a:ln>
        </p:spPr>
      </p:pic>
      <p:sp>
        <p:nvSpPr>
          <p:cNvPr id="5" name="TextBox 4">
            <a:extLst>
              <a:ext uri="{FF2B5EF4-FFF2-40B4-BE49-F238E27FC236}">
                <a16:creationId xmlns:a16="http://schemas.microsoft.com/office/drawing/2014/main" id="{076E0ED9-1EFA-E049-8577-C817F8901E67}"/>
              </a:ext>
            </a:extLst>
          </p:cNvPr>
          <p:cNvSpPr txBox="1"/>
          <p:nvPr/>
        </p:nvSpPr>
        <p:spPr>
          <a:xfrm>
            <a:off x="1066545" y="6156257"/>
            <a:ext cx="4252831" cy="307777"/>
          </a:xfrm>
          <a:prstGeom prst="rect">
            <a:avLst/>
          </a:prstGeom>
          <a:noFill/>
        </p:spPr>
        <p:txBody>
          <a:bodyPr wrap="none" rtlCol="0">
            <a:spAutoFit/>
          </a:bodyPr>
          <a:lstStyle/>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EASA </a:t>
            </a:r>
            <a:r>
              <a:rPr lang="en-GB" sz="1400" i="1" dirty="0">
                <a:effectLst/>
                <a:latin typeface="Arial" panose="020B0604020202020204" pitchFamily="34" charset="0"/>
                <a:ea typeface="SimSun" panose="02010600030101010101" pitchFamily="2" charset="-122"/>
                <a:cs typeface="Arial" panose="020B0604020202020204" pitchFamily="34" charset="0"/>
              </a:rPr>
              <a:t>Annual Safety Review</a:t>
            </a:r>
            <a:r>
              <a:rPr lang="en-GB" sz="1400" dirty="0">
                <a:effectLst/>
                <a:latin typeface="Arial" panose="020B0604020202020204" pitchFamily="34" charset="0"/>
                <a:ea typeface="SimSun" panose="02010600030101010101" pitchFamily="2" charset="-122"/>
                <a:cs typeface="Arial" panose="020B0604020202020204" pitchFamily="34" charset="0"/>
              </a:rPr>
              <a:t>; EASA, 2022;</a:t>
            </a:r>
            <a:endParaRPr lang="en-IT" sz="1400" dirty="0">
              <a:effectLst/>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1325889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7E13B9-0FFD-A646-8A9A-AC01C9EA4A80}"/>
              </a:ext>
            </a:extLst>
          </p:cNvPr>
          <p:cNvSpPr>
            <a:spLocks noGrp="1"/>
          </p:cNvSpPr>
          <p:nvPr>
            <p:ph idx="1"/>
          </p:nvPr>
        </p:nvSpPr>
        <p:spPr>
          <a:xfrm>
            <a:off x="967154" y="1825624"/>
            <a:ext cx="4584560" cy="4170363"/>
          </a:xfrm>
        </p:spPr>
        <p:txBody>
          <a:bodyPr/>
          <a:lstStyle/>
          <a:p>
            <a:pPr>
              <a:buFont typeface="Wingdings" pitchFamily="2" charset="2"/>
              <a:buChar char="Ø"/>
            </a:pPr>
            <a:r>
              <a:rPr lang="en-GB" dirty="0"/>
              <a:t>Factors, risk, and severity behind occurrences</a:t>
            </a:r>
          </a:p>
        </p:txBody>
      </p:sp>
      <p:sp>
        <p:nvSpPr>
          <p:cNvPr id="3" name="Title 2">
            <a:extLst>
              <a:ext uri="{FF2B5EF4-FFF2-40B4-BE49-F238E27FC236}">
                <a16:creationId xmlns:a16="http://schemas.microsoft.com/office/drawing/2014/main" id="{EE4B4AB5-DFD4-7747-95FF-C257180FE302}"/>
              </a:ext>
            </a:extLst>
          </p:cNvPr>
          <p:cNvSpPr>
            <a:spLocks noGrp="1"/>
          </p:cNvSpPr>
          <p:nvPr>
            <p:ph type="title"/>
          </p:nvPr>
        </p:nvSpPr>
        <p:spPr/>
        <p:txBody>
          <a:bodyPr/>
          <a:lstStyle/>
          <a:p>
            <a:r>
              <a:rPr lang="en-GB" dirty="0"/>
              <a:t>Aggregate data example</a:t>
            </a:r>
          </a:p>
        </p:txBody>
      </p:sp>
      <p:pic>
        <p:nvPicPr>
          <p:cNvPr id="4" name="Picture 3">
            <a:extLst>
              <a:ext uri="{FF2B5EF4-FFF2-40B4-BE49-F238E27FC236}">
                <a16:creationId xmlns:a16="http://schemas.microsoft.com/office/drawing/2014/main" id="{BFCDFE1D-535C-BA4D-9253-C2D4B99D5111}"/>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102668" y="638400"/>
            <a:ext cx="5486400" cy="5581199"/>
          </a:xfrm>
          <a:prstGeom prst="rect">
            <a:avLst/>
          </a:prstGeom>
          <a:noFill/>
          <a:ln>
            <a:noFill/>
          </a:ln>
        </p:spPr>
      </p:pic>
      <p:sp>
        <p:nvSpPr>
          <p:cNvPr id="6" name="TextBox 5">
            <a:extLst>
              <a:ext uri="{FF2B5EF4-FFF2-40B4-BE49-F238E27FC236}">
                <a16:creationId xmlns:a16="http://schemas.microsoft.com/office/drawing/2014/main" id="{132EDBBA-BF9C-7A4A-B0D4-30847ABDCF3E}"/>
              </a:ext>
            </a:extLst>
          </p:cNvPr>
          <p:cNvSpPr txBox="1"/>
          <p:nvPr/>
        </p:nvSpPr>
        <p:spPr>
          <a:xfrm>
            <a:off x="1066545" y="6156257"/>
            <a:ext cx="7588680" cy="738664"/>
          </a:xfrm>
          <a:prstGeom prst="rect">
            <a:avLst/>
          </a:prstGeom>
          <a:noFill/>
        </p:spPr>
        <p:txBody>
          <a:bodyPr wrap="none" rtlCol="0">
            <a:spAutoFit/>
          </a:bodyPr>
          <a:lstStyle/>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EASA </a:t>
            </a:r>
            <a:r>
              <a:rPr lang="en-GB" sz="1400" i="1" dirty="0">
                <a:effectLst/>
                <a:latin typeface="Arial" panose="020B0604020202020204" pitchFamily="34" charset="0"/>
                <a:ea typeface="SimSun" panose="02010600030101010101" pitchFamily="2" charset="-122"/>
                <a:cs typeface="Arial" panose="020B0604020202020204" pitchFamily="34" charset="0"/>
              </a:rPr>
              <a:t>Annual Safety Review</a:t>
            </a:r>
            <a:r>
              <a:rPr lang="en-GB" sz="1400" dirty="0">
                <a:effectLst/>
                <a:latin typeface="Arial" panose="020B0604020202020204" pitchFamily="34" charset="0"/>
                <a:ea typeface="SimSun" panose="02010600030101010101" pitchFamily="2" charset="-122"/>
                <a:cs typeface="Arial" panose="020B0604020202020204" pitchFamily="34" charset="0"/>
              </a:rPr>
              <a:t>; EASA, 2022;</a:t>
            </a:r>
          </a:p>
          <a:p>
            <a:pPr>
              <a:buClr>
                <a:schemeClr val="accent5"/>
              </a:buClr>
            </a:pPr>
            <a:r>
              <a:rPr lang="en-GB" sz="1400" dirty="0">
                <a:effectLst/>
                <a:latin typeface="Arial" panose="020B0604020202020204" pitchFamily="34" charset="0"/>
                <a:ea typeface="SimSun" panose="02010600030101010101" pitchFamily="2" charset="-122"/>
                <a:cs typeface="Arial" panose="020B0604020202020204" pitchFamily="34" charset="0"/>
              </a:rPr>
              <a:t>Source: </a:t>
            </a:r>
            <a:r>
              <a:rPr lang="en-GB" sz="1400" dirty="0">
                <a:effectLst/>
                <a:latin typeface="Arial" panose="020B0604020202020204" pitchFamily="34" charset="0"/>
                <a:ea typeface="SimSun" panose="02010600030101010101" pitchFamily="2" charset="-122"/>
                <a:cs typeface="Arial" panose="020B0604020202020204" pitchFamily="34" charset="0"/>
                <a:hlinkClick r:id="rId4"/>
              </a:rPr>
              <a:t>https://www.nhtsa.gov/sites/nhtsa.gov/files/2022-06/ADS-SGO-Report-June-2022.pdf</a:t>
            </a:r>
            <a:r>
              <a:rPr lang="en-GB" sz="1400" dirty="0">
                <a:effectLst/>
                <a:latin typeface="Arial" panose="020B0604020202020204" pitchFamily="34" charset="0"/>
                <a:ea typeface="SimSun" panose="02010600030101010101" pitchFamily="2" charset="-122"/>
                <a:cs typeface="Arial" panose="020B0604020202020204" pitchFamily="34" charset="0"/>
              </a:rPr>
              <a:t> </a:t>
            </a:r>
          </a:p>
          <a:p>
            <a:pPr>
              <a:buClr>
                <a:schemeClr val="accent5"/>
              </a:buClr>
            </a:pPr>
            <a:endParaRPr lang="en-IT" sz="1400" dirty="0">
              <a:effectLst/>
              <a:latin typeface="Arial" panose="020B0604020202020204" pitchFamily="34" charset="0"/>
              <a:ea typeface="SimSun" panose="02010600030101010101" pitchFamily="2" charset="-122"/>
              <a:cs typeface="Arial" panose="020B0604020202020204" pitchFamily="34" charset="0"/>
            </a:endParaRPr>
          </a:p>
        </p:txBody>
      </p:sp>
      <p:pic>
        <p:nvPicPr>
          <p:cNvPr id="7" name="Picture 6">
            <a:extLst>
              <a:ext uri="{FF2B5EF4-FFF2-40B4-BE49-F238E27FC236}">
                <a16:creationId xmlns:a16="http://schemas.microsoft.com/office/drawing/2014/main" id="{278D02C6-DAE2-EF4C-8D7C-4B2485B871CF}"/>
              </a:ext>
            </a:extLst>
          </p:cNvPr>
          <p:cNvPicPr>
            <a:picLocks noChangeAspect="1"/>
          </p:cNvPicPr>
          <p:nvPr/>
        </p:nvPicPr>
        <p:blipFill>
          <a:blip r:embed="rId5"/>
          <a:stretch>
            <a:fillRect/>
          </a:stretch>
        </p:blipFill>
        <p:spPr>
          <a:xfrm>
            <a:off x="1348921" y="2967634"/>
            <a:ext cx="4627338" cy="2626716"/>
          </a:xfrm>
          <a:prstGeom prst="rect">
            <a:avLst/>
          </a:prstGeom>
        </p:spPr>
      </p:pic>
    </p:spTree>
    <p:extLst>
      <p:ext uri="{BB962C8B-B14F-4D97-AF65-F5344CB8AC3E}">
        <p14:creationId xmlns:p14="http://schemas.microsoft.com/office/powerpoint/2010/main" val="3227342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 you</a:t>
            </a:r>
          </a:p>
        </p:txBody>
      </p:sp>
      <p:sp>
        <p:nvSpPr>
          <p:cNvPr id="3" name="Subtitle 2"/>
          <p:cNvSpPr>
            <a:spLocks noGrp="1"/>
          </p:cNvSpPr>
          <p:nvPr>
            <p:ph type="subTitle" idx="1"/>
          </p:nvPr>
        </p:nvSpPr>
        <p:spPr/>
        <p:txBody>
          <a:bodyPr wrap="square" anchor="b" anchorCtr="0"/>
          <a:lstStyle/>
          <a:p>
            <a:r>
              <a:rPr lang="en-GB" sz="1050" b="1" dirty="0"/>
              <a:t>© European Union 2022</a:t>
            </a:r>
          </a:p>
          <a:p>
            <a:r>
              <a:rPr lang="en-GB" sz="1050" dirty="0"/>
              <a:t>Unless otherwise noted the reuse of this presentation is authorised under the </a:t>
            </a:r>
            <a:r>
              <a:rPr lang="en-GB" sz="1050" dirty="0">
                <a:hlinkClick r:id="rId3"/>
              </a:rPr>
              <a:t>CC BY 4.0 </a:t>
            </a:r>
            <a:r>
              <a:rPr lang="en-GB" sz="1050" dirty="0"/>
              <a:t>license. For any use or reproduction of elements that are not owned by the EU, permission may need to be sought directly from the respective right holders.</a:t>
            </a:r>
          </a:p>
          <a:p>
            <a:endParaRPr lang="en-GB" sz="105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72103" y="4043693"/>
            <a:ext cx="1023496" cy="358097"/>
          </a:xfrm>
          <a:prstGeom prst="rect">
            <a:avLst/>
          </a:prstGeom>
        </p:spPr>
      </p:pic>
      <p:sp>
        <p:nvSpPr>
          <p:cNvPr id="4" name="TextBox 3">
            <a:extLst>
              <a:ext uri="{FF2B5EF4-FFF2-40B4-BE49-F238E27FC236}">
                <a16:creationId xmlns:a16="http://schemas.microsoft.com/office/drawing/2014/main" id="{7A10FCDA-5F96-6F49-82F1-CF2691531DC2}"/>
              </a:ext>
            </a:extLst>
          </p:cNvPr>
          <p:cNvSpPr txBox="1"/>
          <p:nvPr/>
        </p:nvSpPr>
        <p:spPr>
          <a:xfrm>
            <a:off x="1193875" y="2416696"/>
            <a:ext cx="5627914" cy="461665"/>
          </a:xfrm>
          <a:prstGeom prst="rect">
            <a:avLst/>
          </a:prstGeom>
          <a:noFill/>
        </p:spPr>
        <p:txBody>
          <a:bodyPr wrap="square" rtlCol="0">
            <a:spAutoFit/>
          </a:bodyPr>
          <a:lstStyle/>
          <a:p>
            <a:pPr>
              <a:buClr>
                <a:schemeClr val="accent5"/>
              </a:buClr>
            </a:pPr>
            <a:r>
              <a:rPr lang="en-GB" sz="2400" dirty="0">
                <a:solidFill>
                  <a:schemeClr val="bg1"/>
                </a:solidFill>
              </a:rPr>
              <a:t>r</a:t>
            </a:r>
            <a:r>
              <a:rPr lang="en-GB" sz="2400" noProof="0" dirty="0" err="1">
                <a:solidFill>
                  <a:schemeClr val="bg1"/>
                </a:solidFill>
              </a:rPr>
              <a:t>iccardo.DONA@ext.ec.europa.eu</a:t>
            </a:r>
            <a:endParaRPr lang="en-GB" sz="2400" noProof="0" dirty="0">
              <a:solidFill>
                <a:schemeClr val="bg1"/>
              </a:solidFill>
            </a:endParaRPr>
          </a:p>
        </p:txBody>
      </p:sp>
    </p:spTree>
    <p:extLst>
      <p:ext uri="{BB962C8B-B14F-4D97-AF65-F5344CB8AC3E}">
        <p14:creationId xmlns:p14="http://schemas.microsoft.com/office/powerpoint/2010/main" val="185712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8A7AE7-9413-8241-ADC3-52CDF3BB999C}"/>
              </a:ext>
            </a:extLst>
          </p:cNvPr>
          <p:cNvSpPr>
            <a:spLocks noGrp="1"/>
          </p:cNvSpPr>
          <p:nvPr>
            <p:ph idx="1"/>
          </p:nvPr>
        </p:nvSpPr>
        <p:spPr/>
        <p:txBody>
          <a:bodyPr/>
          <a:lstStyle/>
          <a:p>
            <a:r>
              <a:rPr lang="en-GB" dirty="0"/>
              <a:t>Confidentiality &amp; Data Availability</a:t>
            </a:r>
          </a:p>
          <a:p>
            <a:r>
              <a:rPr lang="en-GB" dirty="0"/>
              <a:t>Aggregate Data</a:t>
            </a:r>
          </a:p>
          <a:p>
            <a:pPr marL="0" indent="0">
              <a:buNone/>
            </a:pPr>
            <a:endParaRPr lang="en-GB" dirty="0"/>
          </a:p>
        </p:txBody>
      </p:sp>
      <p:sp>
        <p:nvSpPr>
          <p:cNvPr id="3" name="Title 2">
            <a:extLst>
              <a:ext uri="{FF2B5EF4-FFF2-40B4-BE49-F238E27FC236}">
                <a16:creationId xmlns:a16="http://schemas.microsoft.com/office/drawing/2014/main" id="{2BD22375-FFBF-AD47-BEFD-6CA57132824F}"/>
              </a:ext>
            </a:extLst>
          </p:cNvPr>
          <p:cNvSpPr>
            <a:spLocks noGrp="1"/>
          </p:cNvSpPr>
          <p:nvPr>
            <p:ph type="title"/>
          </p:nvPr>
        </p:nvSpPr>
        <p:spPr/>
        <p:txBody>
          <a:bodyPr/>
          <a:lstStyle/>
          <a:p>
            <a:r>
              <a:rPr lang="en-GB" dirty="0"/>
              <a:t>Agenda</a:t>
            </a:r>
          </a:p>
        </p:txBody>
      </p:sp>
    </p:spTree>
    <p:extLst>
      <p:ext uri="{BB962C8B-B14F-4D97-AF65-F5344CB8AC3E}">
        <p14:creationId xmlns:p14="http://schemas.microsoft.com/office/powerpoint/2010/main" val="3084917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A39FF-BD1D-9345-9FE6-9EFA94FAB549}"/>
              </a:ext>
            </a:extLst>
          </p:cNvPr>
          <p:cNvSpPr>
            <a:spLocks noGrp="1"/>
          </p:cNvSpPr>
          <p:nvPr>
            <p:ph type="ctrTitle"/>
          </p:nvPr>
        </p:nvSpPr>
        <p:spPr/>
        <p:txBody>
          <a:bodyPr/>
          <a:lstStyle/>
          <a:p>
            <a:r>
              <a:rPr lang="en-GB" dirty="0"/>
              <a:t>Confidentiality &amp; Availability</a:t>
            </a:r>
          </a:p>
        </p:txBody>
      </p:sp>
    </p:spTree>
    <p:extLst>
      <p:ext uri="{BB962C8B-B14F-4D97-AF65-F5344CB8AC3E}">
        <p14:creationId xmlns:p14="http://schemas.microsoft.com/office/powerpoint/2010/main" val="2239624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99ED8B6-9901-5348-BE5E-A493D762D5F0}"/>
              </a:ext>
            </a:extLst>
          </p:cNvPr>
          <p:cNvSpPr>
            <a:spLocks noGrp="1"/>
          </p:cNvSpPr>
          <p:nvPr>
            <p:ph idx="1"/>
          </p:nvPr>
        </p:nvSpPr>
        <p:spPr/>
        <p:txBody>
          <a:bodyPr/>
          <a:lstStyle/>
          <a:p>
            <a:r>
              <a:rPr lang="en-GB" dirty="0"/>
              <a:t>Stakeholder </a:t>
            </a:r>
            <a:r>
              <a:rPr lang="en-GB" b="1" dirty="0"/>
              <a:t>concerns</a:t>
            </a:r>
            <a:r>
              <a:rPr lang="en-GB" dirty="0"/>
              <a:t> on a set of entries in the short-term reporting template due to </a:t>
            </a:r>
            <a:r>
              <a:rPr lang="en-GB" i="1" dirty="0"/>
              <a:t>privacy</a:t>
            </a:r>
            <a:r>
              <a:rPr lang="en-GB" dirty="0"/>
              <a:t> &amp; </a:t>
            </a:r>
            <a:r>
              <a:rPr lang="en-GB" i="1" dirty="0"/>
              <a:t>data availability</a:t>
            </a:r>
          </a:p>
        </p:txBody>
      </p:sp>
      <p:sp>
        <p:nvSpPr>
          <p:cNvPr id="4" name="Title 3">
            <a:extLst>
              <a:ext uri="{FF2B5EF4-FFF2-40B4-BE49-F238E27FC236}">
                <a16:creationId xmlns:a16="http://schemas.microsoft.com/office/drawing/2014/main" id="{7665645E-356C-8144-AD53-CB361E8363EF}"/>
              </a:ext>
            </a:extLst>
          </p:cNvPr>
          <p:cNvSpPr>
            <a:spLocks noGrp="1"/>
          </p:cNvSpPr>
          <p:nvPr>
            <p:ph type="title"/>
          </p:nvPr>
        </p:nvSpPr>
        <p:spPr/>
        <p:txBody>
          <a:bodyPr/>
          <a:lstStyle/>
          <a:p>
            <a:r>
              <a:rPr lang="en-GB" dirty="0"/>
              <a:t>Short-term reporting template</a:t>
            </a:r>
          </a:p>
        </p:txBody>
      </p:sp>
      <p:pic>
        <p:nvPicPr>
          <p:cNvPr id="7" name="Picture 6">
            <a:extLst>
              <a:ext uri="{FF2B5EF4-FFF2-40B4-BE49-F238E27FC236}">
                <a16:creationId xmlns:a16="http://schemas.microsoft.com/office/drawing/2014/main" id="{7C4D74E5-8AE7-0D45-AA1B-CABA50F123F3}"/>
              </a:ext>
            </a:extLst>
          </p:cNvPr>
          <p:cNvPicPr>
            <a:picLocks noChangeAspect="1"/>
          </p:cNvPicPr>
          <p:nvPr/>
        </p:nvPicPr>
        <p:blipFill>
          <a:blip r:embed="rId2"/>
          <a:stretch>
            <a:fillRect/>
          </a:stretch>
        </p:blipFill>
        <p:spPr>
          <a:xfrm>
            <a:off x="612600" y="3230073"/>
            <a:ext cx="5483400" cy="3198650"/>
          </a:xfrm>
          <a:prstGeom prst="rect">
            <a:avLst/>
          </a:prstGeom>
        </p:spPr>
      </p:pic>
      <p:pic>
        <p:nvPicPr>
          <p:cNvPr id="9" name="Picture 8">
            <a:extLst>
              <a:ext uri="{FF2B5EF4-FFF2-40B4-BE49-F238E27FC236}">
                <a16:creationId xmlns:a16="http://schemas.microsoft.com/office/drawing/2014/main" id="{BE6B12E4-2804-4C43-B695-70F4B408D7FD}"/>
              </a:ext>
            </a:extLst>
          </p:cNvPr>
          <p:cNvPicPr>
            <a:picLocks noChangeAspect="1"/>
          </p:cNvPicPr>
          <p:nvPr/>
        </p:nvPicPr>
        <p:blipFill>
          <a:blip r:embed="rId3"/>
          <a:stretch>
            <a:fillRect/>
          </a:stretch>
        </p:blipFill>
        <p:spPr>
          <a:xfrm>
            <a:off x="6450554" y="3230073"/>
            <a:ext cx="5284260" cy="2687294"/>
          </a:xfrm>
          <a:prstGeom prst="rect">
            <a:avLst/>
          </a:prstGeom>
        </p:spPr>
      </p:pic>
      <p:sp>
        <p:nvSpPr>
          <p:cNvPr id="10" name="Rectangle 9">
            <a:extLst>
              <a:ext uri="{FF2B5EF4-FFF2-40B4-BE49-F238E27FC236}">
                <a16:creationId xmlns:a16="http://schemas.microsoft.com/office/drawing/2014/main" id="{C7DA0874-B0F3-5E44-853A-4CD7674A272E}"/>
              </a:ext>
            </a:extLst>
          </p:cNvPr>
          <p:cNvSpPr/>
          <p:nvPr/>
        </p:nvSpPr>
        <p:spPr>
          <a:xfrm>
            <a:off x="466956" y="3428999"/>
            <a:ext cx="5725122" cy="516834"/>
          </a:xfrm>
          <a:prstGeom prst="rect">
            <a:avLst/>
          </a:prstGeom>
          <a:solidFill>
            <a:srgbClr val="FFFF00">
              <a:alpha val="25490"/>
            </a:srgb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882F7B-F964-5F43-B05D-AAD4AA75D495}"/>
              </a:ext>
            </a:extLst>
          </p:cNvPr>
          <p:cNvSpPr/>
          <p:nvPr/>
        </p:nvSpPr>
        <p:spPr>
          <a:xfrm>
            <a:off x="6327730" y="4402392"/>
            <a:ext cx="5483400" cy="342656"/>
          </a:xfrm>
          <a:prstGeom prst="rect">
            <a:avLst/>
          </a:prstGeom>
          <a:solidFill>
            <a:srgbClr val="FFFF00">
              <a:alpha val="25490"/>
            </a:srgb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66A1BB22-FF06-A74E-9A45-05BF0D458682}"/>
              </a:ext>
            </a:extLst>
          </p:cNvPr>
          <p:cNvCxnSpPr>
            <a:cxnSpLocks/>
            <a:endCxn id="10" idx="0"/>
          </p:cNvCxnSpPr>
          <p:nvPr/>
        </p:nvCxnSpPr>
        <p:spPr>
          <a:xfrm flipH="1">
            <a:off x="3329517" y="2683565"/>
            <a:ext cx="2077116" cy="745434"/>
          </a:xfrm>
          <a:prstGeom prst="straightConnector1">
            <a:avLst/>
          </a:prstGeom>
          <a:ln w="25400">
            <a:solidFill>
              <a:srgbClr val="FFC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C5654B7-D42B-794D-9555-CCCA930F989F}"/>
              </a:ext>
            </a:extLst>
          </p:cNvPr>
          <p:cNvCxnSpPr>
            <a:cxnSpLocks/>
            <a:endCxn id="11" idx="0"/>
          </p:cNvCxnSpPr>
          <p:nvPr/>
        </p:nvCxnSpPr>
        <p:spPr>
          <a:xfrm>
            <a:off x="6450554" y="2683565"/>
            <a:ext cx="2618876" cy="1718827"/>
          </a:xfrm>
          <a:prstGeom prst="straightConnector1">
            <a:avLst/>
          </a:prstGeom>
          <a:ln w="25400">
            <a:solidFill>
              <a:srgbClr val="FFC000"/>
            </a:solidFill>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7902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93DE730-EF82-754E-87B2-5AE54FEE8C99}"/>
              </a:ext>
            </a:extLst>
          </p:cNvPr>
          <p:cNvSpPr>
            <a:spLocks noGrp="1"/>
          </p:cNvSpPr>
          <p:nvPr>
            <p:ph sz="half" idx="2"/>
          </p:nvPr>
        </p:nvSpPr>
        <p:spPr/>
        <p:txBody>
          <a:bodyPr/>
          <a:lstStyle/>
          <a:p>
            <a:pPr marL="342900" marR="0" lvl="0" indent="-342900" algn="l" defTabSz="914400" rtl="0" eaLnBrk="1" fontAlgn="auto" latinLnBrk="0" hangingPunct="1">
              <a:lnSpc>
                <a:spcPct val="100000"/>
              </a:lnSpc>
              <a:spcBef>
                <a:spcPts val="0"/>
              </a:spcBef>
              <a:spcAft>
                <a:spcPts val="600"/>
              </a:spcAft>
              <a:buClr>
                <a:srgbClr val="F8CC29"/>
              </a:buClr>
              <a:buSzTx/>
              <a:buFont typeface="Arial"/>
              <a:buChar char="•"/>
              <a:tabLst/>
              <a:defRPr/>
            </a:pPr>
            <a:r>
              <a:rPr kumimoji="0" lang="en-GB" sz="2400" b="0" i="0" u="none" strike="noStrike" kern="1200" cap="none" spc="0" normalizeH="0" baseline="0" noProof="0" dirty="0">
                <a:ln>
                  <a:noFill/>
                </a:ln>
                <a:solidFill>
                  <a:srgbClr val="4D4D4D"/>
                </a:solidFill>
                <a:effectLst/>
                <a:uLnTx/>
                <a:uFillTx/>
                <a:latin typeface="Arial"/>
                <a:ea typeface="+mn-ea"/>
                <a:cs typeface="+mn-cs"/>
              </a:rPr>
              <a:t>Long-term reporting:</a:t>
            </a:r>
          </a:p>
          <a:p>
            <a:pPr marL="685800" marR="0" lvl="1" indent="-228600" algn="l" defTabSz="914400" rtl="0" eaLnBrk="1" fontAlgn="auto" latinLnBrk="0" hangingPunct="1">
              <a:lnSpc>
                <a:spcPct val="100000"/>
              </a:lnSpc>
              <a:spcBef>
                <a:spcPts val="500"/>
              </a:spcBef>
              <a:spcAft>
                <a:spcPts val="600"/>
              </a:spcAft>
              <a:buClr>
                <a:srgbClr val="F8CC29"/>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4D4D4D"/>
                </a:solidFill>
                <a:effectLst/>
                <a:uLnTx/>
                <a:uFillTx/>
                <a:latin typeface="Arial"/>
                <a:ea typeface="+mn-ea"/>
                <a:cs typeface="+mn-cs"/>
              </a:rPr>
              <a:t>Aggregated and anonymized data will be made </a:t>
            </a:r>
            <a:r>
              <a:rPr kumimoji="0" lang="en-GB" sz="2000" b="1" i="0" u="none" strike="noStrike" kern="1200" cap="none" spc="0" normalizeH="0" baseline="0" noProof="0" dirty="0">
                <a:ln>
                  <a:noFill/>
                </a:ln>
                <a:solidFill>
                  <a:srgbClr val="4D4D4D"/>
                </a:solidFill>
                <a:effectLst/>
                <a:uLnTx/>
                <a:uFillTx/>
                <a:latin typeface="Arial"/>
                <a:ea typeface="+mn-ea"/>
                <a:cs typeface="+mn-cs"/>
              </a:rPr>
              <a:t>public</a:t>
            </a:r>
          </a:p>
          <a:p>
            <a:pPr marL="685800" marR="0" lvl="1" indent="-228600" algn="l" defTabSz="914400" rtl="0" eaLnBrk="1" fontAlgn="auto" latinLnBrk="0" hangingPunct="1">
              <a:lnSpc>
                <a:spcPct val="100000"/>
              </a:lnSpc>
              <a:spcBef>
                <a:spcPts val="500"/>
              </a:spcBef>
              <a:spcAft>
                <a:spcPts val="600"/>
              </a:spcAft>
              <a:buClr>
                <a:srgbClr val="F8CC29"/>
              </a:buClr>
              <a:buSzTx/>
              <a:buFont typeface="Arial" panose="020B0604020202020204" pitchFamily="34" charset="0"/>
              <a:buChar char="•"/>
              <a:tabLst/>
              <a:defRPr/>
            </a:pPr>
            <a:r>
              <a:rPr lang="en-GB" dirty="0">
                <a:solidFill>
                  <a:srgbClr val="4D4D4D"/>
                </a:solidFill>
                <a:latin typeface="Arial"/>
              </a:rPr>
              <a:t>Authorities will process data on the basis of the short-term reports</a:t>
            </a:r>
            <a:endParaRPr kumimoji="0" lang="en-GB" sz="2000" i="0" u="none" strike="noStrike" kern="1200" cap="none" spc="0" normalizeH="0" baseline="0" noProof="0" dirty="0">
              <a:ln>
                <a:noFill/>
              </a:ln>
              <a:solidFill>
                <a:srgbClr val="4D4D4D"/>
              </a:solidFill>
              <a:effectLst/>
              <a:uLnTx/>
              <a:uFillTx/>
              <a:latin typeface="Arial"/>
              <a:ea typeface="+mn-ea"/>
              <a:cs typeface="+mn-cs"/>
            </a:endParaRPr>
          </a:p>
        </p:txBody>
      </p:sp>
      <p:sp>
        <p:nvSpPr>
          <p:cNvPr id="3" name="Title 2">
            <a:extLst>
              <a:ext uri="{FF2B5EF4-FFF2-40B4-BE49-F238E27FC236}">
                <a16:creationId xmlns:a16="http://schemas.microsoft.com/office/drawing/2014/main" id="{EE4B4AB5-DFD4-7747-95FF-C257180FE302}"/>
              </a:ext>
            </a:extLst>
          </p:cNvPr>
          <p:cNvSpPr>
            <a:spLocks noGrp="1"/>
          </p:cNvSpPr>
          <p:nvPr>
            <p:ph type="title"/>
          </p:nvPr>
        </p:nvSpPr>
        <p:spPr/>
        <p:txBody>
          <a:bodyPr/>
          <a:lstStyle/>
          <a:p>
            <a:r>
              <a:rPr lang="en-GB" dirty="0"/>
              <a:t>Data reporting schemes</a:t>
            </a:r>
          </a:p>
        </p:txBody>
      </p:sp>
      <p:sp>
        <p:nvSpPr>
          <p:cNvPr id="5" name="Content Placeholder 4">
            <a:extLst>
              <a:ext uri="{FF2B5EF4-FFF2-40B4-BE49-F238E27FC236}">
                <a16:creationId xmlns:a16="http://schemas.microsoft.com/office/drawing/2014/main" id="{A60D4A45-0AA2-A34F-B32E-7A3EF818AD11}"/>
              </a:ext>
            </a:extLst>
          </p:cNvPr>
          <p:cNvSpPr>
            <a:spLocks noGrp="1"/>
          </p:cNvSpPr>
          <p:nvPr>
            <p:ph idx="10"/>
          </p:nvPr>
        </p:nvSpPr>
        <p:spPr>
          <a:xfrm>
            <a:off x="967153" y="1825624"/>
            <a:ext cx="5403829" cy="4170363"/>
          </a:xfrm>
        </p:spPr>
        <p:txBody>
          <a:bodyPr/>
          <a:lstStyle/>
          <a:p>
            <a:pPr>
              <a:spcAft>
                <a:spcPts val="600"/>
              </a:spcAft>
            </a:pPr>
            <a:r>
              <a:rPr lang="en-GB" dirty="0"/>
              <a:t>Short-term reporting:</a:t>
            </a:r>
          </a:p>
          <a:p>
            <a:pPr lvl="1">
              <a:spcAft>
                <a:spcPts val="600"/>
              </a:spcAft>
            </a:pPr>
            <a:r>
              <a:rPr lang="en-GB" dirty="0"/>
              <a:t>Reported information shall remain </a:t>
            </a:r>
            <a:r>
              <a:rPr lang="en-GB" b="1" dirty="0"/>
              <a:t>confidential</a:t>
            </a:r>
            <a:r>
              <a:rPr lang="en-GB" dirty="0"/>
              <a:t> </a:t>
            </a:r>
          </a:p>
          <a:p>
            <a:pPr lvl="1">
              <a:spcAft>
                <a:spcPts val="600"/>
              </a:spcAft>
            </a:pPr>
            <a:r>
              <a:rPr lang="en-GB" dirty="0"/>
              <a:t>Issue safety recommendations</a:t>
            </a:r>
          </a:p>
          <a:p>
            <a:pPr lvl="1">
              <a:spcAft>
                <a:spcPts val="600"/>
              </a:spcAft>
            </a:pPr>
            <a:r>
              <a:rPr lang="en-GB" dirty="0"/>
              <a:t>Only </a:t>
            </a:r>
            <a:r>
              <a:rPr lang="en-GB" b="1" dirty="0"/>
              <a:t>authorities</a:t>
            </a:r>
            <a:r>
              <a:rPr lang="en-GB" dirty="0"/>
              <a:t> can have access to the information</a:t>
            </a:r>
          </a:p>
        </p:txBody>
      </p:sp>
      <p:pic>
        <p:nvPicPr>
          <p:cNvPr id="7" name="Picture 6">
            <a:extLst>
              <a:ext uri="{FF2B5EF4-FFF2-40B4-BE49-F238E27FC236}">
                <a16:creationId xmlns:a16="http://schemas.microsoft.com/office/drawing/2014/main" id="{416A39B9-82EC-FD48-AAE0-901647ADD71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351509" y="4360864"/>
            <a:ext cx="5502318" cy="2427562"/>
          </a:xfrm>
          <a:prstGeom prst="rect">
            <a:avLst/>
          </a:prstGeom>
          <a:noFill/>
          <a:ln>
            <a:noFill/>
          </a:ln>
        </p:spPr>
      </p:pic>
      <p:cxnSp>
        <p:nvCxnSpPr>
          <p:cNvPr id="8" name="Straight Arrow Connector 7">
            <a:extLst>
              <a:ext uri="{FF2B5EF4-FFF2-40B4-BE49-F238E27FC236}">
                <a16:creationId xmlns:a16="http://schemas.microsoft.com/office/drawing/2014/main" id="{7179C341-3B23-0C46-A98B-EA39F84BD14C}"/>
              </a:ext>
            </a:extLst>
          </p:cNvPr>
          <p:cNvCxnSpPr>
            <a:cxnSpLocks/>
          </p:cNvCxnSpPr>
          <p:nvPr/>
        </p:nvCxnSpPr>
        <p:spPr>
          <a:xfrm>
            <a:off x="2494722" y="4184374"/>
            <a:ext cx="1282148" cy="934278"/>
          </a:xfrm>
          <a:prstGeom prst="straightConnector1">
            <a:avLst/>
          </a:prstGeom>
          <a:ln w="25400">
            <a:solidFill>
              <a:srgbClr val="FFC00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310F476-3BA8-4B4A-BD3B-33CFBD0FE579}"/>
              </a:ext>
            </a:extLst>
          </p:cNvPr>
          <p:cNvCxnSpPr>
            <a:cxnSpLocks/>
          </p:cNvCxnSpPr>
          <p:nvPr/>
        </p:nvCxnSpPr>
        <p:spPr>
          <a:xfrm flipH="1">
            <a:off x="7734300" y="3806687"/>
            <a:ext cx="2125317" cy="2476093"/>
          </a:xfrm>
          <a:prstGeom prst="straightConnector1">
            <a:avLst/>
          </a:prstGeom>
          <a:ln w="25400">
            <a:solidFill>
              <a:srgbClr val="FFC000"/>
            </a:solidFill>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025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516B76-5E49-8546-B144-B817394F3D47}"/>
              </a:ext>
            </a:extLst>
          </p:cNvPr>
          <p:cNvSpPr>
            <a:spLocks noGrp="1"/>
          </p:cNvSpPr>
          <p:nvPr>
            <p:ph idx="1"/>
          </p:nvPr>
        </p:nvSpPr>
        <p:spPr/>
        <p:txBody>
          <a:bodyPr/>
          <a:lstStyle/>
          <a:p>
            <a:r>
              <a:rPr lang="en-GB" sz="2000" dirty="0"/>
              <a:t>Missing key elements in EDR </a:t>
            </a:r>
            <a:r>
              <a:rPr lang="en-GB" sz="2000" dirty="0" err="1"/>
              <a:t>wrt</a:t>
            </a:r>
            <a:r>
              <a:rPr lang="en-GB" sz="2000" dirty="0"/>
              <a:t> short-term reporting:</a:t>
            </a:r>
          </a:p>
          <a:p>
            <a:pPr lvl="1"/>
            <a:r>
              <a:rPr lang="en-GB" sz="1800" dirty="0"/>
              <a:t>VIN &amp; vehicle details     fundamental to identify which ADS</a:t>
            </a:r>
          </a:p>
          <a:p>
            <a:pPr lvl="1"/>
            <a:r>
              <a:rPr lang="en-GB" sz="1800" dirty="0"/>
              <a:t>Global positioning     fundamental for ODD analysis</a:t>
            </a:r>
          </a:p>
          <a:p>
            <a:pPr lvl="1"/>
            <a:r>
              <a:rPr lang="en-GB" sz="1800" dirty="0"/>
              <a:t>Date &amp; time of event     fundamental for ODD analysis</a:t>
            </a:r>
          </a:p>
          <a:p>
            <a:r>
              <a:rPr lang="en-GB" sz="2000" dirty="0"/>
              <a:t>Those elements are critical for </a:t>
            </a:r>
            <a:r>
              <a:rPr lang="en-GB" sz="2000" b="1" dirty="0"/>
              <a:t>driving automation</a:t>
            </a:r>
            <a:r>
              <a:rPr lang="en-GB" sz="2000" dirty="0"/>
              <a:t> and to fuel occurrence </a:t>
            </a:r>
            <a:r>
              <a:rPr lang="en-GB" sz="2000" b="1" dirty="0"/>
              <a:t>investigation</a:t>
            </a:r>
            <a:r>
              <a:rPr lang="en-GB" sz="2000" dirty="0"/>
              <a:t> </a:t>
            </a:r>
          </a:p>
          <a:p>
            <a:r>
              <a:rPr lang="en-GB" sz="2000" dirty="0"/>
              <a:t>The </a:t>
            </a:r>
            <a:r>
              <a:rPr lang="en-GB" sz="2000" b="1" dirty="0"/>
              <a:t>confidentiality</a:t>
            </a:r>
            <a:r>
              <a:rPr lang="en-GB" sz="2000" dirty="0"/>
              <a:t> of the information flow as of the short-term reporting ensures no privacy concern may arise</a:t>
            </a:r>
          </a:p>
        </p:txBody>
      </p:sp>
      <p:sp>
        <p:nvSpPr>
          <p:cNvPr id="3" name="Title 2">
            <a:extLst>
              <a:ext uri="{FF2B5EF4-FFF2-40B4-BE49-F238E27FC236}">
                <a16:creationId xmlns:a16="http://schemas.microsoft.com/office/drawing/2014/main" id="{A5CFCB2A-C76C-9245-B464-D505EACA2F24}"/>
              </a:ext>
            </a:extLst>
          </p:cNvPr>
          <p:cNvSpPr>
            <a:spLocks noGrp="1"/>
          </p:cNvSpPr>
          <p:nvPr>
            <p:ph type="title"/>
          </p:nvPr>
        </p:nvSpPr>
        <p:spPr/>
        <p:txBody>
          <a:bodyPr/>
          <a:lstStyle/>
          <a:p>
            <a:r>
              <a:rPr lang="en-GB" dirty="0"/>
              <a:t>ISMR vs EDR</a:t>
            </a:r>
          </a:p>
        </p:txBody>
      </p:sp>
      <p:sp>
        <p:nvSpPr>
          <p:cNvPr id="4" name="Right Arrow 3">
            <a:extLst>
              <a:ext uri="{FF2B5EF4-FFF2-40B4-BE49-F238E27FC236}">
                <a16:creationId xmlns:a16="http://schemas.microsoft.com/office/drawing/2014/main" id="{A86BF116-6DED-AF40-A11E-29AC3E5C6421}"/>
              </a:ext>
            </a:extLst>
          </p:cNvPr>
          <p:cNvSpPr/>
          <p:nvPr/>
        </p:nvSpPr>
        <p:spPr>
          <a:xfrm>
            <a:off x="3870947" y="2522099"/>
            <a:ext cx="247135" cy="185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ight Arrow 4">
            <a:extLst>
              <a:ext uri="{FF2B5EF4-FFF2-40B4-BE49-F238E27FC236}">
                <a16:creationId xmlns:a16="http://schemas.microsoft.com/office/drawing/2014/main" id="{EEE007F0-3701-1F48-B302-67454E406EEB}"/>
              </a:ext>
            </a:extLst>
          </p:cNvPr>
          <p:cNvSpPr/>
          <p:nvPr/>
        </p:nvSpPr>
        <p:spPr>
          <a:xfrm>
            <a:off x="3593995" y="3092761"/>
            <a:ext cx="247135" cy="185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ight Arrow 5">
            <a:extLst>
              <a:ext uri="{FF2B5EF4-FFF2-40B4-BE49-F238E27FC236}">
                <a16:creationId xmlns:a16="http://schemas.microsoft.com/office/drawing/2014/main" id="{AC274507-9CC4-7245-84A8-B03B7D7DC2EA}"/>
              </a:ext>
            </a:extLst>
          </p:cNvPr>
          <p:cNvSpPr/>
          <p:nvPr/>
        </p:nvSpPr>
        <p:spPr>
          <a:xfrm>
            <a:off x="3851069" y="3653484"/>
            <a:ext cx="247135" cy="185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3917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A43F7A-B77B-734B-9237-7B04C09E411B}"/>
              </a:ext>
            </a:extLst>
          </p:cNvPr>
          <p:cNvSpPr>
            <a:spLocks noGrp="1"/>
          </p:cNvSpPr>
          <p:nvPr>
            <p:ph type="title"/>
          </p:nvPr>
        </p:nvSpPr>
        <p:spPr/>
        <p:txBody>
          <a:bodyPr/>
          <a:lstStyle/>
          <a:p>
            <a:r>
              <a:rPr lang="en-GB" dirty="0"/>
              <a:t>AVSC Best Practice for Data Collection for ADS-DVs to Support Event Analysis</a:t>
            </a:r>
          </a:p>
        </p:txBody>
      </p:sp>
      <p:sp>
        <p:nvSpPr>
          <p:cNvPr id="6" name="Content Placeholder 5">
            <a:extLst>
              <a:ext uri="{FF2B5EF4-FFF2-40B4-BE49-F238E27FC236}">
                <a16:creationId xmlns:a16="http://schemas.microsoft.com/office/drawing/2014/main" id="{ACBECB52-85FC-F047-A9AB-9D54F3AEAD0F}"/>
              </a:ext>
            </a:extLst>
          </p:cNvPr>
          <p:cNvSpPr>
            <a:spLocks noGrp="1"/>
          </p:cNvSpPr>
          <p:nvPr>
            <p:ph idx="10"/>
          </p:nvPr>
        </p:nvSpPr>
        <p:spPr>
          <a:xfrm>
            <a:off x="967153" y="1825624"/>
            <a:ext cx="5334255" cy="4170363"/>
          </a:xfrm>
        </p:spPr>
        <p:txBody>
          <a:bodyPr/>
          <a:lstStyle/>
          <a:p>
            <a:pPr>
              <a:spcAft>
                <a:spcPts val="600"/>
              </a:spcAft>
            </a:pPr>
            <a:r>
              <a:rPr lang="en-GB" sz="2000" dirty="0"/>
              <a:t>Need to account for </a:t>
            </a:r>
            <a:r>
              <a:rPr lang="en-GB" sz="2000" b="1" dirty="0"/>
              <a:t>technology-related factors </a:t>
            </a:r>
            <a:r>
              <a:rPr lang="en-GB" sz="2000" dirty="0"/>
              <a:t>for ADS recognized by SAE</a:t>
            </a:r>
          </a:p>
          <a:p>
            <a:pPr>
              <a:spcAft>
                <a:spcPts val="600"/>
              </a:spcAft>
            </a:pPr>
            <a:r>
              <a:rPr lang="en-GB" sz="2000" dirty="0"/>
              <a:t>Split data-elements into 4 classes:</a:t>
            </a:r>
          </a:p>
          <a:p>
            <a:pPr marL="914400" lvl="1" indent="-457200">
              <a:spcAft>
                <a:spcPts val="600"/>
              </a:spcAft>
              <a:buFont typeface="+mj-lt"/>
              <a:buAutoNum type="arabicParenR"/>
            </a:pPr>
            <a:r>
              <a:rPr lang="en-GB" sz="1800" dirty="0"/>
              <a:t>What the ADS did (req. speed, steer, …);</a:t>
            </a:r>
          </a:p>
          <a:p>
            <a:pPr marL="914400" lvl="1" indent="-457200">
              <a:spcAft>
                <a:spcPts val="600"/>
              </a:spcAft>
              <a:buFont typeface="+mj-lt"/>
              <a:buAutoNum type="arabicParenR"/>
            </a:pPr>
            <a:r>
              <a:rPr lang="en-GB" sz="1800" dirty="0"/>
              <a:t>What the ADS thought was important (detection/classification);</a:t>
            </a:r>
          </a:p>
          <a:p>
            <a:pPr marL="914400" lvl="1" indent="-457200">
              <a:spcAft>
                <a:spcPts val="600"/>
              </a:spcAft>
              <a:buFont typeface="+mj-lt"/>
              <a:buAutoNum type="arabicParenR"/>
            </a:pPr>
            <a:r>
              <a:rPr lang="en-GB" sz="1800" dirty="0"/>
              <a:t>What the sensors saw (low-level info);</a:t>
            </a:r>
          </a:p>
          <a:p>
            <a:pPr marL="914400" lvl="1" indent="-457200">
              <a:spcAft>
                <a:spcPts val="600"/>
              </a:spcAft>
              <a:buFont typeface="+mj-lt"/>
              <a:buAutoNum type="arabicParenR"/>
            </a:pPr>
            <a:r>
              <a:rPr lang="en-GB" sz="1800" dirty="0"/>
              <a:t>General parameters (</a:t>
            </a:r>
            <a:r>
              <a:rPr lang="en-GB" sz="1800" b="1" dirty="0"/>
              <a:t>time, location, VIN</a:t>
            </a:r>
            <a:r>
              <a:rPr lang="en-GB" sz="1800" dirty="0"/>
              <a:t>)</a:t>
            </a:r>
          </a:p>
          <a:p>
            <a:pPr marL="457200" lvl="1" indent="0">
              <a:spcAft>
                <a:spcPts val="600"/>
              </a:spcAft>
              <a:buNone/>
            </a:pPr>
            <a:endParaRPr lang="en-GB" sz="1800" dirty="0"/>
          </a:p>
          <a:p>
            <a:pPr marL="457200" lvl="1" indent="0">
              <a:spcAft>
                <a:spcPts val="600"/>
              </a:spcAft>
              <a:buNone/>
            </a:pPr>
            <a:endParaRPr lang="en-GB" sz="1800" dirty="0"/>
          </a:p>
          <a:p>
            <a:pPr marL="457200" lvl="1" indent="0">
              <a:spcAft>
                <a:spcPts val="600"/>
              </a:spcAft>
              <a:buNone/>
            </a:pPr>
            <a:endParaRPr lang="en-GB" sz="1800" dirty="0"/>
          </a:p>
          <a:p>
            <a:endParaRPr lang="en-GB" dirty="0"/>
          </a:p>
        </p:txBody>
      </p:sp>
      <p:sp>
        <p:nvSpPr>
          <p:cNvPr id="4" name="TextBox 3">
            <a:extLst>
              <a:ext uri="{FF2B5EF4-FFF2-40B4-BE49-F238E27FC236}">
                <a16:creationId xmlns:a16="http://schemas.microsoft.com/office/drawing/2014/main" id="{B792127E-CD03-EF4D-A857-BC3C4F06804A}"/>
              </a:ext>
            </a:extLst>
          </p:cNvPr>
          <p:cNvSpPr txBox="1"/>
          <p:nvPr/>
        </p:nvSpPr>
        <p:spPr>
          <a:xfrm>
            <a:off x="964053" y="6164618"/>
            <a:ext cx="5447069" cy="307777"/>
          </a:xfrm>
          <a:prstGeom prst="rect">
            <a:avLst/>
          </a:prstGeom>
          <a:noFill/>
        </p:spPr>
        <p:txBody>
          <a:bodyPr wrap="none" rtlCol="0">
            <a:spAutoFit/>
          </a:bodyPr>
          <a:lstStyle/>
          <a:p>
            <a:pPr>
              <a:buClr>
                <a:schemeClr val="accent5"/>
              </a:buClr>
            </a:pPr>
            <a:r>
              <a:rPr lang="en-GB" sz="1400" noProof="0" dirty="0"/>
              <a:t>Source: https://</a:t>
            </a:r>
            <a:r>
              <a:rPr lang="en-GB" sz="1400" noProof="0" dirty="0" err="1"/>
              <a:t>www.sae.org</a:t>
            </a:r>
            <a:r>
              <a:rPr lang="en-GB" sz="1400" noProof="0" dirty="0"/>
              <a:t>/standards/content/avsc00004202009/</a:t>
            </a:r>
          </a:p>
        </p:txBody>
      </p:sp>
      <p:pic>
        <p:nvPicPr>
          <p:cNvPr id="7" name="Content Placeholder 6">
            <a:extLst>
              <a:ext uri="{FF2B5EF4-FFF2-40B4-BE49-F238E27FC236}">
                <a16:creationId xmlns:a16="http://schemas.microsoft.com/office/drawing/2014/main" id="{BC837632-5199-7A44-8C0E-12281EC74FCA}"/>
              </a:ext>
            </a:extLst>
          </p:cNvPr>
          <p:cNvPicPr>
            <a:picLocks noGrp="1" noChangeAspect="1"/>
          </p:cNvPicPr>
          <p:nvPr>
            <p:ph sz="half" idx="2"/>
          </p:nvPr>
        </p:nvPicPr>
        <p:blipFill rotWithShape="1">
          <a:blip r:embed="rId3">
            <a:clrChange>
              <a:clrFrom>
                <a:srgbClr val="FFFFFF"/>
              </a:clrFrom>
              <a:clrTo>
                <a:srgbClr val="FFFFFF">
                  <a:alpha val="0"/>
                </a:srgbClr>
              </a:clrTo>
            </a:clrChange>
          </a:blip>
          <a:srcRect r="21373"/>
          <a:stretch/>
        </p:blipFill>
        <p:spPr>
          <a:xfrm>
            <a:off x="6530392" y="2426082"/>
            <a:ext cx="5048695" cy="2670031"/>
          </a:xfrm>
          <a:prstGeom prst="rect">
            <a:avLst/>
          </a:prstGeom>
        </p:spPr>
      </p:pic>
      <p:sp>
        <p:nvSpPr>
          <p:cNvPr id="9" name="Rectangle 8">
            <a:extLst>
              <a:ext uri="{FF2B5EF4-FFF2-40B4-BE49-F238E27FC236}">
                <a16:creationId xmlns:a16="http://schemas.microsoft.com/office/drawing/2014/main" id="{62D9A487-6E6B-2A43-B7DD-36E75C2D8DE9}"/>
              </a:ext>
            </a:extLst>
          </p:cNvPr>
          <p:cNvSpPr/>
          <p:nvPr/>
        </p:nvSpPr>
        <p:spPr>
          <a:xfrm>
            <a:off x="6814748" y="4621697"/>
            <a:ext cx="3193956" cy="474416"/>
          </a:xfrm>
          <a:prstGeom prst="rect">
            <a:avLst/>
          </a:prstGeom>
          <a:solidFill>
            <a:srgbClr val="FFFF00">
              <a:alpha val="25490"/>
            </a:srgb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91923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B91AD3B-F538-8142-961A-8E5359E62FBA}"/>
              </a:ext>
            </a:extLst>
          </p:cNvPr>
          <p:cNvSpPr>
            <a:spLocks noGrp="1"/>
          </p:cNvSpPr>
          <p:nvPr>
            <p:ph idx="1"/>
          </p:nvPr>
        </p:nvSpPr>
        <p:spPr/>
        <p:txBody>
          <a:bodyPr/>
          <a:lstStyle/>
          <a:p>
            <a:r>
              <a:rPr lang="en-GB" dirty="0"/>
              <a:t>Reporting to be carried out according to laws applicable to each contracting party</a:t>
            </a:r>
          </a:p>
          <a:p>
            <a:r>
              <a:rPr lang="en-GB" dirty="0"/>
              <a:t>Reporting to be carried out based on the information available to the reporter actors</a:t>
            </a:r>
            <a:r>
              <a:rPr lang="en-GB" baseline="30000" dirty="0"/>
              <a:t>1 </a:t>
            </a:r>
            <a:r>
              <a:rPr lang="en-GB" dirty="0"/>
              <a:t>(manufacturers or operators)</a:t>
            </a:r>
            <a:endParaRPr lang="en-GB" baseline="30000" dirty="0"/>
          </a:p>
        </p:txBody>
      </p:sp>
      <p:sp>
        <p:nvSpPr>
          <p:cNvPr id="3" name="Title 2">
            <a:extLst>
              <a:ext uri="{FF2B5EF4-FFF2-40B4-BE49-F238E27FC236}">
                <a16:creationId xmlns:a16="http://schemas.microsoft.com/office/drawing/2014/main" id="{A5CFCB2A-C76C-9245-B464-D505EACA2F24}"/>
              </a:ext>
            </a:extLst>
          </p:cNvPr>
          <p:cNvSpPr>
            <a:spLocks noGrp="1"/>
          </p:cNvSpPr>
          <p:nvPr>
            <p:ph type="title"/>
          </p:nvPr>
        </p:nvSpPr>
        <p:spPr/>
        <p:txBody>
          <a:bodyPr/>
          <a:lstStyle/>
          <a:p>
            <a:r>
              <a:rPr lang="en-GB" dirty="0"/>
              <a:t>Data Availability</a:t>
            </a:r>
          </a:p>
        </p:txBody>
      </p:sp>
      <p:sp>
        <p:nvSpPr>
          <p:cNvPr id="8" name="TextBox 7">
            <a:extLst>
              <a:ext uri="{FF2B5EF4-FFF2-40B4-BE49-F238E27FC236}">
                <a16:creationId xmlns:a16="http://schemas.microsoft.com/office/drawing/2014/main" id="{98A18BFF-EF16-0743-A9B0-D4B2E9366F9B}"/>
              </a:ext>
            </a:extLst>
          </p:cNvPr>
          <p:cNvSpPr txBox="1"/>
          <p:nvPr/>
        </p:nvSpPr>
        <p:spPr>
          <a:xfrm>
            <a:off x="967154" y="6181631"/>
            <a:ext cx="8896859" cy="338554"/>
          </a:xfrm>
          <a:prstGeom prst="rect">
            <a:avLst/>
          </a:prstGeom>
          <a:noFill/>
        </p:spPr>
        <p:txBody>
          <a:bodyPr wrap="none" rtlCol="0">
            <a:spAutoFit/>
          </a:bodyPr>
          <a:lstStyle/>
          <a:p>
            <a:pPr>
              <a:buClr>
                <a:schemeClr val="accent5"/>
              </a:buClr>
            </a:pPr>
            <a:r>
              <a:rPr lang="en-GB" sz="1600" u="sng" baseline="30000" noProof="0" dirty="0">
                <a:hlinkClick r:id="rId2"/>
              </a:rPr>
              <a:t>1</a:t>
            </a:r>
            <a:r>
              <a:rPr lang="en-GB" sz="1600" noProof="0" dirty="0">
                <a:hlinkClick r:id="rId2"/>
              </a:rPr>
              <a:t>https://www.nhtsa.gov/sites/nhtsa.gov/files/2021-08/First_Amended_SGO_2021_01_Final.pdf</a:t>
            </a:r>
            <a:r>
              <a:rPr lang="en-GB" sz="1600" noProof="0" dirty="0"/>
              <a:t> </a:t>
            </a:r>
          </a:p>
        </p:txBody>
      </p:sp>
    </p:spTree>
    <p:extLst>
      <p:ext uri="{BB962C8B-B14F-4D97-AF65-F5344CB8AC3E}">
        <p14:creationId xmlns:p14="http://schemas.microsoft.com/office/powerpoint/2010/main" val="1552162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A39FF-BD1D-9345-9FE6-9EFA94FAB549}"/>
              </a:ext>
            </a:extLst>
          </p:cNvPr>
          <p:cNvSpPr>
            <a:spLocks noGrp="1"/>
          </p:cNvSpPr>
          <p:nvPr>
            <p:ph type="ctrTitle"/>
          </p:nvPr>
        </p:nvSpPr>
        <p:spPr/>
        <p:txBody>
          <a:bodyPr/>
          <a:lstStyle/>
          <a:p>
            <a:r>
              <a:rPr lang="en-GB" dirty="0"/>
              <a:t>Aggregate data</a:t>
            </a:r>
          </a:p>
        </p:txBody>
      </p:sp>
    </p:spTree>
    <p:extLst>
      <p:ext uri="{BB962C8B-B14F-4D97-AF65-F5344CB8AC3E}">
        <p14:creationId xmlns:p14="http://schemas.microsoft.com/office/powerpoint/2010/main" val="1988990327"/>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Presentation1" id="{96441497-FBD5-9140-A72F-1EE74E8D3B9C}" vid="{A3385690-AA95-0C41-862C-CBD14D7DF4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18252</TotalTime>
  <Words>809</Words>
  <Application>Microsoft Macintosh PowerPoint</Application>
  <PresentationFormat>Widescreen</PresentationFormat>
  <Paragraphs>74</Paragraphs>
  <Slides>14</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Office Theme</vt:lpstr>
      <vt:lpstr>VMAD SG3</vt:lpstr>
      <vt:lpstr>Agenda</vt:lpstr>
      <vt:lpstr>Confidentiality &amp; Availability</vt:lpstr>
      <vt:lpstr>Short-term reporting template</vt:lpstr>
      <vt:lpstr>Data reporting schemes</vt:lpstr>
      <vt:lpstr>ISMR vs EDR</vt:lpstr>
      <vt:lpstr>AVSC Best Practice for Data Collection for ADS-DVs to Support Event Analysis</vt:lpstr>
      <vt:lpstr>Data Availability</vt:lpstr>
      <vt:lpstr>Aggregate data</vt:lpstr>
      <vt:lpstr>Aggregate data example</vt:lpstr>
      <vt:lpstr>Aggregate data example</vt:lpstr>
      <vt:lpstr>Aggregate data example</vt:lpstr>
      <vt:lpstr>Aggregate data example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SG3 Outstanding issues</dc:title>
  <dc:creator>Riccardo Donà</dc:creator>
  <cp:lastModifiedBy>Riccardo Donà</cp:lastModifiedBy>
  <cp:revision>53</cp:revision>
  <dcterms:created xsi:type="dcterms:W3CDTF">2022-02-03T15:16:35Z</dcterms:created>
  <dcterms:modified xsi:type="dcterms:W3CDTF">2022-12-16T14:47:21Z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y fmtid="{D5CDD505-2E9C-101B-9397-08002B2CF9AE}" pid="8" name="Jive_ModifiedButNotPublished">
    <vt:lpwstr>True</vt:lpwstr>
  </property>
</Properties>
</file>