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8" r:id="rId2"/>
    <p:sldId id="277" r:id="rId3"/>
    <p:sldId id="288" r:id="rId4"/>
    <p:sldId id="287" r:id="rId5"/>
    <p:sldId id="289" r:id="rId6"/>
    <p:sldId id="28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82" d="100"/>
          <a:sy n="82" d="100"/>
        </p:scale>
        <p:origin x="672" y="72"/>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35D17C-A16C-4382-BB80-72ACD95B054A}" type="doc">
      <dgm:prSet loTypeId="urn:microsoft.com/office/officeart/2005/8/layout/chevron1" loCatId="process" qsTypeId="urn:microsoft.com/office/officeart/2005/8/quickstyle/simple1" qsCatId="simple" csTypeId="urn:microsoft.com/office/officeart/2005/8/colors/colorful5" csCatId="colorful" phldr="1"/>
      <dgm:spPr/>
    </dgm:pt>
    <dgm:pt modelId="{012C9959-425F-474C-81D1-979F29EDE023}">
      <dgm:prSet phldrT="[Text]" custT="1"/>
      <dgm:spPr/>
      <dgm:t>
        <a:bodyPr/>
        <a:lstStyle/>
        <a:p>
          <a:r>
            <a:rPr lang="en-US" sz="2000" dirty="0"/>
            <a:t>SMS</a:t>
          </a:r>
          <a:endParaRPr lang="en-US" sz="1400" dirty="0"/>
        </a:p>
      </dgm:t>
    </dgm:pt>
    <dgm:pt modelId="{11D8A5E3-3528-4586-93DB-0B1DAAB00C73}" type="parTrans" cxnId="{7C4AC4D6-0CF0-4D86-9A65-5A6416F63834}">
      <dgm:prSet/>
      <dgm:spPr/>
      <dgm:t>
        <a:bodyPr/>
        <a:lstStyle/>
        <a:p>
          <a:endParaRPr lang="en-US" sz="1600"/>
        </a:p>
      </dgm:t>
    </dgm:pt>
    <dgm:pt modelId="{D63DCDD0-FC2D-46A4-938F-97502FACF233}" type="sibTrans" cxnId="{7C4AC4D6-0CF0-4D86-9A65-5A6416F63834}">
      <dgm:prSet/>
      <dgm:spPr/>
      <dgm:t>
        <a:bodyPr/>
        <a:lstStyle/>
        <a:p>
          <a:endParaRPr lang="en-US" sz="1600"/>
        </a:p>
      </dgm:t>
    </dgm:pt>
    <dgm:pt modelId="{74206090-0D65-46AC-AE28-2F86BCA57A50}">
      <dgm:prSet phldrT="[Text]" custT="1"/>
      <dgm:spPr/>
      <dgm:t>
        <a:bodyPr/>
        <a:lstStyle/>
        <a:p>
          <a:r>
            <a:rPr lang="en-US" sz="1600" dirty="0"/>
            <a:t>Safety Assessment + comments China</a:t>
          </a:r>
        </a:p>
      </dgm:t>
    </dgm:pt>
    <dgm:pt modelId="{FCD6948A-D890-47D1-9CE6-BF38B48FBC74}" type="parTrans" cxnId="{244CA370-14EE-49A8-95EC-34745FB12F80}">
      <dgm:prSet/>
      <dgm:spPr/>
      <dgm:t>
        <a:bodyPr/>
        <a:lstStyle/>
        <a:p>
          <a:endParaRPr lang="en-US" sz="1600"/>
        </a:p>
      </dgm:t>
    </dgm:pt>
    <dgm:pt modelId="{B4E81634-762A-4F3C-A97C-731BAD508AEB}" type="sibTrans" cxnId="{244CA370-14EE-49A8-95EC-34745FB12F80}">
      <dgm:prSet/>
      <dgm:spPr/>
      <dgm:t>
        <a:bodyPr/>
        <a:lstStyle/>
        <a:p>
          <a:endParaRPr lang="en-US" sz="1600"/>
        </a:p>
      </dgm:t>
    </dgm:pt>
    <dgm:pt modelId="{E7603BAC-1421-4B97-90B2-F747E2BF4A35}">
      <dgm:prSet phldrT="[Text]" custT="1"/>
      <dgm:spPr/>
      <dgm:t>
        <a:bodyPr/>
        <a:lstStyle/>
        <a:p>
          <a:r>
            <a:rPr lang="en-US" sz="2000" dirty="0"/>
            <a:t>Audit</a:t>
          </a:r>
          <a:endParaRPr lang="en-US" sz="1400" dirty="0"/>
        </a:p>
      </dgm:t>
    </dgm:pt>
    <dgm:pt modelId="{7BC71661-FB08-4E86-B97E-50BC312FCABF}" type="sibTrans" cxnId="{46536327-2817-48B2-A0C2-2E80230802D4}">
      <dgm:prSet/>
      <dgm:spPr/>
      <dgm:t>
        <a:bodyPr/>
        <a:lstStyle/>
        <a:p>
          <a:endParaRPr lang="en-US" sz="1600"/>
        </a:p>
      </dgm:t>
    </dgm:pt>
    <dgm:pt modelId="{0B71B172-5279-4413-838D-CEC9369AA9FC}" type="parTrans" cxnId="{46536327-2817-48B2-A0C2-2E80230802D4}">
      <dgm:prSet/>
      <dgm:spPr/>
      <dgm:t>
        <a:bodyPr/>
        <a:lstStyle/>
        <a:p>
          <a:endParaRPr lang="en-US" sz="1600"/>
        </a:p>
      </dgm:t>
    </dgm:pt>
    <dgm:pt modelId="{D8EA8B4A-4D11-4010-8A11-F1B575923ECF}" type="pres">
      <dgm:prSet presAssocID="{4535D17C-A16C-4382-BB80-72ACD95B054A}" presName="Name0" presStyleCnt="0">
        <dgm:presLayoutVars>
          <dgm:dir/>
          <dgm:animLvl val="lvl"/>
          <dgm:resizeHandles val="exact"/>
        </dgm:presLayoutVars>
      </dgm:prSet>
      <dgm:spPr/>
    </dgm:pt>
    <dgm:pt modelId="{A3816ACA-9EB0-45A3-8F71-699C9BC9A956}" type="pres">
      <dgm:prSet presAssocID="{012C9959-425F-474C-81D1-979F29EDE023}" presName="parTxOnly" presStyleLbl="node1" presStyleIdx="0" presStyleCnt="3">
        <dgm:presLayoutVars>
          <dgm:chMax val="0"/>
          <dgm:chPref val="0"/>
          <dgm:bulletEnabled val="1"/>
        </dgm:presLayoutVars>
      </dgm:prSet>
      <dgm:spPr/>
    </dgm:pt>
    <dgm:pt modelId="{D64637C0-ACD9-4206-87DE-6874C1608DCE}" type="pres">
      <dgm:prSet presAssocID="{D63DCDD0-FC2D-46A4-938F-97502FACF233}" presName="parTxOnlySpace" presStyleCnt="0"/>
      <dgm:spPr/>
    </dgm:pt>
    <dgm:pt modelId="{D8CF3817-4697-4416-8D6E-4C9CF9F2BB3F}" type="pres">
      <dgm:prSet presAssocID="{E7603BAC-1421-4B97-90B2-F747E2BF4A35}" presName="parTxOnly" presStyleLbl="node1" presStyleIdx="1" presStyleCnt="3">
        <dgm:presLayoutVars>
          <dgm:chMax val="0"/>
          <dgm:chPref val="0"/>
          <dgm:bulletEnabled val="1"/>
        </dgm:presLayoutVars>
      </dgm:prSet>
      <dgm:spPr/>
    </dgm:pt>
    <dgm:pt modelId="{E2EB85E4-5C2B-4C52-9EA3-CB824C72CC7F}" type="pres">
      <dgm:prSet presAssocID="{7BC71661-FB08-4E86-B97E-50BC312FCABF}" presName="parTxOnlySpace" presStyleCnt="0"/>
      <dgm:spPr/>
    </dgm:pt>
    <dgm:pt modelId="{0696AC63-249B-40D8-AA4D-2444D1A2227B}" type="pres">
      <dgm:prSet presAssocID="{74206090-0D65-46AC-AE28-2F86BCA57A50}" presName="parTxOnly" presStyleLbl="node1" presStyleIdx="2" presStyleCnt="3" custLinFactNeighborX="20041" custLinFactNeighborY="59302">
        <dgm:presLayoutVars>
          <dgm:chMax val="0"/>
          <dgm:chPref val="0"/>
          <dgm:bulletEnabled val="1"/>
        </dgm:presLayoutVars>
      </dgm:prSet>
      <dgm:spPr/>
    </dgm:pt>
  </dgm:ptLst>
  <dgm:cxnLst>
    <dgm:cxn modelId="{DE544604-D069-4D56-B6D9-8BEA9E37B691}" type="presOf" srcId="{74206090-0D65-46AC-AE28-2F86BCA57A50}" destId="{0696AC63-249B-40D8-AA4D-2444D1A2227B}" srcOrd="0" destOrd="0" presId="urn:microsoft.com/office/officeart/2005/8/layout/chevron1"/>
    <dgm:cxn modelId="{46536327-2817-48B2-A0C2-2E80230802D4}" srcId="{4535D17C-A16C-4382-BB80-72ACD95B054A}" destId="{E7603BAC-1421-4B97-90B2-F747E2BF4A35}" srcOrd="1" destOrd="0" parTransId="{0B71B172-5279-4413-838D-CEC9369AA9FC}" sibTransId="{7BC71661-FB08-4E86-B97E-50BC312FCABF}"/>
    <dgm:cxn modelId="{CB28A839-FEA3-4367-98C8-26D9C3E1F525}" type="presOf" srcId="{4535D17C-A16C-4382-BB80-72ACD95B054A}" destId="{D8EA8B4A-4D11-4010-8A11-F1B575923ECF}" srcOrd="0" destOrd="0" presId="urn:microsoft.com/office/officeart/2005/8/layout/chevron1"/>
    <dgm:cxn modelId="{244CA370-14EE-49A8-95EC-34745FB12F80}" srcId="{4535D17C-A16C-4382-BB80-72ACD95B054A}" destId="{74206090-0D65-46AC-AE28-2F86BCA57A50}" srcOrd="2" destOrd="0" parTransId="{FCD6948A-D890-47D1-9CE6-BF38B48FBC74}" sibTransId="{B4E81634-762A-4F3C-A97C-731BAD508AEB}"/>
    <dgm:cxn modelId="{7C4AC4D6-0CF0-4D86-9A65-5A6416F63834}" srcId="{4535D17C-A16C-4382-BB80-72ACD95B054A}" destId="{012C9959-425F-474C-81D1-979F29EDE023}" srcOrd="0" destOrd="0" parTransId="{11D8A5E3-3528-4586-93DB-0B1DAAB00C73}" sibTransId="{D63DCDD0-FC2D-46A4-938F-97502FACF233}"/>
    <dgm:cxn modelId="{59A417DE-4099-480C-9119-4D003159971C}" type="presOf" srcId="{012C9959-425F-474C-81D1-979F29EDE023}" destId="{A3816ACA-9EB0-45A3-8F71-699C9BC9A956}" srcOrd="0" destOrd="0" presId="urn:microsoft.com/office/officeart/2005/8/layout/chevron1"/>
    <dgm:cxn modelId="{F37E9BEF-F7A7-4BB7-A1ED-63CE5B4605F2}" type="presOf" srcId="{E7603BAC-1421-4B97-90B2-F747E2BF4A35}" destId="{D8CF3817-4697-4416-8D6E-4C9CF9F2BB3F}" srcOrd="0" destOrd="0" presId="urn:microsoft.com/office/officeart/2005/8/layout/chevron1"/>
    <dgm:cxn modelId="{B5EAAF96-D1E5-4C04-8F53-5E57D4AA5CCE}" type="presParOf" srcId="{D8EA8B4A-4D11-4010-8A11-F1B575923ECF}" destId="{A3816ACA-9EB0-45A3-8F71-699C9BC9A956}" srcOrd="0" destOrd="0" presId="urn:microsoft.com/office/officeart/2005/8/layout/chevron1"/>
    <dgm:cxn modelId="{F70EF90E-C51E-4C1F-8B4E-2963707FAA46}" type="presParOf" srcId="{D8EA8B4A-4D11-4010-8A11-F1B575923ECF}" destId="{D64637C0-ACD9-4206-87DE-6874C1608DCE}" srcOrd="1" destOrd="0" presId="urn:microsoft.com/office/officeart/2005/8/layout/chevron1"/>
    <dgm:cxn modelId="{33498A2E-603E-43ED-9D3C-1E2C713A74B5}" type="presParOf" srcId="{D8EA8B4A-4D11-4010-8A11-F1B575923ECF}" destId="{D8CF3817-4697-4416-8D6E-4C9CF9F2BB3F}" srcOrd="2" destOrd="0" presId="urn:microsoft.com/office/officeart/2005/8/layout/chevron1"/>
    <dgm:cxn modelId="{E8B790F7-2FDC-48E5-BE40-3667C1539F6B}" type="presParOf" srcId="{D8EA8B4A-4D11-4010-8A11-F1B575923ECF}" destId="{E2EB85E4-5C2B-4C52-9EA3-CB824C72CC7F}" srcOrd="3" destOrd="0" presId="urn:microsoft.com/office/officeart/2005/8/layout/chevron1"/>
    <dgm:cxn modelId="{9C3E3718-9834-4C75-A161-31B2BEB2AA44}" type="presParOf" srcId="{D8EA8B4A-4D11-4010-8A11-F1B575923ECF}" destId="{0696AC63-249B-40D8-AA4D-2444D1A2227B}"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16ACA-9EB0-45A3-8F71-699C9BC9A956}">
      <dsp:nvSpPr>
        <dsp:cNvPr id="0" name=""/>
        <dsp:cNvSpPr/>
      </dsp:nvSpPr>
      <dsp:spPr>
        <a:xfrm>
          <a:off x="2053" y="0"/>
          <a:ext cx="2501724" cy="634998"/>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SMS</a:t>
          </a:r>
          <a:endParaRPr lang="en-US" sz="1400" kern="1200" dirty="0"/>
        </a:p>
      </dsp:txBody>
      <dsp:txXfrm>
        <a:off x="319552" y="0"/>
        <a:ext cx="1866726" cy="634998"/>
      </dsp:txXfrm>
    </dsp:sp>
    <dsp:sp modelId="{D8CF3817-4697-4416-8D6E-4C9CF9F2BB3F}">
      <dsp:nvSpPr>
        <dsp:cNvPr id="0" name=""/>
        <dsp:cNvSpPr/>
      </dsp:nvSpPr>
      <dsp:spPr>
        <a:xfrm>
          <a:off x="2253605" y="0"/>
          <a:ext cx="2501724" cy="634998"/>
        </a:xfrm>
        <a:prstGeom prst="chevron">
          <a:avLst/>
        </a:prstGeom>
        <a:solidFill>
          <a:schemeClr val="accent5">
            <a:hueOff val="-1051242"/>
            <a:satOff val="-12245"/>
            <a:lumOff val="5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Audit</a:t>
          </a:r>
          <a:endParaRPr lang="en-US" sz="1400" kern="1200" dirty="0"/>
        </a:p>
      </dsp:txBody>
      <dsp:txXfrm>
        <a:off x="2571104" y="0"/>
        <a:ext cx="1866726" cy="634998"/>
      </dsp:txXfrm>
    </dsp:sp>
    <dsp:sp modelId="{0696AC63-249B-40D8-AA4D-2444D1A2227B}">
      <dsp:nvSpPr>
        <dsp:cNvPr id="0" name=""/>
        <dsp:cNvSpPr/>
      </dsp:nvSpPr>
      <dsp:spPr>
        <a:xfrm>
          <a:off x="4507210" y="0"/>
          <a:ext cx="2501724" cy="634998"/>
        </a:xfrm>
        <a:prstGeom prst="chevron">
          <a:avLst/>
        </a:prstGeom>
        <a:solidFill>
          <a:schemeClr val="accent5">
            <a:hueOff val="-2102483"/>
            <a:satOff val="-24490"/>
            <a:lumOff val="1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Safety Assessment + comments China</a:t>
          </a:r>
        </a:p>
      </dsp:txBody>
      <dsp:txXfrm>
        <a:off x="4824709" y="0"/>
        <a:ext cx="1866726" cy="63499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28/02/2023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28/02/2023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1171055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79531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r>
              <a:rPr lang="en-GB" noProof="0"/>
              <a:t>Click to edit Master text styles</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93804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US" dirty="0"/>
              <a:t>VMAD-SG3 </a:t>
            </a:r>
            <a:br>
              <a:rPr lang="en-US" dirty="0"/>
            </a:br>
            <a:r>
              <a:rPr lang="en-US" dirty="0"/>
              <a:t>Updates and next steps</a:t>
            </a:r>
            <a:endParaRPr lang="en-GB" dirty="0"/>
          </a:p>
        </p:txBody>
      </p:sp>
      <p:sp>
        <p:nvSpPr>
          <p:cNvPr id="7" name="Subtitle 6"/>
          <p:cNvSpPr>
            <a:spLocks noGrp="1"/>
          </p:cNvSpPr>
          <p:nvPr>
            <p:ph type="subTitle" idx="1"/>
          </p:nvPr>
        </p:nvSpPr>
        <p:spPr/>
        <p:txBody>
          <a:bodyPr/>
          <a:lstStyle/>
          <a:p>
            <a:r>
              <a:rPr lang="en-GB" dirty="0"/>
              <a:t>29th VMAD Meeting</a:t>
            </a:r>
          </a:p>
          <a:p>
            <a:endParaRPr lang="en-GB" dirty="0"/>
          </a:p>
        </p:txBody>
      </p:sp>
      <p:sp>
        <p:nvSpPr>
          <p:cNvPr id="8" name="Text Placeholder 7"/>
          <p:cNvSpPr>
            <a:spLocks noGrp="1"/>
          </p:cNvSpPr>
          <p:nvPr>
            <p:ph type="body" sz="quarter" idx="13"/>
          </p:nvPr>
        </p:nvSpPr>
        <p:spPr/>
        <p:txBody>
          <a:bodyPr/>
          <a:lstStyle/>
          <a:p>
            <a:r>
              <a:rPr lang="en-IE" dirty="0"/>
              <a:t>27</a:t>
            </a:r>
            <a:r>
              <a:rPr lang="en-IE" baseline="30000" dirty="0"/>
              <a:t>th</a:t>
            </a:r>
            <a:r>
              <a:rPr lang="en-IE" dirty="0"/>
              <a:t> February, 2023</a:t>
            </a:r>
            <a:endParaRPr lang="en-GB" dirty="0"/>
          </a:p>
        </p:txBody>
      </p:sp>
      <p:sp>
        <p:nvSpPr>
          <p:cNvPr id="2" name="テキスト ボックス 1">
            <a:extLst>
              <a:ext uri="{FF2B5EF4-FFF2-40B4-BE49-F238E27FC236}">
                <a16:creationId xmlns:a16="http://schemas.microsoft.com/office/drawing/2014/main" id="{117D1F74-D838-FC70-9372-736A03E6BDC4}"/>
              </a:ext>
            </a:extLst>
          </p:cNvPr>
          <p:cNvSpPr txBox="1"/>
          <p:nvPr/>
        </p:nvSpPr>
        <p:spPr>
          <a:xfrm>
            <a:off x="9498563" y="559837"/>
            <a:ext cx="1959429" cy="369332"/>
          </a:xfrm>
          <a:prstGeom prst="rect">
            <a:avLst/>
          </a:prstGeom>
          <a:noFill/>
        </p:spPr>
        <p:txBody>
          <a:bodyPr wrap="square" rtlCol="0">
            <a:spAutoFit/>
          </a:bodyPr>
          <a:lstStyle/>
          <a:p>
            <a:r>
              <a:rPr kumimoji="1" lang="en-US" altLang="ja-JP" dirty="0"/>
              <a:t>VMAD-29-08</a:t>
            </a:r>
            <a:endParaRPr kumimoji="1" lang="ja-JP" altLang="en-US" dirty="0"/>
          </a:p>
        </p:txBody>
      </p:sp>
    </p:spTree>
    <p:extLst>
      <p:ext uri="{BB962C8B-B14F-4D97-AF65-F5344CB8AC3E}">
        <p14:creationId xmlns:p14="http://schemas.microsoft.com/office/powerpoint/2010/main" val="112137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spcAft>
                <a:spcPts val="600"/>
              </a:spcAft>
            </a:pPr>
            <a:r>
              <a:rPr lang="en-US" b="1" i="1" dirty="0">
                <a:latin typeface="Helvetica" panose="020B0604020202020204" pitchFamily="34" charset="0"/>
                <a:cs typeface="Helvetica" panose="020B0604020202020204" pitchFamily="34" charset="0"/>
              </a:rPr>
              <a:t>3 SG3 meetings since last VMAD#28 </a:t>
            </a:r>
            <a:r>
              <a:rPr lang="en-US" dirty="0">
                <a:latin typeface="Helvetica" panose="020B0604020202020204" pitchFamily="34" charset="0"/>
                <a:cs typeface="Helvetica" panose="020B0604020202020204" pitchFamily="34" charset="0"/>
              </a:rPr>
              <a:t>(19</a:t>
            </a:r>
            <a:r>
              <a:rPr lang="en-US" baseline="30000" dirty="0">
                <a:latin typeface="Helvetica" panose="020B0604020202020204" pitchFamily="34" charset="0"/>
                <a:cs typeface="Helvetica" panose="020B0604020202020204" pitchFamily="34" charset="0"/>
              </a:rPr>
              <a:t>th</a:t>
            </a:r>
            <a:r>
              <a:rPr lang="en-US" dirty="0">
                <a:latin typeface="Helvetica" panose="020B0604020202020204" pitchFamily="34" charset="0"/>
                <a:cs typeface="Helvetica" panose="020B0604020202020204" pitchFamily="34" charset="0"/>
              </a:rPr>
              <a:t> Dec, 30</a:t>
            </a:r>
            <a:r>
              <a:rPr lang="en-US" baseline="30000" dirty="0">
                <a:latin typeface="Helvetica" panose="020B0604020202020204" pitchFamily="34" charset="0"/>
                <a:cs typeface="Helvetica" panose="020B0604020202020204" pitchFamily="34" charset="0"/>
              </a:rPr>
              <a:t>th</a:t>
            </a:r>
            <a:r>
              <a:rPr lang="en-US" dirty="0">
                <a:latin typeface="Helvetica" panose="020B0604020202020204" pitchFamily="34" charset="0"/>
                <a:cs typeface="Helvetica" panose="020B0604020202020204" pitchFamily="34" charset="0"/>
              </a:rPr>
              <a:t> Jan, 24</a:t>
            </a:r>
            <a:r>
              <a:rPr lang="en-US" baseline="30000" dirty="0">
                <a:latin typeface="Helvetica" panose="020B0604020202020204" pitchFamily="34" charset="0"/>
                <a:cs typeface="Helvetica" panose="020B0604020202020204" pitchFamily="34" charset="0"/>
              </a:rPr>
              <a:t>th</a:t>
            </a:r>
            <a:r>
              <a:rPr lang="en-US" dirty="0">
                <a:latin typeface="Helvetica" panose="020B0604020202020204" pitchFamily="34" charset="0"/>
                <a:cs typeface="Helvetica" panose="020B0604020202020204" pitchFamily="34" charset="0"/>
              </a:rPr>
              <a:t> Feb)</a:t>
            </a:r>
            <a:endParaRPr lang="en-US" b="1" dirty="0">
              <a:latin typeface="Helvetica" panose="020B0604020202020204" pitchFamily="34" charset="0"/>
              <a:cs typeface="Helvetica" panose="020B0604020202020204" pitchFamily="34" charset="0"/>
            </a:endParaRPr>
          </a:p>
          <a:p>
            <a:pPr>
              <a:spcAft>
                <a:spcPts val="600"/>
              </a:spcAft>
            </a:pPr>
            <a:r>
              <a:rPr lang="en-US" b="1" i="1" dirty="0">
                <a:latin typeface="Helvetica" panose="020B0604020202020204" pitchFamily="34" charset="0"/>
                <a:cs typeface="Helvetica" panose="020B0604020202020204" pitchFamily="34" charset="0"/>
              </a:rPr>
              <a:t>Guidelines on Audit, Assessment and ISMR</a:t>
            </a:r>
          </a:p>
          <a:p>
            <a:pPr marL="1257300" lvl="2" indent="-457200">
              <a:spcAft>
                <a:spcPts val="0"/>
              </a:spcAft>
              <a:buFont typeface="Wingdings" panose="05000000000000000000" pitchFamily="2" charset="2"/>
              <a:buChar char="Ø"/>
            </a:pPr>
            <a:r>
              <a:rPr lang="en-US" dirty="0">
                <a:latin typeface="Calibri" panose="020F0502020204030204" pitchFamily="34" charset="0"/>
                <a:ea typeface="Times New Roman" panose="02020603050405020304" pitchFamily="18" charset="0"/>
              </a:rPr>
              <a:t>Submitted with updates according to UK comments and proposals</a:t>
            </a:r>
          </a:p>
          <a:p>
            <a:pPr marL="1257300" lvl="2" indent="-457200">
              <a:spcAft>
                <a:spcPts val="0"/>
              </a:spcAft>
              <a:buFont typeface="Wingdings" panose="05000000000000000000" pitchFamily="2" charset="2"/>
              <a:buChar char="Ø"/>
            </a:pPr>
            <a:r>
              <a:rPr lang="en-US" dirty="0">
                <a:latin typeface="Calibri" panose="020F0502020204030204" pitchFamily="34" charset="0"/>
                <a:ea typeface="Times New Roman" panose="02020603050405020304" pitchFamily="18" charset="0"/>
              </a:rPr>
              <a:t>No other comments received by SG3 Members</a:t>
            </a:r>
          </a:p>
          <a:p>
            <a:pPr>
              <a:spcBef>
                <a:spcPts val="600"/>
              </a:spcBef>
            </a:pPr>
            <a:r>
              <a:rPr lang="en-US" b="1" i="1" dirty="0">
                <a:latin typeface="Helvetica" panose="020B0604020202020204" pitchFamily="34" charset="0"/>
                <a:cs typeface="Helvetica" panose="020B0604020202020204" pitchFamily="34" charset="0"/>
              </a:rPr>
              <a:t>Template on short term reporting </a:t>
            </a:r>
            <a:r>
              <a:rPr lang="en-US" dirty="0">
                <a:latin typeface="Helvetica" panose="020B0604020202020204" pitchFamily="34" charset="0"/>
                <a:cs typeface="Helvetica" panose="020B0604020202020204" pitchFamily="34" charset="0"/>
              </a:rPr>
              <a:t>(VMAD-SG3-24-06)</a:t>
            </a:r>
          </a:p>
          <a:p>
            <a:r>
              <a:rPr lang="en-US" b="1" i="1" dirty="0">
                <a:latin typeface="Helvetica" panose="020B0604020202020204" pitchFamily="34" charset="0"/>
                <a:cs typeface="Helvetica" panose="020B0604020202020204" pitchFamily="34" charset="0"/>
              </a:rPr>
              <a:t>Template on periodic reporting </a:t>
            </a:r>
            <a:r>
              <a:rPr lang="en-US" dirty="0">
                <a:latin typeface="Helvetica" panose="020B0604020202020204" pitchFamily="34" charset="0"/>
                <a:cs typeface="Helvetica" panose="020B0604020202020204" pitchFamily="34" charset="0"/>
              </a:rPr>
              <a:t>(VMAD-SG3-26-02)</a:t>
            </a:r>
            <a:endParaRPr lang="en-US" b="1" i="1" dirty="0">
              <a:latin typeface="Helvetica" panose="020B0604020202020204" pitchFamily="34" charset="0"/>
              <a:cs typeface="Helvetica" panose="020B0604020202020204" pitchFamily="34" charset="0"/>
            </a:endParaRPr>
          </a:p>
          <a:p>
            <a:r>
              <a:rPr lang="en-US" b="1" i="1" dirty="0">
                <a:latin typeface="Helvetica" panose="020B0604020202020204" pitchFamily="34" charset="0"/>
                <a:cs typeface="Helvetica" panose="020B0604020202020204" pitchFamily="34" charset="0"/>
              </a:rPr>
              <a:t>Guidance on SMS </a:t>
            </a:r>
          </a:p>
          <a:p>
            <a:r>
              <a:rPr lang="en-US" b="1" i="1" dirty="0">
                <a:latin typeface="Helvetica" panose="020B0604020202020204" pitchFamily="34" charset="0"/>
                <a:cs typeface="Helvetica" panose="020B0604020202020204" pitchFamily="34" charset="0"/>
              </a:rPr>
              <a:t>Exchanges with EDR/DSSAD</a:t>
            </a:r>
          </a:p>
          <a:p>
            <a:endParaRPr lang="en-GB" dirty="0"/>
          </a:p>
        </p:txBody>
      </p:sp>
      <p:sp>
        <p:nvSpPr>
          <p:cNvPr id="6" name="Title 5"/>
          <p:cNvSpPr>
            <a:spLocks noGrp="1"/>
          </p:cNvSpPr>
          <p:nvPr>
            <p:ph type="title"/>
          </p:nvPr>
        </p:nvSpPr>
        <p:spPr/>
        <p:txBody>
          <a:bodyPr/>
          <a:lstStyle/>
          <a:p>
            <a:r>
              <a:rPr lang="en-IE" dirty="0"/>
              <a:t>SG3 updates</a:t>
            </a:r>
            <a:endParaRPr lang="en-GB" dirty="0"/>
          </a:p>
        </p:txBody>
      </p:sp>
      <p:sp>
        <p:nvSpPr>
          <p:cNvPr id="5" name="Rectangle 4"/>
          <p:cNvSpPr/>
          <p:nvPr/>
        </p:nvSpPr>
        <p:spPr>
          <a:xfrm>
            <a:off x="9835376" y="5926873"/>
            <a:ext cx="2062975" cy="741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7256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66665" y="3022602"/>
          <a:ext cx="7008935" cy="6349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a:t>Roadmap SG3</a:t>
            </a:r>
            <a:endParaRPr lang="en-GB" dirty="0"/>
          </a:p>
        </p:txBody>
      </p:sp>
      <p:grpSp>
        <p:nvGrpSpPr>
          <p:cNvPr id="5" name="Group 4"/>
          <p:cNvGrpSpPr/>
          <p:nvPr/>
        </p:nvGrpSpPr>
        <p:grpSpPr>
          <a:xfrm>
            <a:off x="966665" y="3725334"/>
            <a:ext cx="2509475" cy="1060015"/>
            <a:chOff x="3930" y="2551705"/>
            <a:chExt cx="1604367" cy="641746"/>
          </a:xfrm>
        </p:grpSpPr>
        <p:sp>
          <p:nvSpPr>
            <p:cNvPr id="6" name="Chevron 5"/>
            <p:cNvSpPr/>
            <p:nvPr/>
          </p:nvSpPr>
          <p:spPr>
            <a:xfrm>
              <a:off x="3930" y="2551705"/>
              <a:ext cx="1604367" cy="641746"/>
            </a:xfrm>
            <a:prstGeom prst="chevron">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Chevron 4"/>
            <p:cNvSpPr txBox="1"/>
            <p:nvPr/>
          </p:nvSpPr>
          <p:spPr>
            <a:xfrm>
              <a:off x="324803" y="2551705"/>
              <a:ext cx="962621" cy="6417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0020" tIns="53340" rIns="53340" bIns="53340" numCol="1" spcCol="1270" anchor="ctr" anchorCtr="0">
              <a:noAutofit/>
            </a:bodyPr>
            <a:lstStyle/>
            <a:p>
              <a:pPr lvl="0" algn="ctr" defTabSz="1778000">
                <a:lnSpc>
                  <a:spcPct val="90000"/>
                </a:lnSpc>
                <a:spcBef>
                  <a:spcPct val="0"/>
                </a:spcBef>
                <a:spcAft>
                  <a:spcPct val="35000"/>
                </a:spcAft>
              </a:pPr>
              <a:r>
                <a:rPr lang="en-US" sz="2000" kern="1200" dirty="0"/>
                <a:t>ISMR (Reporting)</a:t>
              </a:r>
            </a:p>
          </p:txBody>
        </p:sp>
      </p:grpSp>
      <p:sp>
        <p:nvSpPr>
          <p:cNvPr id="8" name="TextBox 7"/>
          <p:cNvSpPr txBox="1"/>
          <p:nvPr/>
        </p:nvSpPr>
        <p:spPr>
          <a:xfrm>
            <a:off x="1722967" y="2483076"/>
            <a:ext cx="1354666" cy="369332"/>
          </a:xfrm>
          <a:prstGeom prst="rect">
            <a:avLst/>
          </a:prstGeom>
          <a:noFill/>
        </p:spPr>
        <p:txBody>
          <a:bodyPr wrap="square" rtlCol="0">
            <a:spAutoFit/>
          </a:bodyPr>
          <a:lstStyle/>
          <a:p>
            <a:pPr>
              <a:buClr>
                <a:schemeClr val="accent5"/>
              </a:buClr>
            </a:pPr>
            <a:r>
              <a:rPr lang="en-US" noProof="0" dirty="0"/>
              <a:t>Dec 2022</a:t>
            </a:r>
            <a:endParaRPr lang="en-GB" noProof="0" dirty="0"/>
          </a:p>
        </p:txBody>
      </p:sp>
      <p:sp>
        <p:nvSpPr>
          <p:cNvPr id="9" name="TextBox 8"/>
          <p:cNvSpPr txBox="1"/>
          <p:nvPr/>
        </p:nvSpPr>
        <p:spPr>
          <a:xfrm>
            <a:off x="3763433" y="2483076"/>
            <a:ext cx="1354666" cy="369332"/>
          </a:xfrm>
          <a:prstGeom prst="rect">
            <a:avLst/>
          </a:prstGeom>
          <a:noFill/>
        </p:spPr>
        <p:txBody>
          <a:bodyPr wrap="square" rtlCol="0">
            <a:spAutoFit/>
          </a:bodyPr>
          <a:lstStyle/>
          <a:p>
            <a:pPr>
              <a:buClr>
                <a:schemeClr val="accent5"/>
              </a:buClr>
            </a:pPr>
            <a:r>
              <a:rPr lang="en-US" noProof="0" dirty="0"/>
              <a:t>June 2023</a:t>
            </a:r>
            <a:endParaRPr lang="en-GB" noProof="0" dirty="0"/>
          </a:p>
        </p:txBody>
      </p:sp>
      <p:sp>
        <p:nvSpPr>
          <p:cNvPr id="10" name="TextBox 9"/>
          <p:cNvSpPr txBox="1"/>
          <p:nvPr/>
        </p:nvSpPr>
        <p:spPr>
          <a:xfrm>
            <a:off x="6125634" y="2483076"/>
            <a:ext cx="1354666" cy="369332"/>
          </a:xfrm>
          <a:prstGeom prst="rect">
            <a:avLst/>
          </a:prstGeom>
          <a:noFill/>
        </p:spPr>
        <p:txBody>
          <a:bodyPr wrap="square" rtlCol="0">
            <a:spAutoFit/>
          </a:bodyPr>
          <a:lstStyle/>
          <a:p>
            <a:pPr>
              <a:buClr>
                <a:schemeClr val="accent5"/>
              </a:buClr>
            </a:pPr>
            <a:r>
              <a:rPr lang="en-US" noProof="0" dirty="0"/>
              <a:t>Dec 2023</a:t>
            </a:r>
            <a:endParaRPr lang="en-GB" noProof="0" dirty="0"/>
          </a:p>
        </p:txBody>
      </p:sp>
      <p:sp>
        <p:nvSpPr>
          <p:cNvPr id="11" name="TextBox 10"/>
          <p:cNvSpPr txBox="1"/>
          <p:nvPr/>
        </p:nvSpPr>
        <p:spPr>
          <a:xfrm>
            <a:off x="8487835" y="2483076"/>
            <a:ext cx="1354666" cy="369332"/>
          </a:xfrm>
          <a:prstGeom prst="rect">
            <a:avLst/>
          </a:prstGeom>
          <a:noFill/>
        </p:spPr>
        <p:txBody>
          <a:bodyPr wrap="square" rtlCol="0">
            <a:spAutoFit/>
          </a:bodyPr>
          <a:lstStyle/>
          <a:p>
            <a:pPr>
              <a:buClr>
                <a:schemeClr val="accent5"/>
              </a:buClr>
            </a:pPr>
            <a:r>
              <a:rPr lang="en-US" dirty="0"/>
              <a:t>June</a:t>
            </a:r>
            <a:r>
              <a:rPr lang="en-US" noProof="0" dirty="0"/>
              <a:t> 2024</a:t>
            </a:r>
            <a:endParaRPr lang="en-GB" noProof="0" dirty="0"/>
          </a:p>
        </p:txBody>
      </p:sp>
      <p:grpSp>
        <p:nvGrpSpPr>
          <p:cNvPr id="12" name="Group 11"/>
          <p:cNvGrpSpPr/>
          <p:nvPr/>
        </p:nvGrpSpPr>
        <p:grpSpPr>
          <a:xfrm>
            <a:off x="7992864" y="3515361"/>
            <a:ext cx="2772547" cy="637806"/>
            <a:chOff x="7495402" y="0"/>
            <a:chExt cx="2772547" cy="728134"/>
          </a:xfrm>
        </p:grpSpPr>
        <p:sp>
          <p:nvSpPr>
            <p:cNvPr id="13" name="Chevron 12"/>
            <p:cNvSpPr/>
            <p:nvPr/>
          </p:nvSpPr>
          <p:spPr>
            <a:xfrm>
              <a:off x="7495402" y="0"/>
              <a:ext cx="2772547" cy="728134"/>
            </a:xfrm>
            <a:prstGeom prst="chevron">
              <a:avLst/>
            </a:prstGeom>
            <a:solidFill>
              <a:schemeClr val="accent1">
                <a:lumMod val="75000"/>
              </a:schemeClr>
            </a:solidFill>
          </p:spPr>
          <p:style>
            <a:lnRef idx="2">
              <a:schemeClr val="lt1">
                <a:hueOff val="0"/>
                <a:satOff val="0"/>
                <a:lumOff val="0"/>
                <a:alphaOff val="0"/>
              </a:schemeClr>
            </a:lnRef>
            <a:fillRef idx="1">
              <a:schemeClr val="accent5">
                <a:hueOff val="-2226681"/>
                <a:satOff val="-18156"/>
                <a:lumOff val="4903"/>
                <a:alphaOff val="0"/>
              </a:schemeClr>
            </a:fillRef>
            <a:effectRef idx="0">
              <a:schemeClr val="accent5">
                <a:hueOff val="-2226681"/>
                <a:satOff val="-18156"/>
                <a:lumOff val="4903"/>
                <a:alphaOff val="0"/>
              </a:schemeClr>
            </a:effectRef>
            <a:fontRef idx="minor">
              <a:schemeClr val="lt1"/>
            </a:fontRef>
          </p:style>
        </p:sp>
        <p:sp>
          <p:nvSpPr>
            <p:cNvPr id="14" name="Chevron 4"/>
            <p:cNvSpPr txBox="1"/>
            <p:nvPr/>
          </p:nvSpPr>
          <p:spPr>
            <a:xfrm>
              <a:off x="7859469" y="0"/>
              <a:ext cx="2044413" cy="7281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a:t>Comments EC     L4</a:t>
              </a:r>
            </a:p>
          </p:txBody>
        </p:sp>
      </p:grpSp>
      <p:grpSp>
        <p:nvGrpSpPr>
          <p:cNvPr id="16" name="Group 15"/>
          <p:cNvGrpSpPr/>
          <p:nvPr/>
        </p:nvGrpSpPr>
        <p:grpSpPr>
          <a:xfrm>
            <a:off x="3077633" y="3730151"/>
            <a:ext cx="4897967" cy="1060015"/>
            <a:chOff x="3930" y="2551705"/>
            <a:chExt cx="1604367" cy="641746"/>
          </a:xfrm>
        </p:grpSpPr>
        <p:sp>
          <p:nvSpPr>
            <p:cNvPr id="17" name="Chevron 16"/>
            <p:cNvSpPr/>
            <p:nvPr/>
          </p:nvSpPr>
          <p:spPr>
            <a:xfrm>
              <a:off x="3930" y="2551705"/>
              <a:ext cx="1604367" cy="641746"/>
            </a:xfrm>
            <a:prstGeom prst="chevron">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8" name="Chevron 4"/>
            <p:cNvSpPr txBox="1"/>
            <p:nvPr/>
          </p:nvSpPr>
          <p:spPr>
            <a:xfrm>
              <a:off x="324803" y="2551705"/>
              <a:ext cx="962621" cy="6417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0020" tIns="53340" rIns="53340" bIns="53340" numCol="1" spcCol="1270" anchor="ctr" anchorCtr="0">
              <a:noAutofit/>
            </a:bodyPr>
            <a:lstStyle/>
            <a:p>
              <a:pPr lvl="0" algn="ctr" defTabSz="1778000">
                <a:lnSpc>
                  <a:spcPct val="90000"/>
                </a:lnSpc>
                <a:spcBef>
                  <a:spcPct val="0"/>
                </a:spcBef>
                <a:spcAft>
                  <a:spcPct val="35000"/>
                </a:spcAft>
              </a:pPr>
              <a:r>
                <a:rPr lang="en-US" sz="2000" kern="1200" dirty="0"/>
                <a:t>ISMR</a:t>
              </a:r>
            </a:p>
          </p:txBody>
        </p:sp>
      </p:grpSp>
      <p:cxnSp>
        <p:nvCxnSpPr>
          <p:cNvPr id="15" name="Straight Connector 14"/>
          <p:cNvCxnSpPr/>
          <p:nvPr/>
        </p:nvCxnSpPr>
        <p:spPr>
          <a:xfrm>
            <a:off x="3438040" y="2018454"/>
            <a:ext cx="38100" cy="341376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727536" y="1636091"/>
            <a:ext cx="1459108" cy="369332"/>
          </a:xfrm>
          <a:prstGeom prst="rect">
            <a:avLst/>
          </a:prstGeom>
          <a:noFill/>
        </p:spPr>
        <p:txBody>
          <a:bodyPr wrap="square" rtlCol="0">
            <a:spAutoFit/>
          </a:bodyPr>
          <a:lstStyle/>
          <a:p>
            <a:pPr>
              <a:buClr>
                <a:schemeClr val="accent5"/>
              </a:buClr>
            </a:pPr>
            <a:r>
              <a:rPr lang="en-US" noProof="0" dirty="0">
                <a:solidFill>
                  <a:srgbClr val="FF0000"/>
                </a:solidFill>
              </a:rPr>
              <a:t>March 2023</a:t>
            </a:r>
            <a:endParaRPr lang="en-GB" noProof="0" dirty="0">
              <a:solidFill>
                <a:srgbClr val="FF0000"/>
              </a:solidFill>
            </a:endParaRPr>
          </a:p>
        </p:txBody>
      </p:sp>
      <p:sp>
        <p:nvSpPr>
          <p:cNvPr id="20" name="Rectangle 19"/>
          <p:cNvSpPr/>
          <p:nvPr/>
        </p:nvSpPr>
        <p:spPr>
          <a:xfrm>
            <a:off x="9835376" y="5926873"/>
            <a:ext cx="2062975" cy="741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4374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9767442" y="3874195"/>
            <a:ext cx="2269942" cy="2914231"/>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stretch>
            <a:fillRect/>
          </a:stretch>
        </p:blipFill>
        <p:spPr>
          <a:xfrm>
            <a:off x="189793" y="3874195"/>
            <a:ext cx="2187648" cy="2845588"/>
          </a:xfrm>
          <a:prstGeom prst="rect">
            <a:avLst/>
          </a:prstGeom>
          <a:ln>
            <a:noFill/>
          </a:ln>
          <a:effectLst>
            <a:outerShdw blurRad="292100" dist="139700" dir="2700000" algn="tl" rotWithShape="0">
              <a:srgbClr val="333333">
                <a:alpha val="65000"/>
              </a:srgbClr>
            </a:outerShdw>
          </a:effectLst>
        </p:spPr>
      </p:pic>
      <p:sp>
        <p:nvSpPr>
          <p:cNvPr id="4" name="Content Placeholder 3">
            <a:extLst>
              <a:ext uri="{FF2B5EF4-FFF2-40B4-BE49-F238E27FC236}">
                <a16:creationId xmlns:a16="http://schemas.microsoft.com/office/drawing/2014/main" id="{593DE730-EF82-754E-87B2-5AE54FEE8C99}"/>
              </a:ext>
            </a:extLst>
          </p:cNvPr>
          <p:cNvSpPr>
            <a:spLocks noGrp="1"/>
          </p:cNvSpPr>
          <p:nvPr>
            <p:ph sz="half" idx="2"/>
          </p:nvPr>
        </p:nvSpPr>
        <p:spPr/>
        <p:txBody>
          <a:bodyPr/>
          <a:lstStyle/>
          <a:p>
            <a:pPr marL="342900" marR="0" lvl="0" indent="-342900" algn="l" defTabSz="914400" rtl="0" eaLnBrk="1" fontAlgn="auto" latinLnBrk="0" hangingPunct="1">
              <a:lnSpc>
                <a:spcPct val="100000"/>
              </a:lnSpc>
              <a:spcBef>
                <a:spcPts val="0"/>
              </a:spcBef>
              <a:spcAft>
                <a:spcPts val="600"/>
              </a:spcAft>
              <a:buClr>
                <a:srgbClr val="F8CC29"/>
              </a:buClr>
              <a:buSzTx/>
              <a:buFont typeface="Arial"/>
              <a:buChar char="•"/>
              <a:tabLst/>
              <a:defRPr/>
            </a:pPr>
            <a:r>
              <a:rPr kumimoji="0" lang="en-GB" sz="2400" b="0" i="0" u="none" strike="noStrike" kern="1200" cap="none" spc="0" normalizeH="0" baseline="0" noProof="0" dirty="0">
                <a:ln>
                  <a:noFill/>
                </a:ln>
                <a:solidFill>
                  <a:srgbClr val="4D4D4D"/>
                </a:solidFill>
                <a:effectLst/>
                <a:uLnTx/>
                <a:uFillTx/>
                <a:latin typeface="Arial"/>
                <a:ea typeface="+mn-ea"/>
                <a:cs typeface="+mn-cs"/>
              </a:rPr>
              <a:t>Long-term reporting:</a:t>
            </a:r>
          </a:p>
          <a:p>
            <a:pPr marL="685800" marR="0" lvl="1" indent="-228600" algn="l" defTabSz="914400" rtl="0" eaLnBrk="1" fontAlgn="auto" latinLnBrk="0" hangingPunct="1">
              <a:lnSpc>
                <a:spcPct val="100000"/>
              </a:lnSpc>
              <a:spcBef>
                <a:spcPts val="500"/>
              </a:spcBef>
              <a:spcAft>
                <a:spcPts val="600"/>
              </a:spcAft>
              <a:buClr>
                <a:srgbClr val="F8CC29"/>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Aggregated and anonymized data can be made </a:t>
            </a:r>
            <a:r>
              <a:rPr kumimoji="0" lang="en-GB" sz="2000" b="1" i="0" u="none" strike="noStrike" kern="1200" cap="none" spc="0" normalizeH="0" baseline="0" noProof="0" dirty="0">
                <a:ln>
                  <a:noFill/>
                </a:ln>
                <a:solidFill>
                  <a:srgbClr val="4D4D4D"/>
                </a:solidFill>
                <a:effectLst/>
                <a:uLnTx/>
                <a:uFillTx/>
                <a:latin typeface="Arial"/>
                <a:ea typeface="+mn-ea"/>
                <a:cs typeface="+mn-cs"/>
              </a:rPr>
              <a:t>public </a:t>
            </a:r>
            <a:r>
              <a:rPr kumimoji="0" lang="en-GB" sz="2000" i="0" u="none" strike="noStrike" kern="1200" cap="none" spc="0" normalizeH="0" baseline="0" noProof="0" dirty="0">
                <a:ln>
                  <a:noFill/>
                </a:ln>
                <a:solidFill>
                  <a:srgbClr val="4D4D4D"/>
                </a:solidFill>
                <a:effectLst/>
                <a:uLnTx/>
                <a:uFillTx/>
                <a:latin typeface="Arial"/>
                <a:ea typeface="+mn-ea"/>
                <a:cs typeface="+mn-cs"/>
              </a:rPr>
              <a:t>(e.g.</a:t>
            </a:r>
            <a:r>
              <a:rPr kumimoji="0" lang="en-GB" sz="2000" i="0" u="none" strike="noStrike" kern="1200" cap="none" spc="0" normalizeH="0" noProof="0" dirty="0">
                <a:ln>
                  <a:noFill/>
                </a:ln>
                <a:solidFill>
                  <a:srgbClr val="4D4D4D"/>
                </a:solidFill>
                <a:effectLst/>
                <a:uLnTx/>
                <a:uFillTx/>
                <a:latin typeface="Arial"/>
                <a:ea typeface="+mn-ea"/>
                <a:cs typeface="+mn-cs"/>
              </a:rPr>
              <a:t> annual report on AVs safety performance)</a:t>
            </a:r>
          </a:p>
          <a:p>
            <a:pPr marL="685800" marR="0" lvl="1" indent="-228600" algn="l" defTabSz="914400" rtl="0" eaLnBrk="1" fontAlgn="auto" latinLnBrk="0" hangingPunct="1">
              <a:lnSpc>
                <a:spcPct val="100000"/>
              </a:lnSpc>
              <a:spcBef>
                <a:spcPts val="500"/>
              </a:spcBef>
              <a:spcAft>
                <a:spcPts val="600"/>
              </a:spcAft>
              <a:buClr>
                <a:srgbClr val="F8CC29"/>
              </a:buClr>
              <a:buSzTx/>
              <a:buFont typeface="Arial" panose="020B0604020202020204" pitchFamily="34" charset="0"/>
              <a:buChar char="•"/>
              <a:tabLst/>
              <a:defRPr/>
            </a:pPr>
            <a:r>
              <a:rPr lang="en-GB" dirty="0">
                <a:solidFill>
                  <a:srgbClr val="4D4D4D"/>
                </a:solidFill>
                <a:latin typeface="Arial"/>
              </a:rPr>
              <a:t>Authorities will process data</a:t>
            </a:r>
            <a:endParaRPr kumimoji="0" lang="en-GB" sz="2000" i="0" u="none" strike="noStrike" kern="1200" cap="none" spc="0" normalizeH="0" baseline="0" noProof="0" dirty="0">
              <a:ln>
                <a:noFill/>
              </a:ln>
              <a:solidFill>
                <a:srgbClr val="4D4D4D"/>
              </a:solidFill>
              <a:effectLst/>
              <a:uLnTx/>
              <a:uFillTx/>
              <a:latin typeface="Arial"/>
              <a:ea typeface="+mn-ea"/>
              <a:cs typeface="+mn-cs"/>
            </a:endParaRP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Data reporting</a:t>
            </a:r>
          </a:p>
        </p:txBody>
      </p:sp>
      <p:sp>
        <p:nvSpPr>
          <p:cNvPr id="5" name="Content Placeholder 4">
            <a:extLst>
              <a:ext uri="{FF2B5EF4-FFF2-40B4-BE49-F238E27FC236}">
                <a16:creationId xmlns:a16="http://schemas.microsoft.com/office/drawing/2014/main" id="{A60D4A45-0AA2-A34F-B32E-7A3EF818AD11}"/>
              </a:ext>
            </a:extLst>
          </p:cNvPr>
          <p:cNvSpPr>
            <a:spLocks noGrp="1"/>
          </p:cNvSpPr>
          <p:nvPr>
            <p:ph idx="10"/>
          </p:nvPr>
        </p:nvSpPr>
        <p:spPr>
          <a:xfrm>
            <a:off x="967153" y="1825624"/>
            <a:ext cx="5403829" cy="4170363"/>
          </a:xfrm>
        </p:spPr>
        <p:txBody>
          <a:bodyPr/>
          <a:lstStyle/>
          <a:p>
            <a:pPr>
              <a:spcAft>
                <a:spcPts val="600"/>
              </a:spcAft>
            </a:pPr>
            <a:r>
              <a:rPr lang="en-GB" dirty="0"/>
              <a:t>Short-term reporting:</a:t>
            </a:r>
          </a:p>
          <a:p>
            <a:pPr lvl="1">
              <a:spcAft>
                <a:spcPts val="600"/>
              </a:spcAft>
            </a:pPr>
            <a:r>
              <a:rPr lang="en-GB" dirty="0"/>
              <a:t>Reported information shall remain </a:t>
            </a:r>
            <a:r>
              <a:rPr lang="en-GB" b="1" dirty="0"/>
              <a:t>confidential</a:t>
            </a:r>
            <a:r>
              <a:rPr lang="en-GB" dirty="0"/>
              <a:t> (accessible to authorities only)</a:t>
            </a:r>
          </a:p>
          <a:p>
            <a:pPr lvl="1">
              <a:spcAft>
                <a:spcPts val="600"/>
              </a:spcAft>
            </a:pPr>
            <a:r>
              <a:rPr lang="en-GB" dirty="0"/>
              <a:t>Issue safety recommendations</a:t>
            </a:r>
          </a:p>
        </p:txBody>
      </p:sp>
      <p:pic>
        <p:nvPicPr>
          <p:cNvPr id="7" name="Picture 6">
            <a:extLst>
              <a:ext uri="{FF2B5EF4-FFF2-40B4-BE49-F238E27FC236}">
                <a16:creationId xmlns:a16="http://schemas.microsoft.com/office/drawing/2014/main" id="{416A39B9-82EC-FD48-AAE0-901647ADD71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351509" y="4360864"/>
            <a:ext cx="5502318" cy="2427562"/>
          </a:xfrm>
          <a:prstGeom prst="rect">
            <a:avLst/>
          </a:prstGeom>
          <a:noFill/>
          <a:ln>
            <a:noFill/>
          </a:ln>
        </p:spPr>
      </p:pic>
      <p:cxnSp>
        <p:nvCxnSpPr>
          <p:cNvPr id="8" name="Straight Arrow Connector 7">
            <a:extLst>
              <a:ext uri="{FF2B5EF4-FFF2-40B4-BE49-F238E27FC236}">
                <a16:creationId xmlns:a16="http://schemas.microsoft.com/office/drawing/2014/main" id="{7179C341-3B23-0C46-A98B-EA39F84BD14C}"/>
              </a:ext>
            </a:extLst>
          </p:cNvPr>
          <p:cNvCxnSpPr>
            <a:cxnSpLocks/>
          </p:cNvCxnSpPr>
          <p:nvPr/>
        </p:nvCxnSpPr>
        <p:spPr>
          <a:xfrm>
            <a:off x="2494722" y="4184374"/>
            <a:ext cx="1282148" cy="934278"/>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310F476-3BA8-4B4A-BD3B-33CFBD0FE579}"/>
              </a:ext>
            </a:extLst>
          </p:cNvPr>
          <p:cNvCxnSpPr>
            <a:cxnSpLocks/>
          </p:cNvCxnSpPr>
          <p:nvPr/>
        </p:nvCxnSpPr>
        <p:spPr>
          <a:xfrm flipH="1">
            <a:off x="7734301" y="3819293"/>
            <a:ext cx="1894777" cy="2463487"/>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847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Exchanges with EDR/DSSAD</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002232610"/>
              </p:ext>
            </p:extLst>
          </p:nvPr>
        </p:nvGraphicFramePr>
        <p:xfrm>
          <a:off x="970722" y="1825201"/>
          <a:ext cx="9259092" cy="3917855"/>
        </p:xfrm>
        <a:graphic>
          <a:graphicData uri="http://schemas.openxmlformats.org/drawingml/2006/table">
            <a:tbl>
              <a:tblPr firstRow="1" firstCol="1" bandRow="1">
                <a:tableStyleId>{21E4AEA4-8DFA-4A89-87EB-49C32662AFE0}</a:tableStyleId>
              </a:tblPr>
              <a:tblGrid>
                <a:gridCol w="4972132">
                  <a:extLst>
                    <a:ext uri="{9D8B030D-6E8A-4147-A177-3AD203B41FA5}">
                      <a16:colId xmlns:a16="http://schemas.microsoft.com/office/drawing/2014/main" val="398419509"/>
                    </a:ext>
                  </a:extLst>
                </a:gridCol>
                <a:gridCol w="2264444">
                  <a:extLst>
                    <a:ext uri="{9D8B030D-6E8A-4147-A177-3AD203B41FA5}">
                      <a16:colId xmlns:a16="http://schemas.microsoft.com/office/drawing/2014/main" val="2334297515"/>
                    </a:ext>
                  </a:extLst>
                </a:gridCol>
                <a:gridCol w="2022516">
                  <a:extLst>
                    <a:ext uri="{9D8B030D-6E8A-4147-A177-3AD203B41FA5}">
                      <a16:colId xmlns:a16="http://schemas.microsoft.com/office/drawing/2014/main" val="3903365529"/>
                    </a:ext>
                  </a:extLst>
                </a:gridCol>
              </a:tblGrid>
              <a:tr h="313109">
                <a:tc>
                  <a:txBody>
                    <a:bodyPr/>
                    <a:lstStyle/>
                    <a:p>
                      <a:pPr>
                        <a:lnSpc>
                          <a:spcPts val="1000"/>
                        </a:lnSpc>
                        <a:spcBef>
                          <a:spcPts val="400"/>
                        </a:spcBef>
                        <a:spcAft>
                          <a:spcPts val="400"/>
                        </a:spcAft>
                      </a:pPr>
                      <a:r>
                        <a:rPr lang="en-GB" sz="1000" dirty="0">
                          <a:effectLst/>
                        </a:rPr>
                        <a:t>Occurrence</a:t>
                      </a:r>
                      <a:endParaRPr lang="en-GB" sz="1100" dirty="0">
                        <a:effectLst/>
                        <a:latin typeface="Times New Roman" panose="02020603050405020304" pitchFamily="18" charset="0"/>
                        <a:ea typeface="MS Mincho"/>
                        <a:cs typeface="Arial" panose="020B0604020202020204" pitchFamily="34" charset="0"/>
                      </a:endParaRPr>
                    </a:p>
                  </a:txBody>
                  <a:tcPr marL="60385" marR="60385" marT="0" marB="0" anchor="ctr">
                    <a:solidFill>
                      <a:schemeClr val="accent2">
                        <a:lumMod val="50000"/>
                      </a:schemeClr>
                    </a:solidFill>
                  </a:tcPr>
                </a:tc>
                <a:tc>
                  <a:txBody>
                    <a:bodyPr/>
                    <a:lstStyle/>
                    <a:p>
                      <a:pPr>
                        <a:lnSpc>
                          <a:spcPts val="1000"/>
                        </a:lnSpc>
                        <a:spcBef>
                          <a:spcPts val="400"/>
                        </a:spcBef>
                        <a:spcAft>
                          <a:spcPts val="400"/>
                        </a:spcAft>
                      </a:pPr>
                      <a:r>
                        <a:rPr lang="en-GB" sz="1000" dirty="0">
                          <a:effectLst/>
                        </a:rPr>
                        <a:t>Short-term reporting [1 Month]</a:t>
                      </a:r>
                      <a:endParaRPr lang="en-GB" sz="1100" dirty="0">
                        <a:effectLst/>
                        <a:latin typeface="Times New Roman" panose="02020603050405020304" pitchFamily="18" charset="0"/>
                        <a:ea typeface="MS Mincho"/>
                        <a:cs typeface="Arial" panose="020B0604020202020204" pitchFamily="34" charset="0"/>
                      </a:endParaRPr>
                    </a:p>
                  </a:txBody>
                  <a:tcPr marL="60385" marR="60385" marT="0" marB="0" anchor="ctr">
                    <a:solidFill>
                      <a:schemeClr val="accent2">
                        <a:lumMod val="50000"/>
                      </a:schemeClr>
                    </a:solidFill>
                  </a:tcPr>
                </a:tc>
                <a:tc>
                  <a:txBody>
                    <a:bodyPr/>
                    <a:lstStyle/>
                    <a:p>
                      <a:pPr>
                        <a:lnSpc>
                          <a:spcPts val="1000"/>
                        </a:lnSpc>
                        <a:spcBef>
                          <a:spcPts val="400"/>
                        </a:spcBef>
                        <a:spcAft>
                          <a:spcPts val="400"/>
                        </a:spcAft>
                      </a:pPr>
                      <a:r>
                        <a:rPr lang="en-GB" sz="1000" dirty="0">
                          <a:effectLst/>
                        </a:rPr>
                        <a:t>Periodic Reporting [1 Year]</a:t>
                      </a:r>
                      <a:endParaRPr lang="en-GB" sz="1100" dirty="0">
                        <a:effectLst/>
                        <a:latin typeface="Times New Roman" panose="02020603050405020304" pitchFamily="18" charset="0"/>
                        <a:ea typeface="MS Mincho"/>
                        <a:cs typeface="Arial" panose="020B0604020202020204" pitchFamily="34" charset="0"/>
                      </a:endParaRPr>
                    </a:p>
                  </a:txBody>
                  <a:tcPr marL="60385" marR="60385" marT="0" marB="0" anchor="ctr">
                    <a:solidFill>
                      <a:schemeClr val="accent2">
                        <a:lumMod val="50000"/>
                      </a:schemeClr>
                    </a:solidFill>
                  </a:tcPr>
                </a:tc>
                <a:extLst>
                  <a:ext uri="{0D108BD9-81ED-4DB2-BD59-A6C34878D82A}">
                    <a16:rowId xmlns:a16="http://schemas.microsoft.com/office/drawing/2014/main" val="437140305"/>
                  </a:ext>
                </a:extLst>
              </a:tr>
              <a:tr h="253842">
                <a:tc>
                  <a:txBody>
                    <a:bodyPr/>
                    <a:lstStyle/>
                    <a:p>
                      <a:pPr marR="71755">
                        <a:lnSpc>
                          <a:spcPts val="1200"/>
                        </a:lnSpc>
                        <a:spcBef>
                          <a:spcPts val="200"/>
                        </a:spcBef>
                        <a:spcAft>
                          <a:spcPts val="600"/>
                        </a:spcAft>
                      </a:pPr>
                      <a:r>
                        <a:rPr lang="en-GB" sz="900">
                          <a:effectLst/>
                        </a:rPr>
                        <a:t>1.a. Safety critical occurrences known to the ADS manufacturer or OEM</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1711837096"/>
                  </a:ext>
                </a:extLst>
              </a:tr>
              <a:tr h="253842">
                <a:tc>
                  <a:txBody>
                    <a:bodyPr/>
                    <a:lstStyle/>
                    <a:p>
                      <a:pPr marR="71755">
                        <a:lnSpc>
                          <a:spcPts val="1200"/>
                        </a:lnSpc>
                        <a:spcBef>
                          <a:spcPts val="200"/>
                        </a:spcBef>
                        <a:spcAft>
                          <a:spcPts val="600"/>
                        </a:spcAft>
                      </a:pPr>
                      <a:r>
                        <a:rPr lang="en-GB" sz="900">
                          <a:effectLst/>
                        </a:rPr>
                        <a:t>1.b. Occurrences related to ADS operation outside its ODD</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2973290297"/>
                  </a:ext>
                </a:extLst>
              </a:tr>
              <a:tr h="253842">
                <a:tc>
                  <a:txBody>
                    <a:bodyPr/>
                    <a:lstStyle/>
                    <a:p>
                      <a:pPr marR="71755">
                        <a:lnSpc>
                          <a:spcPts val="1200"/>
                        </a:lnSpc>
                        <a:spcBef>
                          <a:spcPts val="200"/>
                        </a:spcBef>
                        <a:spcAft>
                          <a:spcPts val="600"/>
                        </a:spcAft>
                      </a:pPr>
                      <a:r>
                        <a:rPr lang="en-GB" sz="900">
                          <a:effectLst/>
                        </a:rPr>
                        <a:t>1.c. ADS failure to achieve a minimal risk condition when necessary</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282628182"/>
                  </a:ext>
                </a:extLst>
              </a:tr>
              <a:tr h="253842">
                <a:tc>
                  <a:txBody>
                    <a:bodyPr/>
                    <a:lstStyle/>
                    <a:p>
                      <a:pPr marR="71755">
                        <a:lnSpc>
                          <a:spcPts val="1200"/>
                        </a:lnSpc>
                        <a:spcBef>
                          <a:spcPts val="200"/>
                        </a:spcBef>
                        <a:spcAft>
                          <a:spcPts val="600"/>
                        </a:spcAft>
                      </a:pPr>
                      <a:r>
                        <a:rPr lang="en-GB" sz="900">
                          <a:effectLst/>
                        </a:rPr>
                        <a:t>1.d. Communication-related occurrences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709376855"/>
                  </a:ext>
                </a:extLst>
              </a:tr>
              <a:tr h="253842">
                <a:tc>
                  <a:txBody>
                    <a:bodyPr/>
                    <a:lstStyle/>
                    <a:p>
                      <a:pPr marR="71755">
                        <a:lnSpc>
                          <a:spcPts val="1200"/>
                        </a:lnSpc>
                        <a:spcBef>
                          <a:spcPts val="200"/>
                        </a:spcBef>
                        <a:spcAft>
                          <a:spcPts val="600"/>
                        </a:spcAft>
                      </a:pPr>
                      <a:r>
                        <a:rPr lang="en-GB" sz="900">
                          <a:effectLst/>
                        </a:rPr>
                        <a:t>1.e. Cybersecurity-related occurrences</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1525815179"/>
                  </a:ext>
                </a:extLst>
              </a:tr>
              <a:tr h="253842">
                <a:tc>
                  <a:txBody>
                    <a:bodyPr/>
                    <a:lstStyle/>
                    <a:p>
                      <a:pPr marR="71755">
                        <a:lnSpc>
                          <a:spcPts val="1200"/>
                        </a:lnSpc>
                        <a:spcBef>
                          <a:spcPts val="200"/>
                        </a:spcBef>
                        <a:spcAft>
                          <a:spcPts val="600"/>
                        </a:spcAft>
                      </a:pPr>
                      <a:r>
                        <a:rPr lang="en-GB" sz="900" dirty="0">
                          <a:effectLst/>
                        </a:rPr>
                        <a:t>1.f. Interaction with remote operator if applicable  </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2656313670"/>
                  </a:ext>
                </a:extLst>
              </a:tr>
              <a:tr h="253842">
                <a:tc>
                  <a:txBody>
                    <a:bodyPr/>
                    <a:lstStyle/>
                    <a:p>
                      <a:pPr marR="71755">
                        <a:lnSpc>
                          <a:spcPts val="1200"/>
                        </a:lnSpc>
                        <a:spcBef>
                          <a:spcPts val="200"/>
                        </a:spcBef>
                        <a:spcAft>
                          <a:spcPts val="600"/>
                        </a:spcAft>
                      </a:pPr>
                      <a:r>
                        <a:rPr lang="en-GB" sz="900" dirty="0">
                          <a:effectLst/>
                        </a:rPr>
                        <a:t>2.a. Driver unavailability (where applicable) and other user-related occurrences</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solidFill>
                      <a:schemeClr val="accent2">
                        <a:lumMod val="60000"/>
                        <a:lumOff val="40000"/>
                      </a:schemeClr>
                    </a:solidFill>
                  </a:tcPr>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418286579"/>
                  </a:ext>
                </a:extLst>
              </a:tr>
              <a:tr h="253842">
                <a:tc>
                  <a:txBody>
                    <a:bodyPr/>
                    <a:lstStyle/>
                    <a:p>
                      <a:pPr marR="71755">
                        <a:lnSpc>
                          <a:spcPts val="1200"/>
                        </a:lnSpc>
                        <a:spcBef>
                          <a:spcPts val="200"/>
                        </a:spcBef>
                        <a:spcAft>
                          <a:spcPts val="600"/>
                        </a:spcAft>
                      </a:pPr>
                      <a:r>
                        <a:rPr lang="en-GB" sz="900" dirty="0">
                          <a:effectLst/>
                        </a:rPr>
                        <a:t>2.b. Occurrences related to Transfer of Control failure</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solidFill>
                      <a:schemeClr val="accent2">
                        <a:lumMod val="60000"/>
                        <a:lumOff val="40000"/>
                      </a:schemeClr>
                    </a:solidFill>
                  </a:tcPr>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782619606"/>
                  </a:ext>
                </a:extLst>
              </a:tr>
              <a:tr h="253842">
                <a:tc>
                  <a:txBody>
                    <a:bodyPr/>
                    <a:lstStyle/>
                    <a:p>
                      <a:pPr marR="71755">
                        <a:lnSpc>
                          <a:spcPts val="1200"/>
                        </a:lnSpc>
                        <a:spcBef>
                          <a:spcPts val="200"/>
                        </a:spcBef>
                        <a:spcAft>
                          <a:spcPts val="600"/>
                        </a:spcAft>
                      </a:pPr>
                      <a:r>
                        <a:rPr lang="en-GB" sz="900" dirty="0">
                          <a:effectLst/>
                        </a:rPr>
                        <a:t>2.c. Prevention of takeover under unsafe conditions</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solidFill>
                      <a:schemeClr val="accent2">
                        <a:lumMod val="60000"/>
                        <a:lumOff val="40000"/>
                      </a:schemeClr>
                    </a:solidFill>
                  </a:tcPr>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221373833"/>
                  </a:ext>
                </a:extLst>
              </a:tr>
              <a:tr h="253842">
                <a:tc>
                  <a:txBody>
                    <a:bodyPr/>
                    <a:lstStyle/>
                    <a:p>
                      <a:pPr marR="71755">
                        <a:lnSpc>
                          <a:spcPts val="1200"/>
                        </a:lnSpc>
                        <a:spcBef>
                          <a:spcPts val="200"/>
                        </a:spcBef>
                        <a:spcAft>
                          <a:spcPts val="600"/>
                        </a:spcAft>
                      </a:pPr>
                      <a:r>
                        <a:rPr lang="en-GB" sz="900" dirty="0">
                          <a:effectLst/>
                        </a:rPr>
                        <a:t>3.a. Occurrences related ADS failure</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1099010246"/>
                  </a:ext>
                </a:extLst>
              </a:tr>
              <a:tr h="253842">
                <a:tc>
                  <a:txBody>
                    <a:bodyPr/>
                    <a:lstStyle/>
                    <a:p>
                      <a:pPr marR="71755">
                        <a:lnSpc>
                          <a:spcPts val="1200"/>
                        </a:lnSpc>
                        <a:spcBef>
                          <a:spcPts val="200"/>
                        </a:spcBef>
                        <a:spcAft>
                          <a:spcPts val="600"/>
                        </a:spcAft>
                      </a:pPr>
                      <a:r>
                        <a:rPr lang="en-GB" sz="900">
                          <a:effectLst/>
                        </a:rPr>
                        <a:t>3.b. Maintenance and repair problems</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62719792"/>
                  </a:ext>
                </a:extLst>
              </a:tr>
              <a:tr h="253842">
                <a:tc>
                  <a:txBody>
                    <a:bodyPr/>
                    <a:lstStyle/>
                    <a:p>
                      <a:pPr marR="71755">
                        <a:lnSpc>
                          <a:spcPts val="1200"/>
                        </a:lnSpc>
                        <a:spcBef>
                          <a:spcPts val="200"/>
                        </a:spcBef>
                        <a:spcAft>
                          <a:spcPts val="600"/>
                        </a:spcAft>
                      </a:pPr>
                      <a:r>
                        <a:rPr lang="en-GB" sz="900">
                          <a:effectLst/>
                        </a:rPr>
                        <a:t>3.c. Occurrences related to unauthorized modifications</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 </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463987448"/>
                  </a:ext>
                </a:extLst>
              </a:tr>
              <a:tr h="268379">
                <a:tc>
                  <a:txBody>
                    <a:bodyPr/>
                    <a:lstStyle/>
                    <a:p>
                      <a:pPr marR="71755">
                        <a:lnSpc>
                          <a:spcPts val="1200"/>
                        </a:lnSpc>
                        <a:spcBef>
                          <a:spcPts val="200"/>
                        </a:spcBef>
                        <a:spcAft>
                          <a:spcPts val="600"/>
                        </a:spcAft>
                      </a:pPr>
                      <a:r>
                        <a:rPr lang="en-GB" sz="900">
                          <a:effectLst/>
                        </a:rPr>
                        <a:t>3.d. Modifications made by the ADS manufacturer or OEM to address an identified and significant ADS safety issue</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 (if the issue presented an unreasonable risk to safety)</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3746693"/>
                  </a:ext>
                </a:extLst>
              </a:tr>
              <a:tr h="253842">
                <a:tc>
                  <a:txBody>
                    <a:bodyPr/>
                    <a:lstStyle/>
                    <a:p>
                      <a:pPr marR="71755">
                        <a:lnSpc>
                          <a:spcPts val="1200"/>
                        </a:lnSpc>
                        <a:spcBef>
                          <a:spcPts val="200"/>
                        </a:spcBef>
                        <a:spcAft>
                          <a:spcPts val="600"/>
                        </a:spcAft>
                      </a:pPr>
                      <a:r>
                        <a:rPr lang="en-GB" sz="900" dirty="0">
                          <a:effectLst/>
                        </a:rPr>
                        <a:t>4. Occurrences related to the identification of new safety-relevant scenarios</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solidFill>
                      <a:schemeClr val="accent2">
                        <a:lumMod val="60000"/>
                        <a:lumOff val="40000"/>
                      </a:schemeClr>
                    </a:solidFill>
                  </a:tcPr>
                </a:tc>
                <a:tc>
                  <a:txBody>
                    <a:bodyPr/>
                    <a:lstStyle/>
                    <a:p>
                      <a:pPr marR="71755">
                        <a:lnSpc>
                          <a:spcPts val="1200"/>
                        </a:lnSpc>
                        <a:spcBef>
                          <a:spcPts val="200"/>
                        </a:spcBef>
                        <a:spcAft>
                          <a:spcPts val="600"/>
                        </a:spcAft>
                      </a:pPr>
                      <a:r>
                        <a:rPr lang="en-GB" sz="900">
                          <a:effectLst/>
                        </a:rPr>
                        <a:t>X</a:t>
                      </a:r>
                      <a:endParaRPr lang="en-GB" sz="900">
                        <a:effectLst/>
                        <a:latin typeface="Times New Roman" panose="02020603050405020304" pitchFamily="18" charset="0"/>
                        <a:ea typeface="MS Mincho"/>
                        <a:cs typeface="Arial" panose="020B0604020202020204" pitchFamily="34" charset="0"/>
                      </a:endParaRPr>
                    </a:p>
                  </a:txBody>
                  <a:tcPr marL="60385" marR="60385" marT="0" marB="0"/>
                </a:tc>
                <a:tc>
                  <a:txBody>
                    <a:bodyPr/>
                    <a:lstStyle/>
                    <a:p>
                      <a:pPr marR="71755">
                        <a:lnSpc>
                          <a:spcPts val="1200"/>
                        </a:lnSpc>
                        <a:spcBef>
                          <a:spcPts val="200"/>
                        </a:spcBef>
                        <a:spcAft>
                          <a:spcPts val="600"/>
                        </a:spcAft>
                      </a:pPr>
                      <a:r>
                        <a:rPr lang="en-GB" sz="900" dirty="0">
                          <a:effectLst/>
                        </a:rPr>
                        <a:t>X</a:t>
                      </a:r>
                      <a:endParaRPr lang="en-GB" sz="900" dirty="0">
                        <a:effectLst/>
                        <a:latin typeface="Times New Roman" panose="02020603050405020304" pitchFamily="18" charset="0"/>
                        <a:ea typeface="MS Mincho"/>
                        <a:cs typeface="Arial" panose="020B0604020202020204" pitchFamily="34" charset="0"/>
                      </a:endParaRPr>
                    </a:p>
                  </a:txBody>
                  <a:tcPr marL="60385" marR="60385" marT="0" marB="0"/>
                </a:tc>
                <a:extLst>
                  <a:ext uri="{0D108BD9-81ED-4DB2-BD59-A6C34878D82A}">
                    <a16:rowId xmlns:a16="http://schemas.microsoft.com/office/drawing/2014/main" val="445054902"/>
                  </a:ext>
                </a:extLst>
              </a:tr>
            </a:tbl>
          </a:graphicData>
        </a:graphic>
      </p:graphicFrame>
    </p:spTree>
    <p:extLst>
      <p:ext uri="{BB962C8B-B14F-4D97-AF65-F5344CB8AC3E}">
        <p14:creationId xmlns:p14="http://schemas.microsoft.com/office/powerpoint/2010/main" val="1025384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endParaRPr lang="en-US" sz="1050" dirty="0"/>
          </a:p>
        </p:txBody>
      </p:sp>
      <p:sp>
        <p:nvSpPr>
          <p:cNvPr id="6" name="Rectangle 5"/>
          <p:cNvSpPr/>
          <p:nvPr/>
        </p:nvSpPr>
        <p:spPr>
          <a:xfrm>
            <a:off x="9835376" y="5926873"/>
            <a:ext cx="2062975" cy="741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361931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33</TotalTime>
  <Words>461</Words>
  <Application>Microsoft Office PowerPoint</Application>
  <PresentationFormat>ワイド画面</PresentationFormat>
  <Paragraphs>85</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Arial</vt:lpstr>
      <vt:lpstr>Calibri</vt:lpstr>
      <vt:lpstr>Helvetica</vt:lpstr>
      <vt:lpstr>Times New Roman</vt:lpstr>
      <vt:lpstr>Wingdings</vt:lpstr>
      <vt:lpstr>Office Theme</vt:lpstr>
      <vt:lpstr>VMAD-SG3  Updates and next steps</vt:lpstr>
      <vt:lpstr>SG3 updates</vt:lpstr>
      <vt:lpstr>Roadmap SG3</vt:lpstr>
      <vt:lpstr>Data reporting</vt:lpstr>
      <vt:lpstr>Exchanges with EDR/DSSAD</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VMAD-SG3  Updates and next steps</dc:title>
  <dc:creator>GALASSI Maria Cristina (GROW)</dc:creator>
  <cp:lastModifiedBy>R.Oshita</cp:lastModifiedBy>
  <cp:revision>5</cp:revision>
  <dcterms:created xsi:type="dcterms:W3CDTF">2023-02-27T12:20:59Z</dcterms:created>
  <dcterms:modified xsi:type="dcterms:W3CDTF">2023-02-28T05:12:51Z</dcterms:modified>
</cp:coreProperties>
</file>