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3"/>
  </p:sldMasterIdLst>
  <p:notesMasterIdLst>
    <p:notesMasterId r:id="rId12"/>
  </p:notesMasterIdLst>
  <p:sldIdLst>
    <p:sldId id="1243" r:id="rId4"/>
    <p:sldId id="1415" r:id="rId5"/>
    <p:sldId id="1419" r:id="rId6"/>
    <p:sldId id="1429" r:id="rId7"/>
    <p:sldId id="1417" r:id="rId8"/>
    <p:sldId id="1418" r:id="rId9"/>
    <p:sldId id="1422" r:id="rId10"/>
    <p:sldId id="1424" r:id="rId11"/>
  </p:sldIdLst>
  <p:sldSz cx="12192000" cy="6858000"/>
  <p:notesSz cx="6889750" cy="9671050"/>
  <p:embeddedFontLst>
    <p:embeddedFont>
      <p:font typeface="Arial Nova" panose="020B0504020202020204" pitchFamily="34" charset="0"/>
      <p:regular r:id="rId13"/>
      <p:bold r:id="rId14"/>
      <p:italic r:id="rId15"/>
      <p:boldItalic r:id="rId16"/>
    </p:embeddedFont>
    <p:embeddedFont>
      <p:font typeface="Arial Nova Light" panose="020B0304020202020204" pitchFamily="34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  <p:embeddedFont>
      <p:font typeface="Roboto" panose="02000000000000000000" pitchFamily="2" charset="0"/>
      <p:regular r:id="rId25"/>
      <p:bold r:id="rId26"/>
      <p:italic r:id="rId27"/>
      <p:boldItalic r:id="rId2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2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7" autoAdjust="0"/>
    <p:restoredTop sz="92553" autoAdjust="0"/>
  </p:normalViewPr>
  <p:slideViewPr>
    <p:cSldViewPr snapToGrid="0">
      <p:cViewPr varScale="1">
        <p:scale>
          <a:sx n="57" d="100"/>
          <a:sy n="57" d="100"/>
        </p:scale>
        <p:origin x="962" y="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75" d="100"/>
          <a:sy n="75" d="100"/>
        </p:scale>
        <p:origin x="2102" y="-4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" Type="http://schemas.openxmlformats.org/officeDocument/2006/relationships/slideMaster" Target="slideMasters/slideMaster1.xml"/><Relationship Id="rId21" Type="http://schemas.openxmlformats.org/officeDocument/2006/relationships/font" Target="fonts/font9.fntdata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12.fntdata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558" cy="485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598" y="0"/>
            <a:ext cx="2985558" cy="4852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189814-5BE8-44FA-BFBE-D82CF813FF28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44513" y="1209675"/>
            <a:ext cx="5800725" cy="3263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654192"/>
            <a:ext cx="5511800" cy="380797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85819"/>
            <a:ext cx="2985558" cy="485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598" y="9185819"/>
            <a:ext cx="2985558" cy="4852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6BEADD-F107-4ACF-B4EC-BAD5DBB407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220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6BEADD-F107-4ACF-B4EC-BAD5DBB407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4598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6BEADD-F107-4ACF-B4EC-BAD5DBB407B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6946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3pPr>
            <a:lvl4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4pPr>
            <a:lvl5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49"/>
            <a:ext cx="2743200" cy="365125"/>
          </a:xfrm>
        </p:spPr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D986F44D-5A00-4A36-A23B-7057737FD334}" type="datetimeFigureOut">
              <a:rPr lang="en-US" smtClean="0"/>
              <a:pPr/>
              <a:t>19-Jan-23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9AFDF4-E84A-42BA-A1AA-106DB0898BE3}"/>
              </a:ext>
            </a:extLst>
          </p:cNvPr>
          <p:cNvSpPr txBox="1"/>
          <p:nvPr userDrawn="1"/>
        </p:nvSpPr>
        <p:spPr>
          <a:xfrm>
            <a:off x="8686801" y="6261407"/>
            <a:ext cx="3043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</a:t>
            </a:r>
            <a:r>
              <a:rPr lang="en-US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1200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FRAV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session, 23-27 January 2023</a:t>
            </a:r>
          </a:p>
          <a:p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Slide </a:t>
            </a:r>
            <a:fld id="{C7557266-F6ED-4E33-A138-3ACAF7990C1E}" type="slidenum">
              <a:rPr lang="en-US" sz="120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‹#›</a:t>
            </a:fld>
            <a:endParaRPr lang="en-US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4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19-Jan-23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3D9FF5-1898-2E9C-703E-91B6944227DF}"/>
              </a:ext>
            </a:extLst>
          </p:cNvPr>
          <p:cNvSpPr txBox="1"/>
          <p:nvPr userDrawn="1"/>
        </p:nvSpPr>
        <p:spPr>
          <a:xfrm>
            <a:off x="8686801" y="6261407"/>
            <a:ext cx="30433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</a:t>
            </a:r>
            <a:r>
              <a:rPr lang="en-US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1200" baseline="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GRVA session, 23-27 January 2023</a:t>
            </a:r>
          </a:p>
          <a:p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Slide </a:t>
            </a:r>
            <a:fld id="{C7557266-F6ED-4E33-A138-3ACAF7990C1E}" type="slidenum">
              <a:rPr lang="en-US" sz="1200" smtClean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‹#›</a:t>
            </a:fld>
            <a:endParaRPr lang="en-US" sz="12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895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19-Jan-23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272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19-Jan-23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296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3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Informal Working Group on Functional Requirements for Automated Vehicles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Report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dirty="0">
                <a:solidFill>
                  <a:srgbClr val="FFFFFF"/>
                </a:solidFill>
                <a:latin typeface="+mn-lt"/>
              </a:rPr>
              <a:t>15</a:t>
            </a:r>
            <a:r>
              <a:rPr lang="en-US" sz="1800" baseline="30000" dirty="0">
                <a:solidFill>
                  <a:srgbClr val="FFFFFF"/>
                </a:solidFill>
                <a:latin typeface="+mn-lt"/>
              </a:rPr>
              <a:t>th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GRVA Session</a:t>
            </a:r>
            <a:endParaRPr lang="en-US" sz="18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en-US" sz="1800" dirty="0">
                <a:solidFill>
                  <a:srgbClr val="FFFFFF"/>
                </a:solidFill>
                <a:latin typeface="+mn-lt"/>
              </a:rPr>
              <a:t>23-27 January 2023</a:t>
            </a:r>
            <a:endParaRPr lang="en-US" sz="18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9076544" y="123381"/>
            <a:ext cx="2917786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Informal document </a:t>
            </a:r>
            <a:r>
              <a:rPr lang="en-US" sz="12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GRVA-15-xx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</a:t>
            </a:r>
            <a:r>
              <a:rPr lang="en-US" sz="12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GRVA session, 23-27 January 2023 </a:t>
            </a:r>
            <a:b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lang="en-US" sz="12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Provisional agenda item 4(a)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208266B-D60F-1272-D2D6-807E719F46C4}"/>
              </a:ext>
            </a:extLst>
          </p:cNvPr>
          <p:cNvSpPr txBox="1"/>
          <p:nvPr/>
        </p:nvSpPr>
        <p:spPr>
          <a:xfrm>
            <a:off x="6247275" y="4521819"/>
            <a:ext cx="5317273" cy="156966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FRAV-36-04</a:t>
            </a:r>
          </a:p>
          <a:p>
            <a:pPr algn="ctr"/>
            <a:r>
              <a:rPr lang="en-GB" sz="2400" dirty="0">
                <a:solidFill>
                  <a:srgbClr val="C00000"/>
                </a:solidFill>
              </a:rPr>
              <a:t>Draft status report per feedback received during the 35</a:t>
            </a:r>
            <a:r>
              <a:rPr lang="en-GB" sz="2400" baseline="30000" dirty="0">
                <a:solidFill>
                  <a:srgbClr val="C00000"/>
                </a:solidFill>
              </a:rPr>
              <a:t>th</a:t>
            </a:r>
            <a:r>
              <a:rPr lang="en-GB" sz="2400" dirty="0">
                <a:solidFill>
                  <a:srgbClr val="C00000"/>
                </a:solidFill>
              </a:rPr>
              <a:t> FRAV session for review during the 36</a:t>
            </a:r>
            <a:r>
              <a:rPr lang="en-GB" sz="2400" baseline="30000" dirty="0">
                <a:solidFill>
                  <a:srgbClr val="C00000"/>
                </a:solidFill>
              </a:rPr>
              <a:t>th</a:t>
            </a:r>
            <a:r>
              <a:rPr lang="en-GB" sz="2400" dirty="0">
                <a:solidFill>
                  <a:srgbClr val="C00000"/>
                </a:solidFill>
              </a:rPr>
              <a:t> session.</a:t>
            </a: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19992D-F666-BB5B-2EC1-15886DEDF5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" y="1188719"/>
            <a:ext cx="11065355" cy="5134021"/>
          </a:xfrm>
        </p:spPr>
        <p:txBody>
          <a:bodyPr>
            <a:normAutofit/>
          </a:bodyPr>
          <a:lstStyle/>
          <a:p>
            <a:r>
              <a:rPr lang="en-GB" dirty="0"/>
              <a:t>Guidelines for consideration during the June 2023 WP.29 session.</a:t>
            </a:r>
          </a:p>
          <a:p>
            <a:pPr lvl="1"/>
            <a:r>
              <a:rPr lang="en-GB" dirty="0"/>
              <a:t>Per the AV Framework Document as amended by WP.29-188-12.</a:t>
            </a:r>
          </a:p>
          <a:p>
            <a:pPr lvl="1"/>
            <a:r>
              <a:rPr lang="en-GB" dirty="0"/>
              <a:t>Guidelines for ADS safety requirements and verifiable criteria.</a:t>
            </a:r>
          </a:p>
          <a:p>
            <a:pPr lvl="1"/>
            <a:r>
              <a:rPr lang="en-GB" dirty="0"/>
              <a:t>Second phase to integrate FRAV and VMAD outcomes in 2024 submission.</a:t>
            </a:r>
          </a:p>
          <a:p>
            <a:r>
              <a:rPr lang="en-GB" dirty="0"/>
              <a:t>FRAV currently reviewing draft text.</a:t>
            </a:r>
          </a:p>
          <a:p>
            <a:pPr lvl="1"/>
            <a:r>
              <a:rPr lang="en-GB" dirty="0"/>
              <a:t>Based on GRVA-09-28 (concepts) and GRVA-13-36 (scope of requirements).</a:t>
            </a:r>
          </a:p>
          <a:p>
            <a:pPr lvl="1"/>
            <a:r>
              <a:rPr lang="en-GB" dirty="0"/>
              <a:t>Aim to provide basis for this second phase and reference for use across WP.29 activities (e.g., screening of regulations for ADS application).</a:t>
            </a:r>
          </a:p>
          <a:p>
            <a:pPr lvl="1"/>
            <a:r>
              <a:rPr lang="en-GB" dirty="0"/>
              <a:t>FRAV has reviewed Introduction and DDT sections.</a:t>
            </a:r>
          </a:p>
          <a:p>
            <a:r>
              <a:rPr lang="en-GB" dirty="0"/>
              <a:t>FRAV expects to deliver interim submission for May GRVA session.</a:t>
            </a:r>
          </a:p>
          <a:p>
            <a:pPr lvl="1"/>
            <a:r>
              <a:rPr lang="en-GB" dirty="0"/>
              <a:t>Review by GRVA for submission to the June WP.29 session.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CEF80B-63D3-D5C5-0BB3-67D1597E9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Interim submission</a:t>
            </a:r>
          </a:p>
        </p:txBody>
      </p:sp>
    </p:spTree>
    <p:extLst>
      <p:ext uri="{BB962C8B-B14F-4D97-AF65-F5344CB8AC3E}">
        <p14:creationId xmlns:p14="http://schemas.microsoft.com/office/powerpoint/2010/main" val="64987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16140E-07B5-E301-AD4E-BDDC89C21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" y="1188720"/>
            <a:ext cx="11182443" cy="5016934"/>
          </a:xfrm>
        </p:spPr>
        <p:txBody>
          <a:bodyPr>
            <a:normAutofit/>
          </a:bodyPr>
          <a:lstStyle/>
          <a:p>
            <a:r>
              <a:rPr lang="en-GB" dirty="0"/>
              <a:t>Behavioural competencies provide the verifiable criteria for DDT performance.</a:t>
            </a:r>
          </a:p>
          <a:p>
            <a:pPr lvl="1"/>
            <a:r>
              <a:rPr lang="en-GB" dirty="0"/>
              <a:t>Behavioural competency is an expected and verifiable ADS capability to operate the vehicle within an ODD.</a:t>
            </a:r>
          </a:p>
          <a:p>
            <a:r>
              <a:rPr lang="en-GB" dirty="0"/>
              <a:t>A behavioural competency may involve various elements, including but not limited to, consistency with:</a:t>
            </a:r>
          </a:p>
          <a:p>
            <a:pPr lvl="1"/>
            <a:r>
              <a:rPr lang="en-GB" dirty="0"/>
              <a:t>High-level performance requirements (applicable worldwide)</a:t>
            </a:r>
          </a:p>
          <a:p>
            <a:pPr lvl="1"/>
            <a:r>
              <a:rPr lang="en-GB" dirty="0"/>
              <a:t>Traffic rules applicable to the ODD (localised requirements that may vary)</a:t>
            </a:r>
          </a:p>
          <a:p>
            <a:pPr lvl="1"/>
            <a:r>
              <a:rPr lang="en-GB" dirty="0"/>
              <a:t>One or more safety models regarding vehicle control.</a:t>
            </a:r>
          </a:p>
          <a:p>
            <a:r>
              <a:rPr lang="en-GB" dirty="0"/>
              <a:t>FRAV guidelines provide high-level performance requirements.</a:t>
            </a:r>
          </a:p>
          <a:p>
            <a:pPr lvl="1"/>
            <a:r>
              <a:rPr lang="en-GB" dirty="0"/>
              <a:t> FRAV is considering additional guidelines regarding traffic rules and safety models.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5A9CCF6-2650-C19F-8E1A-532413CB2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DDT performance criteria</a:t>
            </a:r>
          </a:p>
        </p:txBody>
      </p:sp>
    </p:spTree>
    <p:extLst>
      <p:ext uri="{BB962C8B-B14F-4D97-AF65-F5344CB8AC3E}">
        <p14:creationId xmlns:p14="http://schemas.microsoft.com/office/powerpoint/2010/main" val="121561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16140E-07B5-E301-AD4E-BDDC89C213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741970" cy="4937760"/>
          </a:xfrm>
        </p:spPr>
        <p:txBody>
          <a:bodyPr>
            <a:normAutofit/>
          </a:bodyPr>
          <a:lstStyle/>
          <a:p>
            <a:r>
              <a:rPr lang="en-GB" dirty="0"/>
              <a:t>The ADS must demonstrate behavioural competencies across a sufficient range of traffic scenarios:</a:t>
            </a:r>
          </a:p>
          <a:p>
            <a:pPr lvl="1"/>
            <a:r>
              <a:rPr lang="en-GB" dirty="0"/>
              <a:t>To verify ADS capability to perform entire DDT required to operate the vehicle within the ODD of its feature(s).</a:t>
            </a:r>
          </a:p>
          <a:p>
            <a:pPr lvl="1"/>
            <a:r>
              <a:rPr lang="en-GB" dirty="0"/>
              <a:t>To assess performance under nominal, critical, and failure situations.</a:t>
            </a:r>
          </a:p>
          <a:p>
            <a:pPr lvl="1"/>
            <a:r>
              <a:rPr lang="en-GB" dirty="0"/>
              <a:t>FRAV is considering guidelines to ensure sufficient coverage.</a:t>
            </a:r>
          </a:p>
          <a:p>
            <a:r>
              <a:rPr lang="en-GB" dirty="0"/>
              <a:t>High-level requirements and guidelines for traffic-rule analysis, safety models, and scenario generation provide the basis for ADS safety assessment criteria.</a:t>
            </a:r>
          </a:p>
          <a:p>
            <a:r>
              <a:rPr lang="en-GB" dirty="0"/>
              <a:t>“Future proof” framework that addresses the diversity of ADS and enables alignment with technological progress.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5A9CCF6-2650-C19F-8E1A-532413CB2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DDT performance criteria</a:t>
            </a:r>
          </a:p>
        </p:txBody>
      </p:sp>
    </p:spTree>
    <p:extLst>
      <p:ext uri="{BB962C8B-B14F-4D97-AF65-F5344CB8AC3E}">
        <p14:creationId xmlns:p14="http://schemas.microsoft.com/office/powerpoint/2010/main" val="267492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F5D791-C63E-BD98-FA53-0B043DA00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FRAV and VMAD leaderships held several discussions during November-December on second phase collaboration.</a:t>
            </a:r>
          </a:p>
          <a:p>
            <a:r>
              <a:rPr lang="en-GB" dirty="0"/>
              <a:t>FRAV and VMAD agreed on a methodology to manage and coordinate work on the joint submission to WP.29 for June 2024.</a:t>
            </a:r>
          </a:p>
          <a:p>
            <a:pPr lvl="1"/>
            <a:r>
              <a:rPr lang="en-GB" dirty="0"/>
              <a:t>Matrix of ADS requirements and validation methods.</a:t>
            </a:r>
          </a:p>
          <a:p>
            <a:pPr lvl="1"/>
            <a:r>
              <a:rPr lang="en-GB" dirty="0"/>
              <a:t>Iterative process to reach agreement on text for requirements and their validation.</a:t>
            </a:r>
          </a:p>
          <a:p>
            <a:r>
              <a:rPr lang="en-GB" dirty="0"/>
              <a:t>FRAV expects to begin collaboration with VMAD from April.</a:t>
            </a:r>
          </a:p>
          <a:p>
            <a:pPr lvl="1"/>
            <a:r>
              <a:rPr lang="en-GB" dirty="0"/>
              <a:t>Initial requirements and explanations for consideration by VMAD and its subgroups.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538C015-E98B-D5C9-EDCB-86CE7C4A6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Coordination with VMAD</a:t>
            </a:r>
          </a:p>
        </p:txBody>
      </p:sp>
    </p:spTree>
    <p:extLst>
      <p:ext uri="{BB962C8B-B14F-4D97-AF65-F5344CB8AC3E}">
        <p14:creationId xmlns:p14="http://schemas.microsoft.com/office/powerpoint/2010/main" val="151147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D42F1A2-A132-243E-2CF0-090F2135C3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 requested by GRVA, FRAV met with IGEAD </a:t>
            </a:r>
          </a:p>
          <a:p>
            <a:pPr lvl="1"/>
            <a:r>
              <a:rPr lang="en-GB" dirty="0"/>
              <a:t>WP.1 Informal Group of Experts on Automated Driving (IGEAD).</a:t>
            </a:r>
          </a:p>
          <a:p>
            <a:pPr lvl="1"/>
            <a:r>
              <a:rPr lang="en-GB" dirty="0"/>
              <a:t>7-8 November in The Hague.</a:t>
            </a:r>
          </a:p>
          <a:p>
            <a:r>
              <a:rPr lang="en-GB" dirty="0"/>
              <a:t>FRAV explained its activities.</a:t>
            </a:r>
          </a:p>
          <a:p>
            <a:pPr lvl="1"/>
            <a:r>
              <a:rPr lang="en-GB" dirty="0"/>
              <a:t>ADS safety framework, requirements, and tools.</a:t>
            </a:r>
          </a:p>
          <a:p>
            <a:pPr lvl="1"/>
            <a:r>
              <a:rPr lang="en-GB" dirty="0"/>
              <a:t>Position on external light-signalling (as approved by GRVA).</a:t>
            </a:r>
          </a:p>
          <a:p>
            <a:r>
              <a:rPr lang="en-GB" dirty="0"/>
              <a:t>Discussion suggested four areas of common interest.</a:t>
            </a:r>
          </a:p>
          <a:p>
            <a:pPr lvl="1"/>
            <a:r>
              <a:rPr lang="en-GB" dirty="0"/>
              <a:t>Understanding terms and definitions used in WP.29 and WP.1.</a:t>
            </a:r>
          </a:p>
          <a:p>
            <a:pPr lvl="1"/>
            <a:r>
              <a:rPr lang="en-GB" dirty="0"/>
              <a:t>External ADS communication with other road users.</a:t>
            </a:r>
          </a:p>
          <a:p>
            <a:pPr lvl="1"/>
            <a:r>
              <a:rPr lang="en-GB" dirty="0"/>
              <a:t>Electronic database of ADS-readable traffic rules.</a:t>
            </a:r>
          </a:p>
          <a:p>
            <a:pPr lvl="1"/>
            <a:r>
              <a:rPr lang="en-GB" dirty="0"/>
              <a:t>ADS behaviours in traffic to ensure road safety (human-centred).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5C88630-390B-7174-DDCB-CDBEC1A66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IGEAD discussion</a:t>
            </a:r>
          </a:p>
        </p:txBody>
      </p:sp>
    </p:spTree>
    <p:extLst>
      <p:ext uri="{BB962C8B-B14F-4D97-AF65-F5344CB8AC3E}">
        <p14:creationId xmlns:p14="http://schemas.microsoft.com/office/powerpoint/2010/main" val="1621582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1BE9D5-1896-5521-7789-0D293C381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39" y="1188719"/>
            <a:ext cx="11065355" cy="5139597"/>
          </a:xfrm>
        </p:spPr>
        <p:txBody>
          <a:bodyPr>
            <a:normAutofit lnSpcReduction="10000"/>
          </a:bodyPr>
          <a:lstStyle/>
          <a:p>
            <a:r>
              <a:rPr lang="en-GB" dirty="0"/>
              <a:t>FRAV expects to deliver its interim recommendations to the May GRVA session.</a:t>
            </a:r>
          </a:p>
          <a:p>
            <a:pPr lvl="1"/>
            <a:r>
              <a:rPr lang="en-GB" dirty="0"/>
              <a:t>Introduction (rationale and fundamental concepts) and DDT performance (nominal, critical, failure situations) has been reviewed.</a:t>
            </a:r>
          </a:p>
          <a:p>
            <a:pPr lvl="1"/>
            <a:r>
              <a:rPr lang="en-GB" dirty="0"/>
              <a:t>Safety of user interactions and over the useful life of the vehicle plus guidelines on traffic rules, safety models, and scenario generation pending.</a:t>
            </a:r>
          </a:p>
          <a:p>
            <a:pPr lvl="1"/>
            <a:r>
              <a:rPr lang="en-GB" dirty="0"/>
              <a:t>FRAV plans to hold a session during 14-16 March in the UK.</a:t>
            </a:r>
          </a:p>
          <a:p>
            <a:r>
              <a:rPr lang="en-GB" dirty="0"/>
              <a:t>FRAV expects to begin collaboration with VMAD on a joint 2024 submission in April.</a:t>
            </a:r>
          </a:p>
          <a:p>
            <a:pPr lvl="1"/>
            <a:r>
              <a:rPr lang="en-GB" dirty="0"/>
              <a:t>Initial input to the FRAV/VMAD matrix based on the draft interim submission.</a:t>
            </a:r>
          </a:p>
          <a:p>
            <a:r>
              <a:rPr lang="en-GB" dirty="0"/>
              <a:t>FRAV looks to GRVA and WP.29 for guidance on further interaction with WP.1/IGEAD, if any.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82A5A86-C8C2-34F3-648C-32CB1E377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6714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31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Informal Working Group on Functional Requirements for Automated Vehicles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Report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dirty="0">
                <a:solidFill>
                  <a:srgbClr val="FFFFFF"/>
                </a:solidFill>
                <a:latin typeface="+mn-lt"/>
              </a:rPr>
              <a:t>15</a:t>
            </a:r>
            <a:r>
              <a:rPr lang="en-US" sz="1800" baseline="30000" dirty="0">
                <a:solidFill>
                  <a:srgbClr val="FFFFFF"/>
                </a:solidFill>
                <a:latin typeface="+mn-lt"/>
              </a:rPr>
              <a:t>th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 GRVA Session</a:t>
            </a:r>
            <a:endParaRPr lang="en-US" sz="18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  <a:p>
            <a:pPr algn="r"/>
            <a:r>
              <a:rPr lang="en-US" sz="1800" dirty="0">
                <a:solidFill>
                  <a:srgbClr val="FFFFFF"/>
                </a:solidFill>
                <a:latin typeface="+mn-lt"/>
              </a:rPr>
              <a:t>23-27 January 2023</a:t>
            </a:r>
            <a:endParaRPr lang="en-US" sz="1800" kern="1200" dirty="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9076544" y="123381"/>
            <a:ext cx="2917786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Informal document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GRVA-15-xx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15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GRVA session, 23-27 January 2023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Provisional agenda item 4(a)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9DD95D-9FF3-CB3E-E983-4025CAC2BEAD}"/>
              </a:ext>
            </a:extLst>
          </p:cNvPr>
          <p:cNvSpPr txBox="1"/>
          <p:nvPr/>
        </p:nvSpPr>
        <p:spPr>
          <a:xfrm>
            <a:off x="5845269" y="4360127"/>
            <a:ext cx="57747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FRAV welcomes questions, feedback, and guidance from GRVA.</a:t>
            </a:r>
          </a:p>
        </p:txBody>
      </p:sp>
    </p:spTree>
    <p:extLst>
      <p:ext uri="{BB962C8B-B14F-4D97-AF65-F5344CB8AC3E}">
        <p14:creationId xmlns:p14="http://schemas.microsoft.com/office/powerpoint/2010/main" val="378002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7" ma:contentTypeDescription="Create a new document." ma:contentTypeScope="" ma:versionID="3dda9090b5883dd13a17919601bc9337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ded5af2ee258f7c0b7926b0cd9be3d49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F5EAED-B2C6-46C0-A725-6B291BA0F50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ECF463-3869-4C91-B4F3-669CA91098F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2428</TotalTime>
  <Words>746</Words>
  <Application>Microsoft Office PowerPoint</Application>
  <PresentationFormat>Widescreen</PresentationFormat>
  <Paragraphs>69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Arial Nova</vt:lpstr>
      <vt:lpstr>Arial Nova Light</vt:lpstr>
      <vt:lpstr>Arial</vt:lpstr>
      <vt:lpstr>Calibri Light</vt:lpstr>
      <vt:lpstr>Roboto</vt:lpstr>
      <vt:lpstr>1_Office Theme</vt:lpstr>
      <vt:lpstr> Informal Working Group on Functional Requirements for Automated Vehicles   Status Report</vt:lpstr>
      <vt:lpstr>Interim submission</vt:lpstr>
      <vt:lpstr>DDT performance criteria</vt:lpstr>
      <vt:lpstr>DDT performance criteria</vt:lpstr>
      <vt:lpstr>Coordination with VMAD</vt:lpstr>
      <vt:lpstr>IGEAD discussion</vt:lpstr>
      <vt:lpstr>Summary</vt:lpstr>
      <vt:lpstr> Informal Working Group on Functional Requirements for Automated Vehicles   Status Report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Creamer</dc:creator>
  <cp:lastModifiedBy>John Creamer</cp:lastModifiedBy>
  <cp:revision>44</cp:revision>
  <cp:lastPrinted>2022-09-22T09:48:42Z</cp:lastPrinted>
  <dcterms:created xsi:type="dcterms:W3CDTF">2022-04-15T10:07:59Z</dcterms:created>
  <dcterms:modified xsi:type="dcterms:W3CDTF">2023-01-19T14:50:08Z</dcterms:modified>
</cp:coreProperties>
</file>