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2"/>
  </p:sldMasterIdLst>
  <p:sldIdLst>
    <p:sldId id="256" r:id="rId3"/>
    <p:sldId id="293" r:id="rId4"/>
    <p:sldId id="297" r:id="rId5"/>
    <p:sldId id="310" r:id="rId6"/>
    <p:sldId id="311" r:id="rId7"/>
    <p:sldId id="312" r:id="rId8"/>
    <p:sldId id="313" r:id="rId9"/>
    <p:sldId id="314" r:id="rId10"/>
    <p:sldId id="285" r:id="rId11"/>
    <p:sldId id="292" r:id="rId12"/>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howGuides="1">
      <p:cViewPr varScale="1">
        <p:scale>
          <a:sx n="103" d="100"/>
          <a:sy n="103" d="100"/>
        </p:scale>
        <p:origin x="162" y="27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lstStyle/>
          <a:p>
            <a:pPr lvl="0"/>
            <a:r>
              <a:rPr lang="zh-CN" altLang="en-US"/>
              <a:t>单击此处编辑母版标题样式</a:t>
            </a:r>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nvPr>
        </p:nvSpPr>
        <p:spPr>
          <a:xfrm>
            <a:off x="1199456" y="2276872"/>
            <a:ext cx="9793088" cy="1470025"/>
          </a:xfrm>
        </p:spPr>
        <p:txBody>
          <a:bodyPr anchor="ctr" anchorCtr="0"/>
          <a:lstStyle/>
          <a:p>
            <a:pPr defTabSz="914400">
              <a:buClrTx/>
              <a:buSzTx/>
              <a:buFontTx/>
              <a:buNone/>
            </a:pPr>
            <a:r>
              <a:rPr lang="en-US" altLang="zh-CN" sz="4400" b="1" kern="1200" baseline="0" dirty="0">
                <a:latin typeface="+mj-lt"/>
                <a:ea typeface="+mj-ea"/>
                <a:cs typeface="+mj-cs"/>
              </a:rPr>
              <a:t>TP-TF report for 26</a:t>
            </a:r>
            <a:r>
              <a:rPr lang="en-US" altLang="zh-CN" sz="4400" b="1" kern="1200" baseline="30000" dirty="0">
                <a:latin typeface="+mj-lt"/>
                <a:ea typeface="+mj-ea"/>
                <a:cs typeface="+mj-cs"/>
              </a:rPr>
              <a:t>th</a:t>
            </a:r>
            <a:r>
              <a:rPr lang="en-US" altLang="zh-CN" sz="4400" b="1" kern="1200" baseline="0" dirty="0">
                <a:latin typeface="+mj-lt"/>
                <a:ea typeface="+mj-ea"/>
                <a:cs typeface="+mj-cs"/>
              </a:rPr>
              <a:t> IWG meeting</a:t>
            </a:r>
          </a:p>
        </p:txBody>
      </p:sp>
      <p:sp>
        <p:nvSpPr>
          <p:cNvPr id="5122" name="副标题 3074"/>
          <p:cNvSpPr>
            <a:spLocks noGrp="1"/>
          </p:cNvSpPr>
          <p:nvPr>
            <p:ph type="subTitle" idx="1"/>
          </p:nvPr>
        </p:nvSpPr>
        <p:spPr>
          <a:xfrm>
            <a:off x="2881313" y="4869160"/>
            <a:ext cx="6400800" cy="1752600"/>
          </a:xfrm>
        </p:spPr>
        <p:txBody>
          <a:bodyPr anchor="t" anchorCtr="0"/>
          <a:lstStyle/>
          <a:p>
            <a:pPr defTabSz="914400">
              <a:buClrTx/>
              <a:buSzTx/>
              <a:buFontTx/>
            </a:pPr>
            <a:r>
              <a:rPr lang="en-US" altLang="zh-CN" sz="2800" dirty="0"/>
              <a:t>2023.4</a:t>
            </a:r>
            <a:endParaRPr lang="en-US" altLang="zh-CN" sz="2800" kern="1200" baseline="0" dirty="0">
              <a:latin typeface="+mn-lt"/>
              <a:ea typeface="+mn-ea"/>
              <a:cs typeface="+mn-cs"/>
            </a:endParaRPr>
          </a:p>
        </p:txBody>
      </p:sp>
      <p:sp>
        <p:nvSpPr>
          <p:cNvPr id="2" name="标题 1">
            <a:extLst>
              <a:ext uri="{FF2B5EF4-FFF2-40B4-BE49-F238E27FC236}">
                <a16:creationId xmlns:a16="http://schemas.microsoft.com/office/drawing/2014/main" id="{1172ED17-8783-F03E-2855-FB36510F5792}"/>
              </a:ext>
            </a:extLst>
          </p:cNvPr>
          <p:cNvSpPr txBox="1">
            <a:spLocks/>
          </p:cNvSpPr>
          <p:nvPr/>
        </p:nvSpPr>
        <p:spPr>
          <a:xfrm>
            <a:off x="-6350" y="188595"/>
            <a:ext cx="12198350" cy="871855"/>
          </a:xfrm>
          <a:prstGeom prst="rect">
            <a:avLst/>
          </a:prstGeom>
          <a:solidFill>
            <a:schemeClr val="bg1">
              <a:lumMod val="85000"/>
            </a:schemeClr>
          </a:solidFill>
          <a:ln w="9525">
            <a:noFill/>
          </a:ln>
        </p:spPr>
        <p:txBody>
          <a:bodyPr anchor="ctr" anchorCtr="0"/>
          <a:lstStyle>
            <a:lvl1pPr marL="0" lvl="0" indent="0" algn="ctr" defTabSz="914400" eaLnBrk="1" fontAlgn="base" latinLnBrk="0" hangingPunct="1">
              <a:lnSpc>
                <a:spcPct val="100000"/>
              </a:lnSpc>
              <a:spcBef>
                <a:spcPct val="0"/>
              </a:spcBef>
              <a:spcAft>
                <a:spcPct val="0"/>
              </a:spcAft>
              <a:buNone/>
              <a:defRPr sz="4500" b="0" i="0" u="none" kern="1200" baseline="0">
                <a:solidFill>
                  <a:schemeClr val="tx2"/>
                </a:solidFill>
                <a:latin typeface="+mj-lt"/>
                <a:ea typeface="+mj-ea"/>
                <a:cs typeface="+mj-cs"/>
              </a:defRPr>
            </a:lvl1pPr>
          </a:lstStyle>
          <a:p>
            <a:pPr algn="l"/>
            <a:r>
              <a:rPr lang="en-US" altLang="zh-CN" sz="2800" b="1"/>
              <a:t>EVS-GTR</a:t>
            </a:r>
            <a:endParaRPr lang="zh-CN" sz="28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nvPr>
        </p:nvSpPr>
        <p:spPr>
          <a:xfrm>
            <a:off x="2209800" y="2130425"/>
            <a:ext cx="7772400" cy="1470025"/>
          </a:xfrm>
        </p:spPr>
        <p:txBody>
          <a:bodyPr anchor="ctr" anchorCtr="0"/>
          <a:lstStyle/>
          <a:p>
            <a:pPr defTabSz="914400">
              <a:buClrTx/>
              <a:buSzTx/>
              <a:buFontTx/>
              <a:buNone/>
            </a:pPr>
            <a:r>
              <a:rPr lang="en-US" altLang="zh-CN" sz="4400" b="1" kern="1200" baseline="0">
                <a:latin typeface="+mj-lt"/>
                <a:ea typeface="+mj-ea"/>
                <a:cs typeface="+mj-cs"/>
              </a:rPr>
              <a:t>Thanks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a:t>Outline</a:t>
            </a:r>
            <a:endParaRPr lang="zh-CN" sz="2800" b="1"/>
          </a:p>
        </p:txBody>
      </p:sp>
      <p:sp>
        <p:nvSpPr>
          <p:cNvPr id="5" name="文本框 4">
            <a:extLst>
              <a:ext uri="{FF2B5EF4-FFF2-40B4-BE49-F238E27FC236}">
                <a16:creationId xmlns:a16="http://schemas.microsoft.com/office/drawing/2014/main" id="{194B972E-F0D8-277E-1D1F-B38E5A9003FC}"/>
              </a:ext>
            </a:extLst>
          </p:cNvPr>
          <p:cNvSpPr txBox="1"/>
          <p:nvPr/>
        </p:nvSpPr>
        <p:spPr>
          <a:xfrm>
            <a:off x="767408" y="1412776"/>
            <a:ext cx="5126724" cy="2894190"/>
          </a:xfrm>
          <a:prstGeom prst="rect">
            <a:avLst/>
          </a:prstGeom>
          <a:noFill/>
        </p:spPr>
        <p:txBody>
          <a:bodyPr wrap="none" rtlCol="0">
            <a:spAutoFit/>
          </a:bodyPr>
          <a:lstStyle/>
          <a:p>
            <a:pPr>
              <a:lnSpc>
                <a:spcPct val="200000"/>
              </a:lnSpc>
            </a:pPr>
            <a:r>
              <a:rPr lang="en-US" altLang="zh-CN" sz="3200">
                <a:latin typeface="+mj-lt"/>
                <a:ea typeface="黑体" panose="02010609060101010101" pitchFamily="49" charset="-122"/>
              </a:rPr>
              <a:t>01 Recent work &amp; meeting</a:t>
            </a:r>
          </a:p>
          <a:p>
            <a:pPr>
              <a:lnSpc>
                <a:spcPct val="200000"/>
              </a:lnSpc>
            </a:pPr>
            <a:r>
              <a:rPr lang="en-US" altLang="zh-CN" sz="3200">
                <a:latin typeface="+mj-lt"/>
                <a:ea typeface="黑体" panose="02010609060101010101" pitchFamily="49" charset="-122"/>
              </a:rPr>
              <a:t>02 Round-table discussion </a:t>
            </a:r>
          </a:p>
          <a:p>
            <a:pPr>
              <a:lnSpc>
                <a:spcPct val="200000"/>
              </a:lnSpc>
            </a:pPr>
            <a:r>
              <a:rPr lang="en-US" altLang="zh-CN" sz="3200">
                <a:latin typeface="+mj-lt"/>
                <a:ea typeface="黑体" panose="02010609060101010101" pitchFamily="49" charset="-122"/>
              </a:rPr>
              <a:t>03 Next-step work</a:t>
            </a:r>
            <a:endParaRPr lang="en-US" altLang="zh-CN" sz="3200" dirty="0">
              <a:latin typeface="+mj-lt"/>
              <a:ea typeface="黑体" panose="02010609060101010101" pitchFamily="49" charset="-122"/>
            </a:endParaRPr>
          </a:p>
        </p:txBody>
      </p:sp>
    </p:spTree>
    <p:extLst>
      <p:ext uri="{BB962C8B-B14F-4D97-AF65-F5344CB8AC3E}">
        <p14:creationId xmlns:p14="http://schemas.microsoft.com/office/powerpoint/2010/main" val="280744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a:t>01 </a:t>
            </a:r>
            <a:r>
              <a:rPr lang="en-US" altLang="zh-CN" sz="2800">
                <a:latin typeface="+mj-lt"/>
                <a:ea typeface="黑体" panose="02010609060101010101" pitchFamily="49" charset="-122"/>
              </a:rPr>
              <a:t>Recent work &amp; meeting</a:t>
            </a:r>
            <a:endParaRPr lang="zh-CN" sz="2800" b="1"/>
          </a:p>
        </p:txBody>
      </p:sp>
      <p:sp>
        <p:nvSpPr>
          <p:cNvPr id="4" name="文本框 3">
            <a:extLst>
              <a:ext uri="{FF2B5EF4-FFF2-40B4-BE49-F238E27FC236}">
                <a16:creationId xmlns:a16="http://schemas.microsoft.com/office/drawing/2014/main" id="{988754DD-541A-E0A7-5950-18FE40696E95}"/>
              </a:ext>
            </a:extLst>
          </p:cNvPr>
          <p:cNvSpPr txBox="1"/>
          <p:nvPr/>
        </p:nvSpPr>
        <p:spPr>
          <a:xfrm>
            <a:off x="479376" y="1412776"/>
            <a:ext cx="10369152" cy="4678204"/>
          </a:xfrm>
          <a:prstGeom prst="rect">
            <a:avLst/>
          </a:prstGeom>
          <a:noFill/>
        </p:spPr>
        <p:txBody>
          <a:bodyPr wrap="square" rtlCol="0">
            <a:spAutoFit/>
          </a:bodyPr>
          <a:lstStyle/>
          <a:p>
            <a:pPr marL="285750" indent="-285750">
              <a:buFont typeface="Wingdings" panose="05000000000000000000" pitchFamily="2" charset="2"/>
              <a:buChar char="p"/>
            </a:pPr>
            <a:r>
              <a:rPr lang="en-US" altLang="zh-CN" sz="2800" dirty="0"/>
              <a:t>Nov-Dec,</a:t>
            </a:r>
            <a:r>
              <a:rPr lang="zh-CN" altLang="en-US" sz="2800" dirty="0"/>
              <a:t> </a:t>
            </a:r>
            <a:r>
              <a:rPr lang="en-US" altLang="zh-CN" sz="2800" dirty="0"/>
              <a:t>2023——25</a:t>
            </a:r>
            <a:r>
              <a:rPr lang="en-US" altLang="zh-CN" sz="2800" baseline="30000" dirty="0"/>
              <a:t>th</a:t>
            </a:r>
            <a:r>
              <a:rPr lang="en-US" altLang="zh-CN" sz="2800" dirty="0"/>
              <a:t> IWG meeting</a:t>
            </a:r>
          </a:p>
          <a:p>
            <a:pPr marL="742950" lvl="1" indent="-285750">
              <a:buFont typeface="Wingdings" panose="05000000000000000000" pitchFamily="2" charset="2"/>
              <a:buChar char="p"/>
            </a:pPr>
            <a:r>
              <a:rPr lang="en-US" altLang="zh-CN" sz="2800" dirty="0"/>
              <a:t>TP-TF report</a:t>
            </a:r>
          </a:p>
          <a:p>
            <a:pPr marL="742950" lvl="1" indent="-285750">
              <a:buFont typeface="Wingdings" panose="05000000000000000000" pitchFamily="2" charset="2"/>
              <a:buChar char="p"/>
            </a:pPr>
            <a:r>
              <a:rPr lang="en-US" altLang="zh-CN" sz="2800" dirty="0"/>
              <a:t>Technical report</a:t>
            </a:r>
          </a:p>
          <a:p>
            <a:pPr marL="742950" lvl="1" indent="-285750">
              <a:buFont typeface="Wingdings" panose="05000000000000000000" pitchFamily="2" charset="2"/>
              <a:buChar char="p"/>
            </a:pPr>
            <a:r>
              <a:rPr lang="en-US" altLang="zh-CN" sz="2800" dirty="0"/>
              <a:t>Draft proposed by EU/JRC</a:t>
            </a:r>
          </a:p>
          <a:p>
            <a:pPr marL="285750" indent="-285750">
              <a:buFont typeface="Wingdings" panose="05000000000000000000" pitchFamily="2" charset="2"/>
              <a:buChar char="p"/>
            </a:pPr>
            <a:r>
              <a:rPr lang="en-US" altLang="zh-CN" sz="2800" dirty="0"/>
              <a:t>Feb, 2023 ——TP-TF meeting</a:t>
            </a:r>
          </a:p>
          <a:p>
            <a:pPr marL="742950" lvl="1" indent="-285750">
              <a:buFont typeface="Wingdings" panose="05000000000000000000" pitchFamily="2" charset="2"/>
              <a:buChar char="p"/>
            </a:pPr>
            <a:r>
              <a:rPr lang="en-US" altLang="zh-CN" sz="2800" dirty="0"/>
              <a:t>Round table discussion for key topics: Initiation method, criteria of thermal runaway and vehicle/component level test.</a:t>
            </a:r>
          </a:p>
          <a:p>
            <a:pPr marL="285750" indent="-285750">
              <a:buFont typeface="Wingdings" panose="05000000000000000000" pitchFamily="2" charset="2"/>
              <a:buChar char="p"/>
            </a:pPr>
            <a:r>
              <a:rPr lang="en-US" altLang="zh-CN" sz="2800" dirty="0"/>
              <a:t>Mar, 2023——Solicit feedback of draft</a:t>
            </a:r>
          </a:p>
          <a:p>
            <a:pPr marL="285750" indent="-285750">
              <a:buFont typeface="Wingdings" panose="05000000000000000000" pitchFamily="2" charset="2"/>
              <a:buChar char="p"/>
            </a:pPr>
            <a:r>
              <a:rPr lang="en-US" altLang="zh-CN" sz="2800" dirty="0"/>
              <a:t>Apr, 2023——Pre-observation and updated draft</a:t>
            </a:r>
          </a:p>
          <a:p>
            <a:endParaRPr lang="zh-CN" altLang="en-US" dirty="0"/>
          </a:p>
        </p:txBody>
      </p:sp>
    </p:spTree>
    <p:extLst>
      <p:ext uri="{BB962C8B-B14F-4D97-AF65-F5344CB8AC3E}">
        <p14:creationId xmlns:p14="http://schemas.microsoft.com/office/powerpoint/2010/main" val="152141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Round-table discussion——A. Initiation method</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961289"/>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In the current regulation draft, localized rapid external heating from ISO 6469-1 AMD1:2022</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is the only mentioned initiation method.</a:t>
            </a:r>
          </a:p>
        </p:txBody>
      </p:sp>
      <p:sp>
        <p:nvSpPr>
          <p:cNvPr id="4" name="文本框 3">
            <a:extLst>
              <a:ext uri="{FF2B5EF4-FFF2-40B4-BE49-F238E27FC236}">
                <a16:creationId xmlns:a16="http://schemas.microsoft.com/office/drawing/2014/main" id="{3A3A9D29-74B4-6FBA-4E35-A864191C6133}"/>
              </a:ext>
            </a:extLst>
          </p:cNvPr>
          <p:cNvSpPr txBox="1"/>
          <p:nvPr/>
        </p:nvSpPr>
        <p:spPr>
          <a:xfrm>
            <a:off x="233760" y="3266456"/>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Question</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CC8B90B3-937E-B01B-0C16-4E58691561F1}"/>
              </a:ext>
            </a:extLst>
          </p:cNvPr>
          <p:cNvSpPr txBox="1"/>
          <p:nvPr/>
        </p:nvSpPr>
        <p:spPr>
          <a:xfrm>
            <a:off x="233760" y="3933056"/>
            <a:ext cx="11724480" cy="1884618"/>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Do you think alternative methods are necessary?</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If alternative method is necessary, What’s the relationship of these methods?</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Equivalent options</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Main method and alternative method</a:t>
            </a:r>
          </a:p>
        </p:txBody>
      </p:sp>
    </p:spTree>
    <p:extLst>
      <p:ext uri="{BB962C8B-B14F-4D97-AF65-F5344CB8AC3E}">
        <p14:creationId xmlns:p14="http://schemas.microsoft.com/office/powerpoint/2010/main" val="703722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Round-table discussion——A. Initiation method</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377400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4654608"/>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Alternative initiation method is necessary:</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CN</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JP</a:t>
            </a:r>
          </a:p>
          <a:p>
            <a:pPr marL="800100" lvl="1" indent="-342900">
              <a:lnSpc>
                <a:spcPct val="150000"/>
              </a:lnSpc>
              <a:buFont typeface="Wingdings" panose="05000000000000000000" pitchFamily="2" charset="2"/>
              <a:buChar char="p"/>
            </a:pPr>
            <a:r>
              <a:rPr lang="en-US" altLang="zh-CN" sz="2000" dirty="0">
                <a:latin typeface="微软雅黑" panose="020B0503020204020204" pitchFamily="34" charset="-122"/>
                <a:ea typeface="微软雅黑" panose="020B0503020204020204" pitchFamily="34" charset="-122"/>
              </a:rPr>
              <a:t>Technology neutrality and feasibility considering different design and technologies</a:t>
            </a:r>
          </a:p>
          <a:p>
            <a:pPr marL="800100" lvl="1" indent="-342900">
              <a:lnSpc>
                <a:spcPct val="150000"/>
              </a:lnSpc>
              <a:buFont typeface="Wingdings" panose="05000000000000000000" pitchFamily="2" charset="2"/>
              <a:buChar char="p"/>
            </a:pPr>
            <a:r>
              <a:rPr lang="en-US" altLang="zh-CN" sz="2000" dirty="0">
                <a:latin typeface="微软雅黑" panose="020B0503020204020204" pitchFamily="34" charset="-122"/>
                <a:ea typeface="微软雅黑" panose="020B0503020204020204" pitchFamily="34" charset="-122"/>
              </a:rPr>
              <a:t>The validity of alternative initiation method is judged by whether TR is successfully initiated.</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Alternative initiation method is not necessary: EU,</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CA,</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KR</a:t>
            </a:r>
          </a:p>
          <a:p>
            <a:pPr marL="800100" lvl="1" indent="-342900">
              <a:lnSpc>
                <a:spcPct val="150000"/>
              </a:lnSpc>
              <a:buFont typeface="Wingdings" panose="05000000000000000000" pitchFamily="2" charset="2"/>
              <a:buChar char="p"/>
            </a:pPr>
            <a:r>
              <a:rPr lang="en-US" altLang="zh-CN" sz="2000" dirty="0">
                <a:latin typeface="微软雅黑" panose="020B0503020204020204" pitchFamily="34" charset="-122"/>
                <a:ea typeface="微软雅黑" panose="020B0503020204020204" pitchFamily="34" charset="-122"/>
              </a:rPr>
              <a:t>Equivalency of main alternative methods should be confirmed.</a:t>
            </a:r>
          </a:p>
          <a:p>
            <a:pPr marL="342900" indent="-342900">
              <a:lnSpc>
                <a:spcPct val="150000"/>
              </a:lnSpc>
              <a:buFont typeface="Wingdings" panose="05000000000000000000" pitchFamily="2" charset="2"/>
              <a:buChar char="p"/>
            </a:pPr>
            <a:r>
              <a:rPr lang="en-US" altLang="zh-CN" sz="2000" dirty="0">
                <a:latin typeface="微软雅黑" panose="020B0503020204020204" pitchFamily="34" charset="-122"/>
                <a:ea typeface="微软雅黑" panose="020B0503020204020204" pitchFamily="34" charset="-122"/>
              </a:rPr>
              <a:t>Mixed opinions:</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OICA</a:t>
            </a:r>
          </a:p>
          <a:p>
            <a:pPr marL="342900" indent="-342900">
              <a:lnSpc>
                <a:spcPct val="150000"/>
              </a:lnSpc>
              <a:buFont typeface="Wingdings" panose="05000000000000000000" pitchFamily="2" charset="2"/>
              <a:buChar char="p"/>
            </a:pPr>
            <a:r>
              <a:rPr lang="en-US" altLang="zh-CN" sz="2000" dirty="0">
                <a:latin typeface="微软雅黑" panose="020B0503020204020204" pitchFamily="34" charset="-122"/>
                <a:ea typeface="微软雅黑" panose="020B0503020204020204" pitchFamily="34" charset="-122"/>
              </a:rPr>
              <a:t>Temporary no feedback: US</a:t>
            </a:r>
            <a:r>
              <a:rPr lang="zh-CN" altLang="en-US" sz="2000"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a:p>
            <a:pPr marL="800100" lvl="1" indent="-342900">
              <a:lnSpc>
                <a:spcPct val="150000"/>
              </a:lnSpc>
              <a:buFont typeface="Wingdings" panose="05000000000000000000" pitchFamily="2" charset="2"/>
              <a:buChar char="p"/>
            </a:pPr>
            <a:endParaRPr lang="en-US" altLang="zh-CN" sz="2000"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charset="0"/>
              <a:buChar char="n"/>
            </a:pPr>
            <a:endParaRPr lang="en-US" altLang="zh-CN"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0185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Round-table discussion—— B. Criteria of thermal runaway</a:t>
            </a:r>
            <a:endParaRPr lang="zh-CN" sz="2800" b="1" dirty="0"/>
          </a:p>
        </p:txBody>
      </p:sp>
      <p:sp>
        <p:nvSpPr>
          <p:cNvPr id="4" name="文本框 3">
            <a:extLst>
              <a:ext uri="{FF2B5EF4-FFF2-40B4-BE49-F238E27FC236}">
                <a16:creationId xmlns:a16="http://schemas.microsoft.com/office/drawing/2014/main" id="{45A25F46-531D-9B36-5FDF-759E78D5A70A}"/>
              </a:ext>
            </a:extLst>
          </p:cNvPr>
          <p:cNvSpPr txBox="1"/>
          <p:nvPr/>
        </p:nvSpPr>
        <p:spPr>
          <a:xfrm>
            <a:off x="152165" y="1120631"/>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0FFA631A-2AA5-FFAF-7BF0-3AED0036C519}"/>
              </a:ext>
            </a:extLst>
          </p:cNvPr>
          <p:cNvSpPr txBox="1"/>
          <p:nvPr/>
        </p:nvSpPr>
        <p:spPr>
          <a:xfrm>
            <a:off x="152165" y="1701788"/>
            <a:ext cx="11724480" cy="499624"/>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In the current regulation draft, the criteria of thermal runaway is as follows:</a:t>
            </a:r>
          </a:p>
        </p:txBody>
      </p:sp>
      <p:sp>
        <p:nvSpPr>
          <p:cNvPr id="9" name="文本框 8">
            <a:extLst>
              <a:ext uri="{FF2B5EF4-FFF2-40B4-BE49-F238E27FC236}">
                <a16:creationId xmlns:a16="http://schemas.microsoft.com/office/drawing/2014/main" id="{344B52BB-3385-275A-3119-F897E6EF8804}"/>
              </a:ext>
            </a:extLst>
          </p:cNvPr>
          <p:cNvSpPr txBox="1"/>
          <p:nvPr/>
        </p:nvSpPr>
        <p:spPr>
          <a:xfrm>
            <a:off x="137179" y="2296352"/>
            <a:ext cx="12039835" cy="4524315"/>
          </a:xfrm>
          <a:prstGeom prst="rect">
            <a:avLst/>
          </a:prstGeom>
          <a:noFill/>
        </p:spPr>
        <p:txBody>
          <a:bodyPr wrap="square">
            <a:spAutoFit/>
          </a:bodyPr>
          <a:lstStyle/>
          <a:p>
            <a:pPr fontAlgn="base">
              <a:spcBef>
                <a:spcPts val="0"/>
              </a:spcBef>
            </a:pPr>
            <a:r>
              <a:rPr lang="en-GB" altLang="zh-CN" sz="1200" dirty="0">
                <a:effectLst/>
                <a:highlight>
                  <a:srgbClr val="FFFF00"/>
                </a:highlight>
                <a:latin typeface="Cambria" panose="02040503050406030204" pitchFamily="18" charset="0"/>
                <a:ea typeface="MS Mincho" panose="02020609040205080304" pitchFamily="49" charset="-128"/>
                <a:cs typeface="Cambria" panose="02040503050406030204" pitchFamily="18" charset="0"/>
              </a:rPr>
              <a:t>Main criteria</a:t>
            </a:r>
            <a:endParaRPr lang="zh-CN" altLang="zh-CN" sz="1200" dirty="0">
              <a:effectLst/>
              <a:highlight>
                <a:srgbClr val="FFFF00"/>
              </a:highlight>
              <a:latin typeface="Times New Roman" panose="02020603050405020304" pitchFamily="18" charset="0"/>
              <a:ea typeface="Times New Roman" panose="02020603050405020304" pitchFamily="18" charset="0"/>
            </a:endParaRPr>
          </a:p>
          <a:p>
            <a:pPr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Thermal runaway can be detected by the following conditions: </a:t>
            </a:r>
            <a:endParaRPr lang="zh-CN" altLang="zh-CN" sz="1200" dirty="0">
              <a:effectLst/>
              <a:latin typeface="Times New Roman" panose="02020603050405020304" pitchFamily="18" charset="0"/>
              <a:ea typeface="Times New Roman" panose="02020603050405020304" pitchFamily="18" charset="0"/>
            </a:endParaRPr>
          </a:p>
          <a:p>
            <a:pPr marL="457200"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a:t>
            </a:r>
            <a:r>
              <a:rPr lang="en-GB" altLang="zh-CN" sz="1200" dirty="0" err="1">
                <a:effectLst/>
                <a:latin typeface="Cambria" panose="02040503050406030204" pitchFamily="18" charset="0"/>
                <a:ea typeface="MS Mincho" panose="02020609040205080304" pitchFamily="49" charset="-128"/>
                <a:cs typeface="Cambria" panose="02040503050406030204" pitchFamily="18" charset="0"/>
              </a:rPr>
              <a:t>i</a:t>
            </a: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The measured voltage of the initiation cell drops, and the drop value exceeds 25% of the initial voltage; </a:t>
            </a:r>
            <a:endParaRPr lang="zh-CN" altLang="zh-CN" sz="1200" dirty="0">
              <a:effectLst/>
              <a:latin typeface="Times New Roman" panose="02020603050405020304" pitchFamily="18" charset="0"/>
              <a:ea typeface="Times New Roman" panose="02020603050405020304" pitchFamily="18" charset="0"/>
            </a:endParaRPr>
          </a:p>
          <a:p>
            <a:pPr marL="457200"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(ii) The measured temperature of the initiation cell exceeds the maximum operating temperature defined by the manufacturer; </a:t>
            </a:r>
            <a:endParaRPr lang="zh-CN" altLang="zh-CN" sz="1200" dirty="0">
              <a:effectLst/>
              <a:latin typeface="Times New Roman" panose="02020603050405020304" pitchFamily="18" charset="0"/>
              <a:ea typeface="Times New Roman" panose="02020603050405020304" pitchFamily="18" charset="0"/>
            </a:endParaRPr>
          </a:p>
          <a:p>
            <a:pPr marL="457200"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(iii) dT/dt ≥ 1 °C/s of the measured temperature of the initiation cell for at least 3s.</a:t>
            </a:r>
            <a:endParaRPr lang="zh-CN" altLang="zh-CN" sz="1200" dirty="0">
              <a:effectLst/>
              <a:latin typeface="Times New Roman" panose="02020603050405020304" pitchFamily="18" charset="0"/>
              <a:ea typeface="Times New Roman" panose="02020603050405020304" pitchFamily="18" charset="0"/>
            </a:endParaRPr>
          </a:p>
          <a:p>
            <a:pPr algn="just">
              <a:spcBef>
                <a:spcPts val="0"/>
              </a:spcBef>
            </a:pPr>
            <a:r>
              <a:rPr lang="en-GB" altLang="zh-CN" sz="1200" dirty="0">
                <a:effectLst/>
                <a:highlight>
                  <a:srgbClr val="FFFF00"/>
                </a:highlight>
                <a:latin typeface="Cambria" panose="02040503050406030204" pitchFamily="18" charset="0"/>
                <a:ea typeface="MS Mincho" panose="02020609040205080304" pitchFamily="49" charset="-128"/>
                <a:cs typeface="Cambria" panose="02040503050406030204" pitchFamily="18" charset="0"/>
              </a:rPr>
              <a:t>Supplementary criteria</a:t>
            </a:r>
            <a:endParaRPr lang="zh-CN" altLang="zh-CN" sz="1200" dirty="0">
              <a:effectLst/>
              <a:highlight>
                <a:srgbClr val="FFFF00"/>
              </a:highligh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The following indicators can be considered as supportive evidence of occurrence for thermal runaway:</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a:t>
            </a:r>
            <a:r>
              <a:rPr lang="en-GB" altLang="zh-CN" sz="1200" dirty="0" err="1">
                <a:effectLst/>
                <a:latin typeface="Cambria" panose="02040503050406030204" pitchFamily="18" charset="0"/>
                <a:ea typeface="MS Mincho" panose="02020609040205080304" pitchFamily="49" charset="-128"/>
                <a:cs typeface="Cambria" panose="02040503050406030204" pitchFamily="18" charset="0"/>
              </a:rPr>
              <a:t>dP</a:t>
            </a: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/dt ≥ 0.01 bar/s of the measured pressure in the pack for at least 3s;</a:t>
            </a:r>
            <a:r>
              <a:rPr lang="en-US" altLang="zh-CN" sz="1200" dirty="0">
                <a:effectLst/>
                <a:latin typeface="Cambria" panose="02040503050406030204" pitchFamily="18" charset="0"/>
                <a:ea typeface="MS Mincho" panose="02020609040205080304" pitchFamily="49" charset="-128"/>
                <a:cs typeface="Times New Roman" panose="02020603050405020304" pitchFamily="18" charset="0"/>
              </a:rPr>
              <a:t> </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smoke release;</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occurrence of ejected solid material;</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failure of the BMS or signal faults (if the BMS is still active). Logged faults in the BMS shall be analysed. Thermal runaway indicators shall be specified and documented if required. </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The following indicators are post-analysis criteria as evidence of whether a thermal runaway has occurred in the initiation cell and whether this has resulted in thermal propagation in the REESS or REESS subsystem:</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mass loss greater than its electrolyte mass of the initiation cell;</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REESS or cell rupture;</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REESS deformation;</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material formation indicating high temperatures (e.g. molten and re-solidified aluminium or copper);</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specific reaction products such as e.g. metallic nickel or cobalt, lithium-aluminium oxide;</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current collector foil absence (partial or total);</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thermal decomposition of polymer materials, e.g. separator, isolation material.</a:t>
            </a:r>
            <a:endParaRPr lang="zh-CN" altLang="zh-CN" sz="1200" dirty="0">
              <a:effectLst/>
              <a:latin typeface="Cambria" panose="02040503050406030204" pitchFamily="18" charset="0"/>
              <a:ea typeface="MS Mincho" panose="02020609040205080304" pitchFamily="49" charset="-128"/>
              <a:cs typeface="Times New Roman" panose="02020603050405020304" pitchFamily="18" charset="0"/>
            </a:endParaRPr>
          </a:p>
          <a:p>
            <a:pPr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Thermal runaway can be judged when: </a:t>
            </a:r>
            <a:endParaRPr lang="zh-CN" altLang="zh-CN" sz="1200" dirty="0">
              <a:effectLst/>
              <a:latin typeface="Times New Roman" panose="02020603050405020304" pitchFamily="18" charset="0"/>
              <a:ea typeface="Times New Roman" panose="02020603050405020304" pitchFamily="18" charset="0"/>
            </a:endParaRPr>
          </a:p>
          <a:p>
            <a:pPr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(a) Both (</a:t>
            </a:r>
            <a:r>
              <a:rPr lang="en-GB" altLang="zh-CN" sz="1200" dirty="0" err="1">
                <a:effectLst/>
                <a:latin typeface="Cambria" panose="02040503050406030204" pitchFamily="18" charset="0"/>
                <a:ea typeface="MS Mincho" panose="02020609040205080304" pitchFamily="49" charset="-128"/>
                <a:cs typeface="Cambria" panose="02040503050406030204" pitchFamily="18" charset="0"/>
              </a:rPr>
              <a:t>i</a:t>
            </a: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 and (iii) are detected;</a:t>
            </a:r>
            <a:endParaRPr lang="zh-CN" altLang="zh-CN" sz="1200" dirty="0">
              <a:effectLst/>
              <a:latin typeface="Times New Roman" panose="02020603050405020304" pitchFamily="18" charset="0"/>
              <a:ea typeface="Times New Roman" panose="02020603050405020304" pitchFamily="18" charset="0"/>
            </a:endParaRPr>
          </a:p>
          <a:p>
            <a:pPr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(b) Both (ii) and (iii) are detected; or</a:t>
            </a:r>
            <a:endParaRPr lang="zh-CN" altLang="zh-CN" sz="1200" dirty="0">
              <a:effectLst/>
              <a:latin typeface="Times New Roman" panose="02020603050405020304" pitchFamily="18" charset="0"/>
              <a:ea typeface="Times New Roman" panose="02020603050405020304" pitchFamily="18" charset="0"/>
            </a:endParaRPr>
          </a:p>
          <a:p>
            <a:pPr fontAlgn="base">
              <a:spcBef>
                <a:spcPts val="0"/>
              </a:spcBef>
            </a:pPr>
            <a:r>
              <a:rPr lang="en-GB" altLang="zh-CN" sz="1200" dirty="0">
                <a:effectLst/>
                <a:latin typeface="Cambria" panose="02040503050406030204" pitchFamily="18" charset="0"/>
                <a:ea typeface="MS Mincho" panose="02020609040205080304" pitchFamily="49" charset="-128"/>
                <a:cs typeface="Cambria" panose="02040503050406030204" pitchFamily="18" charset="0"/>
              </a:rPr>
              <a:t>(c) At least two supplementary criteria and (iii) are detected.</a:t>
            </a:r>
            <a:endParaRPr lang="zh-CN" altLang="zh-CN"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2005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Round-table discussion—— B. Criteria of thermal runaway</a:t>
            </a:r>
            <a:endParaRPr lang="zh-CN" sz="2800" b="1" dirty="0"/>
          </a:p>
        </p:txBody>
      </p:sp>
      <p:sp>
        <p:nvSpPr>
          <p:cNvPr id="5" name="文本框 4">
            <a:extLst>
              <a:ext uri="{FF2B5EF4-FFF2-40B4-BE49-F238E27FC236}">
                <a16:creationId xmlns:a16="http://schemas.microsoft.com/office/drawing/2014/main" id="{0FFA631A-2AA5-FFAF-7BF0-3AED0036C519}"/>
              </a:ext>
            </a:extLst>
          </p:cNvPr>
          <p:cNvSpPr txBox="1"/>
          <p:nvPr/>
        </p:nvSpPr>
        <p:spPr>
          <a:xfrm>
            <a:off x="230585" y="2060848"/>
            <a:ext cx="11724480" cy="2346283"/>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Post-analysis is not suitable for homologation purpose</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ISO 6469-1 AMD: 2022 should be considered as a reference</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Some parameters were suggested to be added into criteria of thermal runaway</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Pressure</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Temperature of heater</a:t>
            </a:r>
          </a:p>
        </p:txBody>
      </p:sp>
      <p:sp>
        <p:nvSpPr>
          <p:cNvPr id="2" name="文本框 1">
            <a:extLst>
              <a:ext uri="{FF2B5EF4-FFF2-40B4-BE49-F238E27FC236}">
                <a16:creationId xmlns:a16="http://schemas.microsoft.com/office/drawing/2014/main" id="{39DAE1C4-87A4-F76A-0639-D550B03CF6F1}"/>
              </a:ext>
            </a:extLst>
          </p:cNvPr>
          <p:cNvSpPr txBox="1"/>
          <p:nvPr/>
        </p:nvSpPr>
        <p:spPr>
          <a:xfrm>
            <a:off x="233760" y="1239143"/>
            <a:ext cx="377400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5861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Round-table discussion——C. Test level</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499624"/>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In the current regulation draft, only vehicle level test is proposed</a:t>
            </a:r>
          </a:p>
        </p:txBody>
      </p:sp>
      <p:sp>
        <p:nvSpPr>
          <p:cNvPr id="8" name="文本框 7">
            <a:extLst>
              <a:ext uri="{FF2B5EF4-FFF2-40B4-BE49-F238E27FC236}">
                <a16:creationId xmlns:a16="http://schemas.microsoft.com/office/drawing/2014/main" id="{DA1AC141-BF59-60FE-BDB6-306147F1DDF6}"/>
              </a:ext>
            </a:extLst>
          </p:cNvPr>
          <p:cNvSpPr txBox="1"/>
          <p:nvPr/>
        </p:nvSpPr>
        <p:spPr>
          <a:xfrm>
            <a:off x="233760" y="2711256"/>
            <a:ext cx="341396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C15C4932-C0DE-459C-1D13-0B2662B10D4B}"/>
              </a:ext>
            </a:extLst>
          </p:cNvPr>
          <p:cNvSpPr txBox="1"/>
          <p:nvPr/>
        </p:nvSpPr>
        <p:spPr>
          <a:xfrm>
            <a:off x="233760" y="3423713"/>
            <a:ext cx="11724480" cy="3269613"/>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Component level is necessary: CN, JP, KR, OICA</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Low cost and easy to implement</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Vehicle level TP test is challenging for heavy-duty vehicle</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Component level isn’t necessary: EU, US, CA</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TP could occur faster in the vehicle level other than component level in the test showed by JRC</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Equivalency between component and vehicle level should be confirmed</a:t>
            </a:r>
          </a:p>
        </p:txBody>
      </p:sp>
    </p:spTree>
    <p:extLst>
      <p:ext uri="{BB962C8B-B14F-4D97-AF65-F5344CB8AC3E}">
        <p14:creationId xmlns:p14="http://schemas.microsoft.com/office/powerpoint/2010/main" val="2333532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a:t>03 Next-step work</a:t>
            </a:r>
            <a:endParaRPr lang="zh-CN" altLang="en-US" sz="2800" b="1"/>
          </a:p>
        </p:txBody>
      </p:sp>
      <p:sp>
        <p:nvSpPr>
          <p:cNvPr id="2" name="文本框 1">
            <a:extLst>
              <a:ext uri="{FF2B5EF4-FFF2-40B4-BE49-F238E27FC236}">
                <a16:creationId xmlns:a16="http://schemas.microsoft.com/office/drawing/2014/main" id="{723DE441-7B4A-4EE7-93F6-ACFC984E0C03}"/>
              </a:ext>
            </a:extLst>
          </p:cNvPr>
          <p:cNvSpPr txBox="1"/>
          <p:nvPr/>
        </p:nvSpPr>
        <p:spPr>
          <a:xfrm>
            <a:off x="262572" y="1365319"/>
            <a:ext cx="11050905" cy="2239844"/>
          </a:xfrm>
          <a:prstGeom prst="rect">
            <a:avLst/>
          </a:prstGeom>
          <a:noFill/>
        </p:spPr>
        <p:txBody>
          <a:bodyPr wrap="square" rtlCol="0">
            <a:spAutoFit/>
          </a:bodyPr>
          <a:lstStyle/>
          <a:p>
            <a:pPr marL="342900" indent="-342900">
              <a:lnSpc>
                <a:spcPct val="150000"/>
              </a:lnSpc>
              <a:buFont typeface="Wingdings" panose="05000000000000000000" charset="0"/>
              <a:buChar char="n"/>
            </a:pPr>
            <a:r>
              <a:rPr lang="en-US" altLang="zh-CN" sz="2400" dirty="0"/>
              <a:t>Considering limited time and large number of comments for the draft, the effective way to proceed the TP test should be discussed.</a:t>
            </a:r>
          </a:p>
          <a:p>
            <a:pPr marL="342900" indent="-342900">
              <a:lnSpc>
                <a:spcPct val="150000"/>
              </a:lnSpc>
              <a:buFont typeface="Wingdings" panose="05000000000000000000" charset="0"/>
              <a:buChar char="n"/>
            </a:pPr>
            <a:r>
              <a:rPr lang="en-US" altLang="zh-CN" sz="2400" dirty="0"/>
              <a:t>Next TP-TF meeting will be held between 26</a:t>
            </a:r>
            <a:r>
              <a:rPr lang="en-US" altLang="zh-CN" sz="2400" baseline="30000" dirty="0"/>
              <a:t>th</a:t>
            </a:r>
            <a:r>
              <a:rPr lang="en-US" altLang="zh-CN" sz="2400" dirty="0"/>
              <a:t>  and 27</a:t>
            </a:r>
            <a:r>
              <a:rPr lang="en-US" altLang="zh-CN" sz="2400" baseline="30000" dirty="0"/>
              <a:t>th</a:t>
            </a:r>
            <a:r>
              <a:rPr lang="en-US" altLang="zh-CN" sz="2400" dirty="0"/>
              <a:t> IWG meeting (meeting date is still need to be discussed between TF-leaders). </a:t>
            </a:r>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customData xmlns="http://www.wps.cn/officeDocument/2013/wpsCustomData" xmlns:s="http://www.wps.cn/officeDocument/2013/wpsCustomData">
  <extobjs>
    <extobj name="ECB019B1-382A-4266-B25C-5B523AA43C14-1">
      <extobjdata type="ECB019B1-382A-4266-B25C-5B523AA43C14" data="ewoJIkZpbGVJZCIgOiAiMTY0NjYzMzY4MTI2IiwKCSJHcm91cElkIiA6ICI0MDg0NTU2ODUiLAoJIkltYWdlIiA6ICJpVkJPUncwS0dnb0FBQUFOU1VoRVVnQUFBRHdBQUFBOENBWUFBQUE2L05seUFBQUFDWEJJV1hNQUFBc1RBQUFMRXdFQW1wd1lBQUFBSkVsRVFWUm9nZTNCTVFFQUFBRENvUFZQN1drSm9BQUFBQUFBQUFBQUFBQUFBQUFBYmpoOEFBRnRlMTFqQUFBQUFFbEZUa1N1UW1DQyIsCgkiVGhlbWUiIDogIiIsCgkiVHlwZSIgOiAiZmxvdyIsCgkiVmVyc2lvbiIgOiAiIgp9Cg=="/>
    </extobj>
  </extobjs>
</s:customData>
</file>

<file path=customXml/itemProps1.xml><?xml version="1.0" encoding="utf-8"?>
<ds:datastoreItem xmlns:ds="http://schemas.openxmlformats.org/officeDocument/2006/customXml" ds:itemID="{26EA09E2-F02F-4C7D-AF21-4651E94C9C3E}">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3698</TotalTime>
  <Words>764</Words>
  <Application>Microsoft Office PowerPoint</Application>
  <PresentationFormat>宽屏</PresentationFormat>
  <Paragraphs>80</Paragraphs>
  <Slides>10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微软雅黑</vt:lpstr>
      <vt:lpstr>Arial</vt:lpstr>
      <vt:lpstr>Cambria</vt:lpstr>
      <vt:lpstr>Times New Roman</vt:lpstr>
      <vt:lpstr>Wingdings</vt:lpstr>
      <vt:lpstr>默认设计模板</vt:lpstr>
      <vt:lpstr>TP-TF report for 26th IWG meeting</vt:lpstr>
      <vt:lpstr>Outline</vt:lpstr>
      <vt:lpstr>01 Recent work &amp; meeting</vt:lpstr>
      <vt:lpstr>02 Round-table discussion——A. Initiation method</vt:lpstr>
      <vt:lpstr>02 Round-table discussion——A. Initiation method</vt:lpstr>
      <vt:lpstr>02 Round-table discussion—— B. Criteria of thermal runaway</vt:lpstr>
      <vt:lpstr>02 Round-table discussion—— B. Criteria of thermal runaway</vt:lpstr>
      <vt:lpstr>02 Round-table discussion——C. Test level</vt:lpstr>
      <vt:lpstr>03 Next-step work</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Round-table questions for test approach for TP</dc:title>
  <dc:creator>LL</dc:creator>
  <cp:lastModifiedBy>Weijian Hao</cp:lastModifiedBy>
  <cp:revision>126</cp:revision>
  <dcterms:created xsi:type="dcterms:W3CDTF">2022-02-15T03:02:00Z</dcterms:created>
  <dcterms:modified xsi:type="dcterms:W3CDTF">2023-04-03T14:04:24Z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655435F3D6F84761A6BD58D149684D50</vt:lpwstr>
  </property>
</Properties>
</file>